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52"/>
  </p:notesMasterIdLst>
  <p:sldIdLst>
    <p:sldId id="259" r:id="rId2"/>
    <p:sldId id="295" r:id="rId3"/>
    <p:sldId id="299" r:id="rId4"/>
    <p:sldId id="301" r:id="rId5"/>
    <p:sldId id="302" r:id="rId6"/>
    <p:sldId id="303"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323" r:id="rId27"/>
    <p:sldId id="328" r:id="rId28"/>
    <p:sldId id="324" r:id="rId29"/>
    <p:sldId id="340" r:id="rId30"/>
    <p:sldId id="341" r:id="rId31"/>
    <p:sldId id="342" r:id="rId32"/>
    <p:sldId id="343" r:id="rId33"/>
    <p:sldId id="344" r:id="rId34"/>
    <p:sldId id="345" r:id="rId35"/>
    <p:sldId id="346" r:id="rId36"/>
    <p:sldId id="325" r:id="rId37"/>
    <p:sldId id="326" r:id="rId38"/>
    <p:sldId id="327" r:id="rId39"/>
    <p:sldId id="329" r:id="rId40"/>
    <p:sldId id="330" r:id="rId41"/>
    <p:sldId id="331" r:id="rId42"/>
    <p:sldId id="332" r:id="rId43"/>
    <p:sldId id="333" r:id="rId44"/>
    <p:sldId id="334" r:id="rId45"/>
    <p:sldId id="335" r:id="rId46"/>
    <p:sldId id="336" r:id="rId47"/>
    <p:sldId id="337" r:id="rId48"/>
    <p:sldId id="338" r:id="rId49"/>
    <p:sldId id="339" r:id="rId50"/>
    <p:sldId id="294" r:id="rId5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5"/>
    <p:restoredTop sz="93681"/>
  </p:normalViewPr>
  <p:slideViewPr>
    <p:cSldViewPr>
      <p:cViewPr varScale="1">
        <p:scale>
          <a:sx n="118" d="100"/>
          <a:sy n="118" d="100"/>
        </p:scale>
        <p:origin x="2000" y="2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62B1D6-8B29-4576-8BF9-C029168734D1}" type="datetimeFigureOut">
              <a:rPr lang="zh-CN" altLang="en-US" smtClean="0"/>
              <a:t>2019/9/2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75B0B3-4BDA-47AE-8AAF-04CE7632D5A3}" type="slidenum">
              <a:rPr lang="zh-CN" altLang="en-US" smtClean="0"/>
              <a:t>‹#›</a:t>
            </a:fld>
            <a:endParaRPr lang="zh-CN" altLang="en-US"/>
          </a:p>
        </p:txBody>
      </p:sp>
    </p:spTree>
    <p:extLst>
      <p:ext uri="{BB962C8B-B14F-4D97-AF65-F5344CB8AC3E}">
        <p14:creationId xmlns:p14="http://schemas.microsoft.com/office/powerpoint/2010/main" val="419594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p70:notes"/>
          <p:cNvSpPr txBox="1">
            <a:spLocks noGrp="1"/>
          </p:cNvSpPr>
          <p:nvPr>
            <p:ph type="hdr" idx="2"/>
          </p:nvPr>
        </p:nvSpPr>
        <p:spPr>
          <a:xfrm>
            <a:off x="0" y="0"/>
            <a:ext cx="2971800" cy="4572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Morgan Kaufmann Publishers</a:t>
            </a:r>
            <a:endParaRPr/>
          </a:p>
        </p:txBody>
      </p:sp>
      <p:sp>
        <p:nvSpPr>
          <p:cNvPr id="2721" name="Google Shape;2721;p70:notes"/>
          <p:cNvSpPr txBox="1">
            <a:spLocks noGrp="1"/>
          </p:cNvSpPr>
          <p:nvPr>
            <p:ph type="dt" idx="10"/>
          </p:nvPr>
        </p:nvSpPr>
        <p:spPr>
          <a:xfrm>
            <a:off x="3884613" y="0"/>
            <a:ext cx="2971800" cy="457200"/>
          </a:xfrm>
          <a:prstGeom prst="rect">
            <a:avLst/>
          </a:prstGeom>
          <a:noFill/>
          <a:ln>
            <a:noFill/>
          </a:ln>
        </p:spPr>
        <p:txBody>
          <a:bodyPr spcFirstLastPara="1" wrap="square" lIns="91400" tIns="45700" rIns="91400" bIns="45700" anchor="t" anchorCtr="0">
            <a:noAutofit/>
          </a:bodyPr>
          <a:lstStyle/>
          <a:p>
            <a:pPr marL="0" marR="0" lvl="0" indent="0" algn="r" rtl="0">
              <a:spcBef>
                <a:spcPts val="0"/>
              </a:spcBef>
              <a:spcAft>
                <a:spcPts val="0"/>
              </a:spcAft>
              <a:buNone/>
            </a:pPr>
            <a:endParaRPr sz="1200">
              <a:solidFill>
                <a:schemeClr val="dk1"/>
              </a:solidFill>
              <a:latin typeface="Calibri"/>
              <a:ea typeface="Calibri"/>
              <a:cs typeface="Calibri"/>
              <a:sym typeface="Calibri"/>
            </a:endParaRPr>
          </a:p>
        </p:txBody>
      </p:sp>
      <p:sp>
        <p:nvSpPr>
          <p:cNvPr id="2722" name="Google Shape;2722;p70:notes"/>
          <p:cNvSpPr txBox="1">
            <a:spLocks noGrp="1"/>
          </p:cNvSpPr>
          <p:nvPr>
            <p:ph type="ftr" idx="11"/>
          </p:nvPr>
        </p:nvSpPr>
        <p:spPr>
          <a:xfrm>
            <a:off x="0" y="8685213"/>
            <a:ext cx="2971800" cy="457200"/>
          </a:xfrm>
          <a:prstGeom prst="rect">
            <a:avLst/>
          </a:prstGeom>
          <a:noFill/>
          <a:ln>
            <a:noFill/>
          </a:ln>
        </p:spPr>
        <p:txBody>
          <a:bodyPr spcFirstLastPara="1" wrap="square" lIns="91400" tIns="45700" rIns="91400" bIns="45700" anchor="b"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Chapter 4 — The Processor</a:t>
            </a:r>
            <a:endParaRPr/>
          </a:p>
        </p:txBody>
      </p:sp>
      <p:sp>
        <p:nvSpPr>
          <p:cNvPr id="2723" name="Google Shape;2723;p70:notes"/>
          <p:cNvSpPr>
            <a:spLocks noGrp="1" noRot="1" noChangeAspect="1"/>
          </p:cNvSpPr>
          <p:nvPr>
            <p:ph type="sldImg" idx="3"/>
          </p:nvPr>
        </p:nvSpPr>
        <p:spPr>
          <a:xfrm>
            <a:off x="1144588" y="685800"/>
            <a:ext cx="4570412"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24" name="Google Shape;2724;p70:notes"/>
          <p:cNvSpPr txBox="1">
            <a:spLocks noGrp="1"/>
          </p:cNvSpPr>
          <p:nvPr>
            <p:ph type="body" idx="1"/>
          </p:nvPr>
        </p:nvSpPr>
        <p:spPr>
          <a:xfrm>
            <a:off x="685800" y="4343400"/>
            <a:ext cx="5486400" cy="41148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26594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2"/>
        <p:cNvGrpSpPr/>
        <p:nvPr/>
      </p:nvGrpSpPr>
      <p:grpSpPr>
        <a:xfrm>
          <a:off x="0" y="0"/>
          <a:ext cx="0" cy="0"/>
          <a:chOff x="0" y="0"/>
          <a:chExt cx="0" cy="0"/>
        </a:xfrm>
      </p:grpSpPr>
      <p:sp>
        <p:nvSpPr>
          <p:cNvPr id="2733" name="Google Shape;2733;p72:notes"/>
          <p:cNvSpPr txBox="1">
            <a:spLocks noGrp="1"/>
          </p:cNvSpPr>
          <p:nvPr>
            <p:ph type="hdr" idx="2"/>
          </p:nvPr>
        </p:nvSpPr>
        <p:spPr>
          <a:xfrm>
            <a:off x="0" y="0"/>
            <a:ext cx="2971800" cy="4572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Morgan Kaufmann Publishers</a:t>
            </a:r>
            <a:endParaRPr/>
          </a:p>
        </p:txBody>
      </p:sp>
      <p:sp>
        <p:nvSpPr>
          <p:cNvPr id="2734" name="Google Shape;2734;p72:notes"/>
          <p:cNvSpPr txBox="1">
            <a:spLocks noGrp="1"/>
          </p:cNvSpPr>
          <p:nvPr>
            <p:ph type="dt" idx="10"/>
          </p:nvPr>
        </p:nvSpPr>
        <p:spPr>
          <a:xfrm>
            <a:off x="3884613" y="0"/>
            <a:ext cx="2971800" cy="457200"/>
          </a:xfrm>
          <a:prstGeom prst="rect">
            <a:avLst/>
          </a:prstGeom>
          <a:noFill/>
          <a:ln>
            <a:noFill/>
          </a:ln>
        </p:spPr>
        <p:txBody>
          <a:bodyPr spcFirstLastPara="1" wrap="square" lIns="91400" tIns="45700" rIns="91400" bIns="45700" anchor="t" anchorCtr="0">
            <a:noAutofit/>
          </a:bodyPr>
          <a:lstStyle/>
          <a:p>
            <a:pPr marL="0" marR="0" lvl="0" indent="0" algn="r" rtl="0">
              <a:spcBef>
                <a:spcPts val="0"/>
              </a:spcBef>
              <a:spcAft>
                <a:spcPts val="0"/>
              </a:spcAft>
              <a:buNone/>
            </a:pPr>
            <a:endParaRPr sz="1200">
              <a:solidFill>
                <a:schemeClr val="dk1"/>
              </a:solidFill>
              <a:latin typeface="Calibri"/>
              <a:ea typeface="Calibri"/>
              <a:cs typeface="Calibri"/>
              <a:sym typeface="Calibri"/>
            </a:endParaRPr>
          </a:p>
        </p:txBody>
      </p:sp>
      <p:sp>
        <p:nvSpPr>
          <p:cNvPr id="2735" name="Google Shape;2735;p72:notes"/>
          <p:cNvSpPr txBox="1">
            <a:spLocks noGrp="1"/>
          </p:cNvSpPr>
          <p:nvPr>
            <p:ph type="ftr" idx="11"/>
          </p:nvPr>
        </p:nvSpPr>
        <p:spPr>
          <a:xfrm>
            <a:off x="0" y="8685213"/>
            <a:ext cx="2971800" cy="457200"/>
          </a:xfrm>
          <a:prstGeom prst="rect">
            <a:avLst/>
          </a:prstGeom>
          <a:noFill/>
          <a:ln>
            <a:noFill/>
          </a:ln>
        </p:spPr>
        <p:txBody>
          <a:bodyPr spcFirstLastPara="1" wrap="square" lIns="91400" tIns="45700" rIns="91400" bIns="45700" anchor="b"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Chapter 4 — The Processor</a:t>
            </a:r>
            <a:endParaRPr/>
          </a:p>
        </p:txBody>
      </p:sp>
      <p:sp>
        <p:nvSpPr>
          <p:cNvPr id="2736" name="Google Shape;2736;p72:notes"/>
          <p:cNvSpPr>
            <a:spLocks noGrp="1" noRot="1" noChangeAspect="1"/>
          </p:cNvSpPr>
          <p:nvPr>
            <p:ph type="sldImg" idx="3"/>
          </p:nvPr>
        </p:nvSpPr>
        <p:spPr>
          <a:xfrm>
            <a:off x="1144588" y="685800"/>
            <a:ext cx="4570412"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37" name="Google Shape;2737;p72:notes"/>
          <p:cNvSpPr txBox="1">
            <a:spLocks noGrp="1"/>
          </p:cNvSpPr>
          <p:nvPr>
            <p:ph type="body" idx="1"/>
          </p:nvPr>
        </p:nvSpPr>
        <p:spPr>
          <a:xfrm>
            <a:off x="685800" y="4343400"/>
            <a:ext cx="5486400" cy="41148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8326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1"/>
        <p:cNvGrpSpPr/>
        <p:nvPr/>
      </p:nvGrpSpPr>
      <p:grpSpPr>
        <a:xfrm>
          <a:off x="0" y="0"/>
          <a:ext cx="0" cy="0"/>
          <a:chOff x="0" y="0"/>
          <a:chExt cx="0" cy="0"/>
        </a:xfrm>
      </p:grpSpPr>
      <p:sp>
        <p:nvSpPr>
          <p:cNvPr id="2752" name="Google Shape;2752;p74:notes"/>
          <p:cNvSpPr txBox="1">
            <a:spLocks noGrp="1"/>
          </p:cNvSpPr>
          <p:nvPr>
            <p:ph type="hdr" idx="2"/>
          </p:nvPr>
        </p:nvSpPr>
        <p:spPr>
          <a:xfrm>
            <a:off x="0" y="0"/>
            <a:ext cx="2971800" cy="4572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Morgan Kaufmann Publishers</a:t>
            </a:r>
            <a:endParaRPr/>
          </a:p>
        </p:txBody>
      </p:sp>
      <p:sp>
        <p:nvSpPr>
          <p:cNvPr id="2753" name="Google Shape;2753;p74:notes"/>
          <p:cNvSpPr txBox="1">
            <a:spLocks noGrp="1"/>
          </p:cNvSpPr>
          <p:nvPr>
            <p:ph type="dt" idx="10"/>
          </p:nvPr>
        </p:nvSpPr>
        <p:spPr>
          <a:xfrm>
            <a:off x="3884613" y="0"/>
            <a:ext cx="2971800" cy="457200"/>
          </a:xfrm>
          <a:prstGeom prst="rect">
            <a:avLst/>
          </a:prstGeom>
          <a:noFill/>
          <a:ln>
            <a:noFill/>
          </a:ln>
        </p:spPr>
        <p:txBody>
          <a:bodyPr spcFirstLastPara="1" wrap="square" lIns="91400" tIns="45700" rIns="91400" bIns="45700" anchor="t" anchorCtr="0">
            <a:noAutofit/>
          </a:bodyPr>
          <a:lstStyle/>
          <a:p>
            <a:pPr marL="0" marR="0" lvl="0" indent="0" algn="r" rtl="0">
              <a:spcBef>
                <a:spcPts val="0"/>
              </a:spcBef>
              <a:spcAft>
                <a:spcPts val="0"/>
              </a:spcAft>
              <a:buNone/>
            </a:pPr>
            <a:endParaRPr sz="1200">
              <a:solidFill>
                <a:schemeClr val="dk1"/>
              </a:solidFill>
              <a:latin typeface="Calibri"/>
              <a:ea typeface="Calibri"/>
              <a:cs typeface="Calibri"/>
              <a:sym typeface="Calibri"/>
            </a:endParaRPr>
          </a:p>
        </p:txBody>
      </p:sp>
      <p:sp>
        <p:nvSpPr>
          <p:cNvPr id="2754" name="Google Shape;2754;p74:notes"/>
          <p:cNvSpPr txBox="1">
            <a:spLocks noGrp="1"/>
          </p:cNvSpPr>
          <p:nvPr>
            <p:ph type="ftr" idx="11"/>
          </p:nvPr>
        </p:nvSpPr>
        <p:spPr>
          <a:xfrm>
            <a:off x="0" y="8685213"/>
            <a:ext cx="2971800" cy="457200"/>
          </a:xfrm>
          <a:prstGeom prst="rect">
            <a:avLst/>
          </a:prstGeom>
          <a:noFill/>
          <a:ln>
            <a:noFill/>
          </a:ln>
        </p:spPr>
        <p:txBody>
          <a:bodyPr spcFirstLastPara="1" wrap="square" lIns="91400" tIns="45700" rIns="91400" bIns="45700" anchor="b"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Chapter 4 — The Processor</a:t>
            </a:r>
            <a:endParaRPr/>
          </a:p>
        </p:txBody>
      </p:sp>
      <p:sp>
        <p:nvSpPr>
          <p:cNvPr id="2755" name="Google Shape;2755;p74:notes"/>
          <p:cNvSpPr>
            <a:spLocks noGrp="1" noRot="1" noChangeAspect="1"/>
          </p:cNvSpPr>
          <p:nvPr>
            <p:ph type="sldImg" idx="3"/>
          </p:nvPr>
        </p:nvSpPr>
        <p:spPr>
          <a:xfrm>
            <a:off x="1144588" y="685800"/>
            <a:ext cx="4570412"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56" name="Google Shape;2756;p74:notes"/>
          <p:cNvSpPr txBox="1">
            <a:spLocks noGrp="1"/>
          </p:cNvSpPr>
          <p:nvPr>
            <p:ph type="body" idx="1"/>
          </p:nvPr>
        </p:nvSpPr>
        <p:spPr>
          <a:xfrm>
            <a:off x="685800" y="4343400"/>
            <a:ext cx="5486400" cy="41148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0912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p76:notes"/>
          <p:cNvSpPr txBox="1">
            <a:spLocks noGrp="1"/>
          </p:cNvSpPr>
          <p:nvPr>
            <p:ph type="hdr" idx="2"/>
          </p:nvPr>
        </p:nvSpPr>
        <p:spPr>
          <a:xfrm>
            <a:off x="0" y="0"/>
            <a:ext cx="2971800" cy="4572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Morgan Kaufmann Publishers</a:t>
            </a:r>
            <a:endParaRPr/>
          </a:p>
        </p:txBody>
      </p:sp>
      <p:sp>
        <p:nvSpPr>
          <p:cNvPr id="2765" name="Google Shape;2765;p76:notes"/>
          <p:cNvSpPr txBox="1">
            <a:spLocks noGrp="1"/>
          </p:cNvSpPr>
          <p:nvPr>
            <p:ph type="dt" idx="10"/>
          </p:nvPr>
        </p:nvSpPr>
        <p:spPr>
          <a:xfrm>
            <a:off x="3884613" y="0"/>
            <a:ext cx="2971800" cy="457200"/>
          </a:xfrm>
          <a:prstGeom prst="rect">
            <a:avLst/>
          </a:prstGeom>
          <a:noFill/>
          <a:ln>
            <a:noFill/>
          </a:ln>
        </p:spPr>
        <p:txBody>
          <a:bodyPr spcFirstLastPara="1" wrap="square" lIns="91400" tIns="45700" rIns="91400" bIns="45700" anchor="t" anchorCtr="0">
            <a:noAutofit/>
          </a:bodyPr>
          <a:lstStyle/>
          <a:p>
            <a:pPr marL="0" marR="0" lvl="0" indent="0" algn="r" rtl="0">
              <a:spcBef>
                <a:spcPts val="0"/>
              </a:spcBef>
              <a:spcAft>
                <a:spcPts val="0"/>
              </a:spcAft>
              <a:buNone/>
            </a:pPr>
            <a:endParaRPr sz="1200">
              <a:solidFill>
                <a:schemeClr val="dk1"/>
              </a:solidFill>
              <a:latin typeface="Calibri"/>
              <a:ea typeface="Calibri"/>
              <a:cs typeface="Calibri"/>
              <a:sym typeface="Calibri"/>
            </a:endParaRPr>
          </a:p>
        </p:txBody>
      </p:sp>
      <p:sp>
        <p:nvSpPr>
          <p:cNvPr id="2766" name="Google Shape;2766;p76:notes"/>
          <p:cNvSpPr txBox="1">
            <a:spLocks noGrp="1"/>
          </p:cNvSpPr>
          <p:nvPr>
            <p:ph type="ftr" idx="11"/>
          </p:nvPr>
        </p:nvSpPr>
        <p:spPr>
          <a:xfrm>
            <a:off x="0" y="8685213"/>
            <a:ext cx="2971800" cy="457200"/>
          </a:xfrm>
          <a:prstGeom prst="rect">
            <a:avLst/>
          </a:prstGeom>
          <a:noFill/>
          <a:ln>
            <a:noFill/>
          </a:ln>
        </p:spPr>
        <p:txBody>
          <a:bodyPr spcFirstLastPara="1" wrap="square" lIns="91400" tIns="45700" rIns="91400" bIns="45700" anchor="b"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Chapter 4 — The Processor</a:t>
            </a:r>
            <a:endParaRPr/>
          </a:p>
        </p:txBody>
      </p:sp>
      <p:sp>
        <p:nvSpPr>
          <p:cNvPr id="2767" name="Google Shape;2767;p76:notes"/>
          <p:cNvSpPr>
            <a:spLocks noGrp="1" noRot="1" noChangeAspect="1"/>
          </p:cNvSpPr>
          <p:nvPr>
            <p:ph type="sldImg" idx="3"/>
          </p:nvPr>
        </p:nvSpPr>
        <p:spPr>
          <a:xfrm>
            <a:off x="1144588" y="685800"/>
            <a:ext cx="4570412"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8" name="Google Shape;2768;p76:notes"/>
          <p:cNvSpPr txBox="1">
            <a:spLocks noGrp="1"/>
          </p:cNvSpPr>
          <p:nvPr>
            <p:ph type="body" idx="1"/>
          </p:nvPr>
        </p:nvSpPr>
        <p:spPr>
          <a:xfrm>
            <a:off x="685800" y="4343400"/>
            <a:ext cx="5486400" cy="41148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9337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5"/>
        <p:cNvGrpSpPr/>
        <p:nvPr/>
      </p:nvGrpSpPr>
      <p:grpSpPr>
        <a:xfrm>
          <a:off x="0" y="0"/>
          <a:ext cx="0" cy="0"/>
          <a:chOff x="0" y="0"/>
          <a:chExt cx="0" cy="0"/>
        </a:xfrm>
      </p:grpSpPr>
      <p:sp>
        <p:nvSpPr>
          <p:cNvPr id="2776" name="Google Shape;2776;p78:notes"/>
          <p:cNvSpPr txBox="1">
            <a:spLocks noGrp="1"/>
          </p:cNvSpPr>
          <p:nvPr>
            <p:ph type="hdr" idx="2"/>
          </p:nvPr>
        </p:nvSpPr>
        <p:spPr>
          <a:xfrm>
            <a:off x="0" y="0"/>
            <a:ext cx="2971800" cy="4572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Morgan Kaufmann Publishers</a:t>
            </a:r>
            <a:endParaRPr/>
          </a:p>
        </p:txBody>
      </p:sp>
      <p:sp>
        <p:nvSpPr>
          <p:cNvPr id="2777" name="Google Shape;2777;p78:notes"/>
          <p:cNvSpPr txBox="1">
            <a:spLocks noGrp="1"/>
          </p:cNvSpPr>
          <p:nvPr>
            <p:ph type="dt" idx="10"/>
          </p:nvPr>
        </p:nvSpPr>
        <p:spPr>
          <a:xfrm>
            <a:off x="3884613" y="0"/>
            <a:ext cx="2971800" cy="457200"/>
          </a:xfrm>
          <a:prstGeom prst="rect">
            <a:avLst/>
          </a:prstGeom>
          <a:noFill/>
          <a:ln>
            <a:noFill/>
          </a:ln>
        </p:spPr>
        <p:txBody>
          <a:bodyPr spcFirstLastPara="1" wrap="square" lIns="91400" tIns="45700" rIns="91400" bIns="45700" anchor="t" anchorCtr="0">
            <a:noAutofit/>
          </a:bodyPr>
          <a:lstStyle/>
          <a:p>
            <a:pPr marL="0" marR="0" lvl="0" indent="0" algn="r" rtl="0">
              <a:spcBef>
                <a:spcPts val="0"/>
              </a:spcBef>
              <a:spcAft>
                <a:spcPts val="0"/>
              </a:spcAft>
              <a:buNone/>
            </a:pPr>
            <a:endParaRPr sz="1200">
              <a:solidFill>
                <a:schemeClr val="dk1"/>
              </a:solidFill>
              <a:latin typeface="Calibri"/>
              <a:ea typeface="Calibri"/>
              <a:cs typeface="Calibri"/>
              <a:sym typeface="Calibri"/>
            </a:endParaRPr>
          </a:p>
        </p:txBody>
      </p:sp>
      <p:sp>
        <p:nvSpPr>
          <p:cNvPr id="2778" name="Google Shape;2778;p78:notes"/>
          <p:cNvSpPr txBox="1">
            <a:spLocks noGrp="1"/>
          </p:cNvSpPr>
          <p:nvPr>
            <p:ph type="ftr" idx="11"/>
          </p:nvPr>
        </p:nvSpPr>
        <p:spPr>
          <a:xfrm>
            <a:off x="0" y="8685213"/>
            <a:ext cx="2971800" cy="457200"/>
          </a:xfrm>
          <a:prstGeom prst="rect">
            <a:avLst/>
          </a:prstGeom>
          <a:noFill/>
          <a:ln>
            <a:noFill/>
          </a:ln>
        </p:spPr>
        <p:txBody>
          <a:bodyPr spcFirstLastPara="1" wrap="square" lIns="91400" tIns="45700" rIns="91400" bIns="45700" anchor="b"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Chapter 4 — The Processor</a:t>
            </a:r>
            <a:endParaRPr/>
          </a:p>
        </p:txBody>
      </p:sp>
      <p:sp>
        <p:nvSpPr>
          <p:cNvPr id="2779" name="Google Shape;2779;p78:notes"/>
          <p:cNvSpPr>
            <a:spLocks noGrp="1" noRot="1" noChangeAspect="1"/>
          </p:cNvSpPr>
          <p:nvPr>
            <p:ph type="sldImg" idx="3"/>
          </p:nvPr>
        </p:nvSpPr>
        <p:spPr>
          <a:xfrm>
            <a:off x="1144588" y="685800"/>
            <a:ext cx="4570412"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80" name="Google Shape;2780;p78:notes"/>
          <p:cNvSpPr txBox="1">
            <a:spLocks noGrp="1"/>
          </p:cNvSpPr>
          <p:nvPr>
            <p:ph type="body" idx="1"/>
          </p:nvPr>
        </p:nvSpPr>
        <p:spPr>
          <a:xfrm>
            <a:off x="685800" y="4343400"/>
            <a:ext cx="5486400" cy="41148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3036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7"/>
        <p:cNvGrpSpPr/>
        <p:nvPr/>
      </p:nvGrpSpPr>
      <p:grpSpPr>
        <a:xfrm>
          <a:off x="0" y="0"/>
          <a:ext cx="0" cy="0"/>
          <a:chOff x="0" y="0"/>
          <a:chExt cx="0" cy="0"/>
        </a:xfrm>
      </p:grpSpPr>
      <p:sp>
        <p:nvSpPr>
          <p:cNvPr id="2788" name="Google Shape;2788;p80:notes"/>
          <p:cNvSpPr txBox="1">
            <a:spLocks noGrp="1"/>
          </p:cNvSpPr>
          <p:nvPr>
            <p:ph type="hdr" idx="2"/>
          </p:nvPr>
        </p:nvSpPr>
        <p:spPr>
          <a:xfrm>
            <a:off x="0" y="0"/>
            <a:ext cx="2971800" cy="4572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Morgan Kaufmann Publishers</a:t>
            </a:r>
            <a:endParaRPr/>
          </a:p>
        </p:txBody>
      </p:sp>
      <p:sp>
        <p:nvSpPr>
          <p:cNvPr id="2789" name="Google Shape;2789;p80:notes"/>
          <p:cNvSpPr txBox="1">
            <a:spLocks noGrp="1"/>
          </p:cNvSpPr>
          <p:nvPr>
            <p:ph type="dt" idx="10"/>
          </p:nvPr>
        </p:nvSpPr>
        <p:spPr>
          <a:xfrm>
            <a:off x="3884613" y="0"/>
            <a:ext cx="2971800" cy="457200"/>
          </a:xfrm>
          <a:prstGeom prst="rect">
            <a:avLst/>
          </a:prstGeom>
          <a:noFill/>
          <a:ln>
            <a:noFill/>
          </a:ln>
        </p:spPr>
        <p:txBody>
          <a:bodyPr spcFirstLastPara="1" wrap="square" lIns="91400" tIns="45700" rIns="91400" bIns="45700" anchor="t" anchorCtr="0">
            <a:noAutofit/>
          </a:bodyPr>
          <a:lstStyle/>
          <a:p>
            <a:pPr marL="0" marR="0" lvl="0" indent="0" algn="r" rtl="0">
              <a:spcBef>
                <a:spcPts val="0"/>
              </a:spcBef>
              <a:spcAft>
                <a:spcPts val="0"/>
              </a:spcAft>
              <a:buNone/>
            </a:pPr>
            <a:endParaRPr sz="1200">
              <a:solidFill>
                <a:schemeClr val="dk1"/>
              </a:solidFill>
              <a:latin typeface="Calibri"/>
              <a:ea typeface="Calibri"/>
              <a:cs typeface="Calibri"/>
              <a:sym typeface="Calibri"/>
            </a:endParaRPr>
          </a:p>
        </p:txBody>
      </p:sp>
      <p:sp>
        <p:nvSpPr>
          <p:cNvPr id="2790" name="Google Shape;2790;p80:notes"/>
          <p:cNvSpPr txBox="1">
            <a:spLocks noGrp="1"/>
          </p:cNvSpPr>
          <p:nvPr>
            <p:ph type="ftr" idx="11"/>
          </p:nvPr>
        </p:nvSpPr>
        <p:spPr>
          <a:xfrm>
            <a:off x="0" y="8685213"/>
            <a:ext cx="2971800" cy="457200"/>
          </a:xfrm>
          <a:prstGeom prst="rect">
            <a:avLst/>
          </a:prstGeom>
          <a:noFill/>
          <a:ln>
            <a:noFill/>
          </a:ln>
        </p:spPr>
        <p:txBody>
          <a:bodyPr spcFirstLastPara="1" wrap="square" lIns="91400" tIns="45700" rIns="91400" bIns="45700" anchor="b"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Chapter 4 — The Processor</a:t>
            </a:r>
            <a:endParaRPr/>
          </a:p>
        </p:txBody>
      </p:sp>
      <p:sp>
        <p:nvSpPr>
          <p:cNvPr id="2791" name="Google Shape;2791;p80:notes"/>
          <p:cNvSpPr>
            <a:spLocks noGrp="1" noRot="1" noChangeAspect="1"/>
          </p:cNvSpPr>
          <p:nvPr>
            <p:ph type="sldImg" idx="3"/>
          </p:nvPr>
        </p:nvSpPr>
        <p:spPr>
          <a:xfrm>
            <a:off x="1144588" y="685800"/>
            <a:ext cx="4570412"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92" name="Google Shape;2792;p80:notes"/>
          <p:cNvSpPr txBox="1">
            <a:spLocks noGrp="1"/>
          </p:cNvSpPr>
          <p:nvPr>
            <p:ph type="body" idx="1"/>
          </p:nvPr>
        </p:nvSpPr>
        <p:spPr>
          <a:xfrm>
            <a:off x="685800" y="4343400"/>
            <a:ext cx="5486400" cy="41148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6968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4"/>
        <p:cNvGrpSpPr/>
        <p:nvPr/>
      </p:nvGrpSpPr>
      <p:grpSpPr>
        <a:xfrm>
          <a:off x="0" y="0"/>
          <a:ext cx="0" cy="0"/>
          <a:chOff x="0" y="0"/>
          <a:chExt cx="0" cy="0"/>
        </a:xfrm>
      </p:grpSpPr>
      <p:sp>
        <p:nvSpPr>
          <p:cNvPr id="2805" name="Google Shape;2805;p82:notes"/>
          <p:cNvSpPr txBox="1">
            <a:spLocks noGrp="1"/>
          </p:cNvSpPr>
          <p:nvPr>
            <p:ph type="hdr" idx="2"/>
          </p:nvPr>
        </p:nvSpPr>
        <p:spPr>
          <a:xfrm>
            <a:off x="0" y="0"/>
            <a:ext cx="2971800" cy="4572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Morgan Kaufmann Publishers</a:t>
            </a:r>
            <a:endParaRPr/>
          </a:p>
        </p:txBody>
      </p:sp>
      <p:sp>
        <p:nvSpPr>
          <p:cNvPr id="2806" name="Google Shape;2806;p82:notes"/>
          <p:cNvSpPr txBox="1">
            <a:spLocks noGrp="1"/>
          </p:cNvSpPr>
          <p:nvPr>
            <p:ph type="dt" idx="10"/>
          </p:nvPr>
        </p:nvSpPr>
        <p:spPr>
          <a:xfrm>
            <a:off x="3884613" y="0"/>
            <a:ext cx="2971800" cy="457200"/>
          </a:xfrm>
          <a:prstGeom prst="rect">
            <a:avLst/>
          </a:prstGeom>
          <a:noFill/>
          <a:ln>
            <a:noFill/>
          </a:ln>
        </p:spPr>
        <p:txBody>
          <a:bodyPr spcFirstLastPara="1" wrap="square" lIns="91400" tIns="45700" rIns="91400" bIns="45700" anchor="t" anchorCtr="0">
            <a:noAutofit/>
          </a:bodyPr>
          <a:lstStyle/>
          <a:p>
            <a:pPr marL="0" marR="0" lvl="0" indent="0" algn="r" rtl="0">
              <a:spcBef>
                <a:spcPts val="0"/>
              </a:spcBef>
              <a:spcAft>
                <a:spcPts val="0"/>
              </a:spcAft>
              <a:buNone/>
            </a:pPr>
            <a:endParaRPr sz="1200">
              <a:solidFill>
                <a:schemeClr val="dk1"/>
              </a:solidFill>
              <a:latin typeface="Calibri"/>
              <a:ea typeface="Calibri"/>
              <a:cs typeface="Calibri"/>
              <a:sym typeface="Calibri"/>
            </a:endParaRPr>
          </a:p>
        </p:txBody>
      </p:sp>
      <p:sp>
        <p:nvSpPr>
          <p:cNvPr id="2807" name="Google Shape;2807;p82:notes"/>
          <p:cNvSpPr txBox="1">
            <a:spLocks noGrp="1"/>
          </p:cNvSpPr>
          <p:nvPr>
            <p:ph type="ftr" idx="11"/>
          </p:nvPr>
        </p:nvSpPr>
        <p:spPr>
          <a:xfrm>
            <a:off x="0" y="8685213"/>
            <a:ext cx="2971800" cy="457200"/>
          </a:xfrm>
          <a:prstGeom prst="rect">
            <a:avLst/>
          </a:prstGeom>
          <a:noFill/>
          <a:ln>
            <a:noFill/>
          </a:ln>
        </p:spPr>
        <p:txBody>
          <a:bodyPr spcFirstLastPara="1" wrap="square" lIns="91400" tIns="45700" rIns="91400" bIns="45700" anchor="b"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Chapter 4 — The Processor</a:t>
            </a:r>
            <a:endParaRPr/>
          </a:p>
        </p:txBody>
      </p:sp>
      <p:sp>
        <p:nvSpPr>
          <p:cNvPr id="2808" name="Google Shape;2808;p82:notes"/>
          <p:cNvSpPr>
            <a:spLocks noGrp="1" noRot="1" noChangeAspect="1"/>
          </p:cNvSpPr>
          <p:nvPr>
            <p:ph type="sldImg" idx="3"/>
          </p:nvPr>
        </p:nvSpPr>
        <p:spPr>
          <a:xfrm>
            <a:off x="1144588" y="685800"/>
            <a:ext cx="4570412"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09" name="Google Shape;2809;p82:notes"/>
          <p:cNvSpPr txBox="1">
            <a:spLocks noGrp="1"/>
          </p:cNvSpPr>
          <p:nvPr>
            <p:ph type="body" idx="1"/>
          </p:nvPr>
        </p:nvSpPr>
        <p:spPr>
          <a:xfrm>
            <a:off x="685800" y="4343400"/>
            <a:ext cx="5486400" cy="41148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4718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4" name="日期占位符 13"/>
          <p:cNvSpPr>
            <a:spLocks noGrp="1" noChangeArrowheads="1"/>
          </p:cNvSpPr>
          <p:nvPr>
            <p:ph type="dt" sz="half" idx="10"/>
          </p:nvPr>
        </p:nvSpPr>
        <p:spPr>
          <a:ln/>
        </p:spPr>
        <p:txBody>
          <a:bodyPr/>
          <a:lstStyle>
            <a:lvl1pPr>
              <a:defRPr/>
            </a:lvl1pPr>
          </a:lstStyle>
          <a:p>
            <a:pPr>
              <a:defRPr/>
            </a:pPr>
            <a:fld id="{5DEC01EA-BED1-4B3F-88CD-0DD882316650}"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dirty="0">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F14F7C2F-BCBD-A149-8F90-21DECE8FB1A6}"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13"/>
          <p:cNvSpPr>
            <a:spLocks noGrp="1" noChangeArrowheads="1"/>
          </p:cNvSpPr>
          <p:nvPr>
            <p:ph type="dt" sz="half" idx="10"/>
          </p:nvPr>
        </p:nvSpPr>
        <p:spPr>
          <a:ln/>
        </p:spPr>
        <p:txBody>
          <a:bodyPr/>
          <a:lstStyle>
            <a:lvl1pPr>
              <a:defRPr/>
            </a:lvl1pPr>
          </a:lstStyle>
          <a:p>
            <a:pPr>
              <a:defRPr/>
            </a:pPr>
            <a:fld id="{50E44C44-03C6-46DE-AD22-8F2E4D9C083D}"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C98CD7A6-1B93-9844-850A-7A754EAB083E}" type="slidenum">
              <a:rPr lang="en-US" altLang="zh-CN">
                <a:solidFill>
                  <a:srgbClr val="1F497D"/>
                </a:solidFill>
              </a:rPr>
              <a:pPr>
                <a:defRPr/>
              </a:pPr>
              <a:t>‹#›</a:t>
            </a:fld>
            <a:endParaRPr lang="zh-CN" altLang="en-US">
              <a:solidFill>
                <a:srgbClr val="1F497D"/>
              </a:solidFill>
            </a:endParaRPr>
          </a:p>
        </p:txBody>
      </p:sp>
      <p:sp>
        <p:nvSpPr>
          <p:cNvPr id="7"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日期占位符 13"/>
          <p:cNvSpPr>
            <a:spLocks noGrp="1" noChangeArrowheads="1"/>
          </p:cNvSpPr>
          <p:nvPr>
            <p:ph type="dt" sz="half" idx="10"/>
          </p:nvPr>
        </p:nvSpPr>
        <p:spPr>
          <a:ln/>
        </p:spPr>
        <p:txBody>
          <a:bodyPr/>
          <a:lstStyle>
            <a:lvl1pPr>
              <a:defRPr/>
            </a:lvl1pPr>
          </a:lstStyle>
          <a:p>
            <a:pPr>
              <a:defRPr/>
            </a:pPr>
            <a:fld id="{29D164C4-7FD6-4C12-BF0C-760DA1E4CC06}"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555F886C-0A22-6F4D-BC08-A1674DBCDE43}"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3"/>
          <p:cNvSpPr>
            <a:spLocks noGrp="1" noChangeArrowheads="1"/>
          </p:cNvSpPr>
          <p:nvPr>
            <p:ph type="dt" sz="half" idx="10"/>
          </p:nvPr>
        </p:nvSpPr>
        <p:spPr>
          <a:ln/>
        </p:spPr>
        <p:txBody>
          <a:bodyPr/>
          <a:lstStyle>
            <a:lvl1pPr>
              <a:defRPr/>
            </a:lvl1pPr>
          </a:lstStyle>
          <a:p>
            <a:pPr>
              <a:defRPr/>
            </a:pPr>
            <a:fld id="{AFA7A0A2-59A1-4280-8BD0-4964717E7613}" type="datetime1">
              <a:rPr lang="zh-CN" altLang="en-US" smtClean="0">
                <a:solidFill>
                  <a:srgbClr val="1F497D"/>
                </a:solidFill>
              </a:rPr>
              <a:pPr>
                <a:defRPr/>
              </a:pPr>
              <a:t>2019/9/2</a:t>
            </a:fld>
            <a:endParaRPr lang="zh-CN" altLang="en-US">
              <a:solidFill>
                <a:srgbClr val="1F497D"/>
              </a:solidFill>
            </a:endParaRPr>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7" name="灯片编号占位符 22"/>
          <p:cNvSpPr>
            <a:spLocks noGrp="1" noChangeArrowheads="1"/>
          </p:cNvSpPr>
          <p:nvPr>
            <p:ph type="sldNum" sz="quarter" idx="12"/>
          </p:nvPr>
        </p:nvSpPr>
        <p:spPr>
          <a:ln/>
        </p:spPr>
        <p:txBody>
          <a:bodyPr/>
          <a:lstStyle>
            <a:lvl1pPr>
              <a:defRPr/>
            </a:lvl1pPr>
          </a:lstStyle>
          <a:p>
            <a:pPr>
              <a:defRPr/>
            </a:pPr>
            <a:fld id="{E69122E1-BD46-574B-9943-26C68811A002}" type="slidenum">
              <a:rPr lang="en-US" altLang="zh-CN">
                <a:solidFill>
                  <a:srgbClr val="1F497D"/>
                </a:solidFill>
              </a:rPr>
              <a:pPr>
                <a:defRPr/>
              </a:pPr>
              <a:t>‹#›</a:t>
            </a:fld>
            <a:endParaRPr lang="zh-CN" altLang="en-US">
              <a:solidFill>
                <a:srgbClr val="1F497D"/>
              </a:solidFill>
            </a:endParaRPr>
          </a:p>
        </p:txBody>
      </p:sp>
      <p:sp>
        <p:nvSpPr>
          <p:cNvPr id="8"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68761"/>
            <a:ext cx="4040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988842"/>
            <a:ext cx="4040188"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268761"/>
            <a:ext cx="4041775"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988842"/>
            <a:ext cx="4041775"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13"/>
          <p:cNvSpPr>
            <a:spLocks noGrp="1" noChangeArrowheads="1"/>
          </p:cNvSpPr>
          <p:nvPr>
            <p:ph type="dt" sz="half" idx="10"/>
          </p:nvPr>
        </p:nvSpPr>
        <p:spPr>
          <a:ln/>
        </p:spPr>
        <p:txBody>
          <a:bodyPr/>
          <a:lstStyle>
            <a:lvl1pPr>
              <a:defRPr/>
            </a:lvl1pPr>
          </a:lstStyle>
          <a:p>
            <a:pPr>
              <a:defRPr/>
            </a:pPr>
            <a:fld id="{E80FB6F5-84EC-4E0D-8BF3-115F21188C2E}" type="datetime1">
              <a:rPr lang="zh-CN" altLang="en-US" smtClean="0">
                <a:solidFill>
                  <a:srgbClr val="1F497D"/>
                </a:solidFill>
              </a:rPr>
              <a:pPr>
                <a:defRPr/>
              </a:pPr>
              <a:t>2019/9/2</a:t>
            </a:fld>
            <a:endParaRPr lang="zh-CN" altLang="en-US" dirty="0">
              <a:solidFill>
                <a:srgbClr val="1F497D"/>
              </a:solidFill>
            </a:endParaRPr>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9" name="灯片编号占位符 22"/>
          <p:cNvSpPr>
            <a:spLocks noGrp="1" noChangeArrowheads="1"/>
          </p:cNvSpPr>
          <p:nvPr>
            <p:ph type="sldNum" sz="quarter" idx="12"/>
          </p:nvPr>
        </p:nvSpPr>
        <p:spPr>
          <a:ln/>
        </p:spPr>
        <p:txBody>
          <a:bodyPr/>
          <a:lstStyle>
            <a:lvl1pPr>
              <a:defRPr/>
            </a:lvl1pPr>
          </a:lstStyle>
          <a:p>
            <a:pPr>
              <a:defRPr/>
            </a:pPr>
            <a:fld id="{F13E8BE7-6E3E-B64D-A23E-8CEB690E7C2B}"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3"/>
          <p:cNvSpPr>
            <a:spLocks noGrp="1" noChangeArrowheads="1"/>
          </p:cNvSpPr>
          <p:nvPr>
            <p:ph type="dt" sz="half" idx="10"/>
          </p:nvPr>
        </p:nvSpPr>
        <p:spPr>
          <a:ln/>
        </p:spPr>
        <p:txBody>
          <a:bodyPr/>
          <a:lstStyle>
            <a:lvl1pPr>
              <a:defRPr/>
            </a:lvl1pPr>
          </a:lstStyle>
          <a:p>
            <a:pPr>
              <a:defRPr/>
            </a:pPr>
            <a:fld id="{B7D22AB1-BFF8-499F-8443-9B2E7839B4F0}" type="datetime1">
              <a:rPr lang="zh-CN" altLang="en-US" smtClean="0">
                <a:solidFill>
                  <a:srgbClr val="1F497D"/>
                </a:solidFill>
              </a:rPr>
              <a:pPr>
                <a:defRPr/>
              </a:pPr>
              <a:t>2019/9/2</a:t>
            </a:fld>
            <a:endParaRPr lang="zh-CN" altLang="en-US">
              <a:solidFill>
                <a:srgbClr val="1F497D"/>
              </a:solidFill>
            </a:endParaRPr>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5" name="灯片编号占位符 22"/>
          <p:cNvSpPr>
            <a:spLocks noGrp="1" noChangeArrowheads="1"/>
          </p:cNvSpPr>
          <p:nvPr>
            <p:ph type="sldNum" sz="quarter" idx="12"/>
          </p:nvPr>
        </p:nvSpPr>
        <p:spPr>
          <a:ln/>
        </p:spPr>
        <p:txBody>
          <a:bodyPr/>
          <a:lstStyle>
            <a:lvl1pPr>
              <a:defRPr/>
            </a:lvl1pPr>
          </a:lstStyle>
          <a:p>
            <a:pPr>
              <a:defRPr/>
            </a:pPr>
            <a:fld id="{3BCA681B-4702-CB4A-9A29-560E57031AB1}" type="slidenum">
              <a:rPr lang="en-US" altLang="zh-CN">
                <a:solidFill>
                  <a:srgbClr val="1F497D"/>
                </a:solidFill>
              </a:rPr>
              <a:pPr>
                <a:defRPr/>
              </a:pPr>
              <a:t>‹#›</a:t>
            </a:fld>
            <a:endParaRPr lang="zh-CN" altLang="en-US">
              <a:solidFill>
                <a:srgbClr val="1F497D"/>
              </a:solidFill>
            </a:endParaRPr>
          </a:p>
        </p:txBody>
      </p:sp>
      <p:sp>
        <p:nvSpPr>
          <p:cNvPr id="6"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noChangeArrowheads="1"/>
          </p:cNvSpPr>
          <p:nvPr>
            <p:ph type="dt" sz="half" idx="10"/>
          </p:nvPr>
        </p:nvSpPr>
        <p:spPr>
          <a:ln/>
        </p:spPr>
        <p:txBody>
          <a:bodyPr/>
          <a:lstStyle>
            <a:lvl1pPr>
              <a:defRPr/>
            </a:lvl1pPr>
          </a:lstStyle>
          <a:p>
            <a:pPr>
              <a:defRPr/>
            </a:pPr>
            <a:fld id="{A1950706-ECF1-4318-B99A-90D45C6AA0BB}" type="datetime1">
              <a:rPr lang="zh-CN" altLang="en-US" smtClean="0">
                <a:solidFill>
                  <a:srgbClr val="1F497D"/>
                </a:solidFill>
              </a:rPr>
              <a:pPr>
                <a:defRPr/>
              </a:pPr>
              <a:t>2019/9/2</a:t>
            </a:fld>
            <a:endParaRPr lang="zh-CN" altLang="en-US">
              <a:solidFill>
                <a:srgbClr val="1F497D"/>
              </a:solidFill>
            </a:endParaRPr>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4" name="灯片编号占位符 22"/>
          <p:cNvSpPr>
            <a:spLocks noGrp="1" noChangeArrowheads="1"/>
          </p:cNvSpPr>
          <p:nvPr>
            <p:ph type="sldNum" sz="quarter" idx="12"/>
          </p:nvPr>
        </p:nvSpPr>
        <p:spPr>
          <a:ln/>
        </p:spPr>
        <p:txBody>
          <a:bodyPr/>
          <a:lstStyle>
            <a:lvl1pPr>
              <a:defRPr/>
            </a:lvl1pPr>
          </a:lstStyle>
          <a:p>
            <a:pPr>
              <a:defRPr/>
            </a:pPr>
            <a:fld id="{91646815-98F3-E14D-9C5E-D0E4A86CE9AC}"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21"/>
          <p:cNvSpPr>
            <a:spLocks noGrp="1" noChangeArrowheads="1"/>
          </p:cNvSpPr>
          <p:nvPr>
            <p:ph type="title" idx="4294967295"/>
          </p:nvPr>
        </p:nvSpPr>
        <p:spPr bwMode="auto">
          <a:xfrm>
            <a:off x="457200" y="152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zh-CN" altLang="en-US">
                <a:sym typeface="Arial" charset="0"/>
              </a:rPr>
              <a:t>单击此处编辑母版标题样式</a:t>
            </a:r>
          </a:p>
        </p:txBody>
      </p:sp>
      <p:sp>
        <p:nvSpPr>
          <p:cNvPr id="1027" name="文本占位符 12"/>
          <p:cNvSpPr>
            <a:spLocks noGrp="1" noChangeArrowheads="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dirty="0">
                <a:sym typeface="Times New Roman" charset="0"/>
              </a:rPr>
              <a:t>单击此处编辑母版文本样式</a:t>
            </a:r>
            <a:endParaRPr lang="zh-CN" dirty="0">
              <a:sym typeface="Times New Roman" charset="0"/>
            </a:endParaRPr>
          </a:p>
          <a:p>
            <a:pPr lvl="1"/>
            <a:r>
              <a:rPr lang="zh-CN" altLang="en-US" dirty="0">
                <a:sym typeface="Times New Roman" charset="0"/>
              </a:rPr>
              <a:t>第二级</a:t>
            </a:r>
            <a:endParaRPr lang="zh-CN" dirty="0">
              <a:sym typeface="Times New Roman" charset="0"/>
            </a:endParaRPr>
          </a:p>
          <a:p>
            <a:pPr lvl="2"/>
            <a:r>
              <a:rPr lang="zh-CN" altLang="en-US" dirty="0">
                <a:sym typeface="Times New Roman" charset="0"/>
              </a:rPr>
              <a:t>第三级</a:t>
            </a:r>
            <a:endParaRPr lang="zh-CN" dirty="0">
              <a:sym typeface="Times New Roman" charset="0"/>
            </a:endParaRPr>
          </a:p>
          <a:p>
            <a:pPr lvl="3"/>
            <a:r>
              <a:rPr lang="zh-CN" altLang="en-US" dirty="0">
                <a:sym typeface="Times New Roman" charset="0"/>
              </a:rPr>
              <a:t>第四级</a:t>
            </a:r>
            <a:endParaRPr lang="zh-CN" dirty="0">
              <a:sym typeface="Times New Roman" charset="0"/>
            </a:endParaRPr>
          </a:p>
          <a:p>
            <a:pPr lvl="4"/>
            <a:r>
              <a:rPr lang="zh-CN" altLang="en-US" dirty="0">
                <a:sym typeface="Times New Roman" charset="0"/>
              </a:rPr>
              <a:t>第五级</a:t>
            </a:r>
          </a:p>
        </p:txBody>
      </p:sp>
      <p:sp>
        <p:nvSpPr>
          <p:cNvPr id="1028" name="日期占位符 13"/>
          <p:cNvSpPr>
            <a:spLocks noGrp="1" noChangeArrowheads="1"/>
          </p:cNvSpPr>
          <p:nvPr>
            <p:ph type="dt" sz="half" idx="2"/>
          </p:nvPr>
        </p:nvSpPr>
        <p:spPr bwMode="auto">
          <a:xfrm>
            <a:off x="6400800" y="6356350"/>
            <a:ext cx="22891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97A33CCD-C3E4-46B0-B1A7-A615C45AAD83}" type="datetime1">
              <a:rPr lang="zh-CN" altLang="en-US" smtClean="0">
                <a:solidFill>
                  <a:srgbClr val="1F497D"/>
                </a:solidFill>
              </a:rPr>
              <a:pPr fontAlgn="base">
                <a:spcBef>
                  <a:spcPct val="0"/>
                </a:spcBef>
                <a:spcAft>
                  <a:spcPct val="0"/>
                </a:spcAft>
                <a:defRPr/>
              </a:pPr>
              <a:t>2019/9/2</a:t>
            </a:fld>
            <a:endParaRPr lang="zh-CN" altLang="en-US">
              <a:solidFill>
                <a:srgbClr val="1F497D"/>
              </a:solidFill>
            </a:endParaRPr>
          </a:p>
        </p:txBody>
      </p:sp>
      <p:sp>
        <p:nvSpPr>
          <p:cNvPr id="1029" name="页脚占位符 2"/>
          <p:cNvSpPr>
            <a:spLocks noGrp="1" noChangeArrowheads="1"/>
          </p:cNvSpPr>
          <p:nvPr>
            <p:ph type="ftr" sz="quarter" idx="3"/>
          </p:nvPr>
        </p:nvSpPr>
        <p:spPr bwMode="auto">
          <a:xfrm>
            <a:off x="2898775" y="6356350"/>
            <a:ext cx="3505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2"/>
                </a:solidFill>
                <a:latin typeface="+mn-lt"/>
                <a:ea typeface="MS PMincho" pitchFamily="18" charset="-128"/>
                <a:cs typeface="+mn-cs"/>
                <a:sym typeface="Times New Roman" pitchFamily="18" charset="0"/>
              </a:defRPr>
            </a:lvl1pPr>
          </a:lstStyle>
          <a:p>
            <a:pPr fontAlgn="base">
              <a:spcBef>
                <a:spcPct val="0"/>
              </a:spcBef>
              <a:spcAft>
                <a:spcPct val="0"/>
              </a:spcAft>
              <a:defRPr/>
            </a:pPr>
            <a:endParaRPr lang="zh-CN" altLang="en-US" dirty="0">
              <a:solidFill>
                <a:srgbClr val="1F497D"/>
              </a:solidFill>
            </a:endParaRPr>
          </a:p>
        </p:txBody>
      </p:sp>
      <p:sp>
        <p:nvSpPr>
          <p:cNvPr id="1030" name="灯片编号占位符 22"/>
          <p:cNvSpPr>
            <a:spLocks noGrp="1" noChangeArrowheads="1"/>
          </p:cNvSpPr>
          <p:nvPr>
            <p:ph type="sldNum" sz="quarter" idx="4"/>
          </p:nvPr>
        </p:nvSpPr>
        <p:spPr bwMode="auto">
          <a:xfrm>
            <a:off x="612775" y="6356350"/>
            <a:ext cx="1981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0A699BF4-CA54-C245-A21A-8FEB3FE020E5}" type="slidenum">
              <a:rPr lang="en-US" altLang="zh-CN">
                <a:solidFill>
                  <a:srgbClr val="1F497D"/>
                </a:solidFill>
              </a:rPr>
              <a:pPr fontAlgn="base">
                <a:spcBef>
                  <a:spcPct val="0"/>
                </a:spcBef>
                <a:spcAft>
                  <a:spcPct val="0"/>
                </a:spcAft>
                <a:defRPr/>
              </a:pPr>
              <a:t>‹#›</a:t>
            </a:fld>
            <a:endParaRPr lang="zh-CN" altLang="en-US">
              <a:solidFill>
                <a:srgbClr val="1F497D"/>
              </a:solidFill>
            </a:endParaRPr>
          </a:p>
        </p:txBody>
      </p:sp>
      <p:sp>
        <p:nvSpPr>
          <p:cNvPr id="1032" name="直接连接符 28"/>
          <p:cNvSpPr>
            <a:spLocks noChangeShapeType="1"/>
          </p:cNvSpPr>
          <p:nvPr/>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3" name="等腰三角形 9"/>
          <p:cNvSpPr>
            <a:spLocks noChangeAspect="1" noChangeArrowheads="1"/>
          </p:cNvSpPr>
          <p:nvPr/>
        </p:nvSpPr>
        <p:spPr bwMode="auto">
          <a:xfrm rot="5400000">
            <a:off x="419100" y="6467475"/>
            <a:ext cx="190500" cy="120650"/>
          </a:xfrm>
          <a:prstGeom prst="triangle">
            <a:avLst>
              <a:gd name="adj" fmla="val 50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fontAlgn="base" hangingPunct="1">
              <a:spcBef>
                <a:spcPct val="0"/>
              </a:spcBef>
              <a:spcAft>
                <a:spcPct val="0"/>
              </a:spcAft>
              <a:defRPr/>
            </a:pPr>
            <a:endParaRPr lang="zh-CN" altLang="en-US">
              <a:solidFill>
                <a:srgbClr val="FFFFFF"/>
              </a:solidFill>
              <a:latin typeface="Times New Roman" pitchFamily="18" charset="0"/>
              <a:cs typeface="Times New Roman" pitchFamily="18" charset="0"/>
              <a:sym typeface="Times New Roman" pitchFamily="18" charset="0"/>
            </a:endParaRPr>
          </a:p>
        </p:txBody>
      </p:sp>
    </p:spTree>
    <p:extLst>
      <p:ext uri="{BB962C8B-B14F-4D97-AF65-F5344CB8AC3E}">
        <p14:creationId xmlns:p14="http://schemas.microsoft.com/office/powerpoint/2010/main" val="5800803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l" rtl="0" eaLnBrk="0" fontAlgn="base" hangingPunct="0">
        <a:spcBef>
          <a:spcPct val="0"/>
        </a:spcBef>
        <a:spcAft>
          <a:spcPct val="0"/>
        </a:spcAft>
        <a:defRPr kumimoji="1" sz="3200">
          <a:solidFill>
            <a:schemeClr val="tx1"/>
          </a:solidFill>
          <a:latin typeface="Gill Sans MT" panose="020B0502020104020203" pitchFamily="34" charset="0"/>
          <a:ea typeface="+mn-ea"/>
          <a:cs typeface="微软雅黑" charset="0"/>
          <a:sym typeface="Arial" charset="0"/>
        </a:defRPr>
      </a:lvl1pPr>
      <a:lvl2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2pPr>
      <a:lvl3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3pPr>
      <a:lvl4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4pPr>
      <a:lvl5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5pPr>
      <a:lvl6pPr marL="4572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6pPr>
      <a:lvl7pPr marL="9144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7pPr>
      <a:lvl8pPr marL="13716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8pPr>
      <a:lvl9pPr marL="18288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9pPr>
    </p:titleStyle>
    <p:body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eaLnBrk="1" hangingPunct="1"/>
            <a:r>
              <a:rPr lang="en-US" altLang="zh-CN" b="1" dirty="0"/>
              <a:t>2019</a:t>
            </a:r>
            <a:r>
              <a:rPr lang="zh-CN" altLang="en-US" b="1" dirty="0"/>
              <a:t>年秋</a:t>
            </a:r>
            <a:endParaRPr lang="zh-CN" altLang="en-US" dirty="0"/>
          </a:p>
        </p:txBody>
      </p:sp>
      <p:sp>
        <p:nvSpPr>
          <p:cNvPr id="4" name="Slide Number Placeholder 3"/>
          <p:cNvSpPr>
            <a:spLocks noGrp="1"/>
          </p:cNvSpPr>
          <p:nvPr>
            <p:ph type="sldNum" sz="quarter" idx="12"/>
          </p:nvPr>
        </p:nvSpPr>
        <p:spPr/>
        <p:txBody>
          <a:bodyPr/>
          <a:lstStyle/>
          <a:p>
            <a:pPr>
              <a:defRPr/>
            </a:pPr>
            <a:fld id="{F14F7C2F-BCBD-A149-8F90-21DECE8FB1A6}" type="slidenum">
              <a:rPr lang="en-US" altLang="zh-CN" smtClean="0">
                <a:solidFill>
                  <a:srgbClr val="1F497D"/>
                </a:solidFill>
              </a:rPr>
              <a:pPr>
                <a:defRPr/>
              </a:pPr>
              <a:t>1</a:t>
            </a:fld>
            <a:endParaRPr lang="zh-CN" altLang="en-US">
              <a:solidFill>
                <a:srgbClr val="1F497D"/>
              </a:solidFill>
            </a:endParaRPr>
          </a:p>
        </p:txBody>
      </p:sp>
      <p:sp>
        <p:nvSpPr>
          <p:cNvPr id="5" name="标题 1"/>
          <p:cNvSpPr>
            <a:spLocks noGrp="1" noChangeArrowheads="1"/>
          </p:cNvSpPr>
          <p:nvPr>
            <p:ph type="ctrTitle"/>
          </p:nvPr>
        </p:nvSpPr>
        <p:spPr/>
        <p:txBody>
          <a:bodyPr anchor="ctr"/>
          <a:lstStyle/>
          <a:p>
            <a:pPr algn="ctr" eaLnBrk="1" hangingPunct="1"/>
            <a:r>
              <a:rPr kumimoji="0" lang="zh-CN" altLang="en-US" sz="3600" b="1">
                <a:solidFill>
                  <a:srgbClr val="0000FF"/>
                </a:solidFill>
                <a:latin typeface="微软雅黑" charset="0"/>
                <a:ea typeface="微软雅黑" charset="0"/>
              </a:rPr>
              <a:t>流水线</a:t>
            </a:r>
            <a:r>
              <a:rPr kumimoji="0" lang="zh-CN" altLang="en-US" sz="3600" b="1" dirty="0">
                <a:solidFill>
                  <a:srgbClr val="0000FF"/>
                </a:solidFill>
                <a:latin typeface="微软雅黑" charset="0"/>
                <a:ea typeface="微软雅黑" charset="0"/>
              </a:rPr>
              <a:t>技术概述</a:t>
            </a:r>
          </a:p>
        </p:txBody>
      </p:sp>
      <p:cxnSp>
        <p:nvCxnSpPr>
          <p:cNvPr id="10" name="直接连接符 20"/>
          <p:cNvCxnSpPr>
            <a:cxnSpLocks noChangeShapeType="1"/>
          </p:cNvCxnSpPr>
          <p:nvPr/>
        </p:nvCxnSpPr>
        <p:spPr bwMode="auto">
          <a:xfrm flipV="1">
            <a:off x="971600" y="5354166"/>
            <a:ext cx="7272337" cy="19050"/>
          </a:xfrm>
          <a:prstGeom prst="line">
            <a:avLst/>
          </a:prstGeom>
          <a:noFill/>
          <a:ln w="9525">
            <a:solidFill>
              <a:srgbClr val="000000"/>
            </a:solidFill>
            <a:round/>
            <a:headEnd/>
            <a:tailEnd/>
          </a:ln>
          <a:effectLst>
            <a:outerShdw blurRad="88900" dist="127000" algn="l" rotWithShape="0">
              <a:srgbClr val="000000">
                <a:alpha val="39999"/>
              </a:srgbClr>
            </a:outerShdw>
          </a:effectLst>
        </p:spPr>
      </p:cxnSp>
      <p:sp>
        <p:nvSpPr>
          <p:cNvPr id="11" name="标题 1"/>
          <p:cNvSpPr txBox="1">
            <a:spLocks noChangeArrowheads="1"/>
          </p:cNvSpPr>
          <p:nvPr/>
        </p:nvSpPr>
        <p:spPr bwMode="auto">
          <a:xfrm>
            <a:off x="5057775" y="322263"/>
            <a:ext cx="41052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defRPr>
            </a:lvl9pPr>
          </a:lstStyle>
          <a:p>
            <a:pPr algn="ctr" eaLnBrk="1" hangingPunct="1"/>
            <a:r>
              <a:rPr kumimoji="0" lang="zh-CN" altLang="en-US" dirty="0">
                <a:latin typeface="微软雅黑" charset="0"/>
                <a:ea typeface="微软雅黑" charset="0"/>
                <a:cs typeface="微软雅黑" charset="0"/>
                <a:sym typeface="Arial" charset="0"/>
              </a:rPr>
              <a:t>计算机组成原理</a:t>
            </a:r>
          </a:p>
        </p:txBody>
      </p:sp>
    </p:spTree>
    <p:extLst>
      <p:ext uri="{BB962C8B-B14F-4D97-AF65-F5344CB8AC3E}">
        <p14:creationId xmlns:p14="http://schemas.microsoft.com/office/powerpoint/2010/main" val="420627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指令流水阶段</a:t>
            </a:r>
            <a:endParaRPr lang="en-US" dirty="0"/>
          </a:p>
        </p:txBody>
      </p:sp>
      <p:sp>
        <p:nvSpPr>
          <p:cNvPr id="3" name="Content Placeholder 2"/>
          <p:cNvSpPr>
            <a:spLocks noGrp="1"/>
          </p:cNvSpPr>
          <p:nvPr>
            <p:ph idx="1"/>
          </p:nvPr>
        </p:nvSpPr>
        <p:spPr/>
        <p:txBody>
          <a:bodyPr/>
          <a:lstStyle/>
          <a:p>
            <a:r>
              <a:rPr lang="zh-CN" altLang="en-US" dirty="0"/>
              <a:t>一条指令的执行过程可以分为多个阶段</a:t>
            </a:r>
          </a:p>
          <a:p>
            <a:endParaRPr lang="en-US" dirty="0"/>
          </a:p>
          <a:p>
            <a:endParaRPr lang="en-US" dirty="0"/>
          </a:p>
          <a:p>
            <a:r>
              <a:rPr lang="zh-CN" altLang="en-US" dirty="0"/>
              <a:t>取指令：按照指令计数器的内容访问主存储器，取出一条指令送到指令寄存器。</a:t>
            </a:r>
          </a:p>
          <a:p>
            <a:r>
              <a:rPr lang="zh-CN" altLang="en-US" dirty="0"/>
              <a:t>指令分析：对指令操作码进行译码，按照给定的寻址方式和地址字段中的内容形成操作数的地址，并用这个地址读取操作数。</a:t>
            </a:r>
          </a:p>
          <a:p>
            <a:r>
              <a:rPr lang="zh-CN" altLang="en-US" dirty="0"/>
              <a:t>指令执行：根据操作码的要求，完成指令规定的功能，即把运算结果写到通用寄存器或主存中。</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10</a:t>
            </a:fld>
            <a:endParaRPr lang="zh-CN" altLang="en-US">
              <a:solidFill>
                <a:srgbClr val="1F497D"/>
              </a:solidFill>
            </a:endParaRPr>
          </a:p>
        </p:txBody>
      </p:sp>
      <p:grpSp>
        <p:nvGrpSpPr>
          <p:cNvPr id="11" name="Group 10"/>
          <p:cNvGrpSpPr/>
          <p:nvPr/>
        </p:nvGrpSpPr>
        <p:grpSpPr>
          <a:xfrm>
            <a:off x="1763688" y="1916832"/>
            <a:ext cx="4482879" cy="616714"/>
            <a:chOff x="3707904" y="260648"/>
            <a:chExt cx="4482879" cy="616714"/>
          </a:xfrm>
        </p:grpSpPr>
        <p:sp>
          <p:nvSpPr>
            <p:cNvPr id="5" name="Rectangle 4"/>
            <p:cNvSpPr/>
            <p:nvPr/>
          </p:nvSpPr>
          <p:spPr bwMode="auto">
            <a:xfrm>
              <a:off x="4355976" y="260648"/>
              <a:ext cx="1008112" cy="43204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a:solidFill>
                    <a:schemeClr val="tx1"/>
                  </a:solidFill>
                  <a:latin typeface="Arial" pitchFamily="34" charset="0"/>
                  <a:ea typeface="宋体" pitchFamily="2" charset="-122"/>
                </a:rPr>
                <a:t>取指</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6" name="Rectangle 5"/>
            <p:cNvSpPr/>
            <p:nvPr/>
          </p:nvSpPr>
          <p:spPr bwMode="auto">
            <a:xfrm>
              <a:off x="5364088" y="260648"/>
              <a:ext cx="1008112" cy="43204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分析</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7" name="Rectangle 6"/>
            <p:cNvSpPr/>
            <p:nvPr/>
          </p:nvSpPr>
          <p:spPr bwMode="auto">
            <a:xfrm>
              <a:off x="6372200" y="260648"/>
              <a:ext cx="1008112" cy="43204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执行</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cxnSp>
          <p:nvCxnSpPr>
            <p:cNvPr id="9" name="Straight Arrow Connector 8"/>
            <p:cNvCxnSpPr/>
            <p:nvPr/>
          </p:nvCxnSpPr>
          <p:spPr bwMode="auto">
            <a:xfrm>
              <a:off x="3707904" y="692696"/>
              <a:ext cx="4248472"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7929173" y="508030"/>
              <a:ext cx="261610" cy="369332"/>
            </a:xfrm>
            <a:prstGeom prst="rect">
              <a:avLst/>
            </a:prstGeom>
            <a:noFill/>
          </p:spPr>
          <p:txBody>
            <a:bodyPr wrap="none" rtlCol="0">
              <a:spAutoFit/>
            </a:bodyPr>
            <a:lstStyle/>
            <a:p>
              <a:r>
                <a:rPr lang="en-US" altLang="zh-CN"/>
                <a:t>t</a:t>
              </a:r>
              <a:endParaRPr lang="en-US"/>
            </a:p>
          </p:txBody>
        </p:sp>
      </p:grpSp>
    </p:spTree>
    <p:extLst>
      <p:ext uri="{BB962C8B-B14F-4D97-AF65-F5344CB8AC3E}">
        <p14:creationId xmlns:p14="http://schemas.microsoft.com/office/powerpoint/2010/main" val="1180001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指令执行方式</a:t>
            </a:r>
            <a:endParaRPr lang="en-US" dirty="0"/>
          </a:p>
        </p:txBody>
      </p:sp>
      <p:sp>
        <p:nvSpPr>
          <p:cNvPr id="3" name="Content Placeholder 2"/>
          <p:cNvSpPr>
            <a:spLocks noGrp="1"/>
          </p:cNvSpPr>
          <p:nvPr>
            <p:ph idx="1"/>
          </p:nvPr>
        </p:nvSpPr>
        <p:spPr>
          <a:xfrm>
            <a:off x="457200" y="1219200"/>
            <a:ext cx="8229600" cy="481608"/>
          </a:xfrm>
        </p:spPr>
        <p:txBody>
          <a:bodyPr/>
          <a:lstStyle/>
          <a:p>
            <a:r>
              <a:rPr lang="zh-CN" altLang="en-US" dirty="0"/>
              <a:t>指令多次重叠执行方式实际上就是指令流水线</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11</a:t>
            </a:fld>
            <a:endParaRPr lang="zh-CN" altLang="en-US">
              <a:solidFill>
                <a:srgbClr val="1F497D"/>
              </a:solidFill>
            </a:endParaRPr>
          </a:p>
        </p:txBody>
      </p:sp>
      <p:sp>
        <p:nvSpPr>
          <p:cNvPr id="6" name="Rectangle 5"/>
          <p:cNvSpPr/>
          <p:nvPr/>
        </p:nvSpPr>
        <p:spPr bwMode="auto">
          <a:xfrm>
            <a:off x="597654" y="2049895"/>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chemeClr val="tx1"/>
                </a:solidFill>
                <a:latin typeface="Arial" pitchFamily="34" charset="0"/>
                <a:ea typeface="宋体" pitchFamily="2" charset="-122"/>
              </a:rPr>
              <a:t>取指</a:t>
            </a:r>
            <a:r>
              <a:rPr lang="en-US" altLang="zh-CN" dirty="0">
                <a:solidFill>
                  <a:schemeClr val="tx1"/>
                </a:solidFill>
                <a:latin typeface="Arial" pitchFamily="34" charset="0"/>
                <a:ea typeface="宋体" pitchFamily="2" charset="-122"/>
              </a:rPr>
              <a:t>k</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7" name="Rectangle 6"/>
          <p:cNvSpPr/>
          <p:nvPr/>
        </p:nvSpPr>
        <p:spPr bwMode="auto">
          <a:xfrm>
            <a:off x="1677654" y="2049895"/>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分析</a:t>
            </a:r>
            <a:r>
              <a:rPr kumimoji="0" lang="en-US" altLang="zh-CN" sz="1800" b="0" i="0" u="none" strike="noStrike" cap="none" normalizeH="0" baseline="0" dirty="0">
                <a:ln>
                  <a:noFill/>
                </a:ln>
                <a:solidFill>
                  <a:schemeClr val="tx1"/>
                </a:solidFill>
                <a:effectLst/>
                <a:latin typeface="Arial" pitchFamily="34" charset="0"/>
                <a:ea typeface="宋体" pitchFamily="2" charset="-122"/>
              </a:rPr>
              <a:t>k</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8" name="Rectangle 7"/>
          <p:cNvSpPr/>
          <p:nvPr/>
        </p:nvSpPr>
        <p:spPr bwMode="auto">
          <a:xfrm>
            <a:off x="2746067" y="2049895"/>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执行</a:t>
            </a:r>
            <a:r>
              <a:rPr kumimoji="0" lang="en-US" altLang="zh-CN" sz="1800" b="0" i="0" u="none" strike="noStrike" cap="none" normalizeH="0" baseline="0" dirty="0">
                <a:ln>
                  <a:noFill/>
                </a:ln>
                <a:solidFill>
                  <a:schemeClr val="tx1"/>
                </a:solidFill>
                <a:effectLst/>
                <a:latin typeface="Arial" pitchFamily="34" charset="0"/>
                <a:ea typeface="宋体" pitchFamily="2" charset="-122"/>
              </a:rPr>
              <a:t>k</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cxnSp>
        <p:nvCxnSpPr>
          <p:cNvPr id="9" name="Straight Arrow Connector 8"/>
          <p:cNvCxnSpPr/>
          <p:nvPr/>
        </p:nvCxnSpPr>
        <p:spPr bwMode="auto">
          <a:xfrm>
            <a:off x="323528" y="2420888"/>
            <a:ext cx="8220082"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8555995" y="2359833"/>
            <a:ext cx="261610" cy="369332"/>
          </a:xfrm>
          <a:prstGeom prst="rect">
            <a:avLst/>
          </a:prstGeom>
          <a:noFill/>
        </p:spPr>
        <p:txBody>
          <a:bodyPr wrap="none" rtlCol="0">
            <a:spAutoFit/>
          </a:bodyPr>
          <a:lstStyle/>
          <a:p>
            <a:r>
              <a:rPr lang="en-US" altLang="zh-CN"/>
              <a:t>t</a:t>
            </a:r>
            <a:endParaRPr lang="en-US"/>
          </a:p>
        </p:txBody>
      </p:sp>
      <p:sp>
        <p:nvSpPr>
          <p:cNvPr id="13" name="TextBox 12"/>
          <p:cNvSpPr txBox="1"/>
          <p:nvPr/>
        </p:nvSpPr>
        <p:spPr>
          <a:xfrm>
            <a:off x="3059832" y="2420888"/>
            <a:ext cx="1818126" cy="369332"/>
          </a:xfrm>
          <a:prstGeom prst="rect">
            <a:avLst/>
          </a:prstGeom>
          <a:noFill/>
        </p:spPr>
        <p:txBody>
          <a:bodyPr wrap="none" rtlCol="0">
            <a:spAutoFit/>
          </a:bodyPr>
          <a:lstStyle/>
          <a:p>
            <a:r>
              <a:rPr lang="en-US" altLang="zh-CN" dirty="0"/>
              <a:t>(a)</a:t>
            </a:r>
            <a:r>
              <a:rPr lang="zh-CN" altLang="en-US" dirty="0"/>
              <a:t>顺序执行方式</a:t>
            </a:r>
            <a:endParaRPr lang="en-US" dirty="0"/>
          </a:p>
        </p:txBody>
      </p:sp>
      <p:sp>
        <p:nvSpPr>
          <p:cNvPr id="14" name="Rectangle 13"/>
          <p:cNvSpPr/>
          <p:nvPr/>
        </p:nvSpPr>
        <p:spPr bwMode="auto">
          <a:xfrm>
            <a:off x="597654" y="3922103"/>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chemeClr val="tx1"/>
                </a:solidFill>
                <a:latin typeface="Arial" pitchFamily="34" charset="0"/>
                <a:ea typeface="宋体" pitchFamily="2" charset="-122"/>
              </a:rPr>
              <a:t>取指</a:t>
            </a:r>
            <a:r>
              <a:rPr lang="en-US" altLang="zh-CN" dirty="0">
                <a:solidFill>
                  <a:schemeClr val="tx1"/>
                </a:solidFill>
                <a:latin typeface="Arial" pitchFamily="34" charset="0"/>
                <a:ea typeface="宋体" pitchFamily="2" charset="-122"/>
              </a:rPr>
              <a:t>k</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5" name="Rectangle 14"/>
          <p:cNvSpPr/>
          <p:nvPr/>
        </p:nvSpPr>
        <p:spPr bwMode="auto">
          <a:xfrm>
            <a:off x="1677654" y="3922103"/>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分析</a:t>
            </a:r>
            <a:r>
              <a:rPr kumimoji="0" lang="en-US" altLang="zh-CN" sz="1800" b="0" i="0" u="none" strike="noStrike" cap="none" normalizeH="0" baseline="0" dirty="0">
                <a:ln>
                  <a:noFill/>
                </a:ln>
                <a:solidFill>
                  <a:schemeClr val="tx1"/>
                </a:solidFill>
                <a:effectLst/>
                <a:latin typeface="Arial" pitchFamily="34" charset="0"/>
                <a:ea typeface="宋体" pitchFamily="2" charset="-122"/>
              </a:rPr>
              <a:t>k</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6" name="Rectangle 15"/>
          <p:cNvSpPr/>
          <p:nvPr/>
        </p:nvSpPr>
        <p:spPr bwMode="auto">
          <a:xfrm>
            <a:off x="2746067" y="3922103"/>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执行</a:t>
            </a:r>
            <a:r>
              <a:rPr kumimoji="0" lang="en-US" altLang="zh-CN" sz="1800" b="0" i="0" u="none" strike="noStrike" cap="none" normalizeH="0" baseline="0" dirty="0">
                <a:ln>
                  <a:noFill/>
                </a:ln>
                <a:solidFill>
                  <a:schemeClr val="tx1"/>
                </a:solidFill>
                <a:effectLst/>
                <a:latin typeface="Arial" pitchFamily="34" charset="0"/>
                <a:ea typeface="宋体" pitchFamily="2" charset="-122"/>
              </a:rPr>
              <a:t>k</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cxnSp>
        <p:nvCxnSpPr>
          <p:cNvPr id="17" name="Straight Arrow Connector 16"/>
          <p:cNvCxnSpPr/>
          <p:nvPr/>
        </p:nvCxnSpPr>
        <p:spPr bwMode="auto">
          <a:xfrm>
            <a:off x="323528" y="4293096"/>
            <a:ext cx="8220082"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18" name="Rectangle 17"/>
          <p:cNvSpPr/>
          <p:nvPr/>
        </p:nvSpPr>
        <p:spPr bwMode="auto">
          <a:xfrm>
            <a:off x="2746067" y="3551109"/>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chemeClr val="tx1"/>
                </a:solidFill>
                <a:latin typeface="Arial" pitchFamily="34" charset="0"/>
                <a:ea typeface="宋体" pitchFamily="2" charset="-122"/>
              </a:rPr>
              <a:t>取指</a:t>
            </a:r>
            <a:r>
              <a:rPr lang="en-US" altLang="zh-CN" dirty="0">
                <a:solidFill>
                  <a:schemeClr val="tx1"/>
                </a:solidFill>
                <a:latin typeface="Arial" pitchFamily="34" charset="0"/>
                <a:ea typeface="宋体" pitchFamily="2" charset="-122"/>
              </a:rPr>
              <a:t>k+1</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9" name="Rectangle 18"/>
          <p:cNvSpPr/>
          <p:nvPr/>
        </p:nvSpPr>
        <p:spPr bwMode="auto">
          <a:xfrm>
            <a:off x="3826067" y="3551109"/>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分析</a:t>
            </a:r>
            <a:r>
              <a:rPr kumimoji="0" lang="en-US" altLang="zh-CN" sz="1800" b="0" i="0" u="none" strike="noStrike" cap="none" normalizeH="0" baseline="0" dirty="0">
                <a:ln>
                  <a:noFill/>
                </a:ln>
                <a:solidFill>
                  <a:schemeClr val="tx1"/>
                </a:solidFill>
                <a:effectLst/>
                <a:latin typeface="Arial" pitchFamily="34" charset="0"/>
                <a:ea typeface="宋体" pitchFamily="2" charset="-122"/>
              </a:rPr>
              <a:t>k+1</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20" name="Rectangle 19"/>
          <p:cNvSpPr/>
          <p:nvPr/>
        </p:nvSpPr>
        <p:spPr bwMode="auto">
          <a:xfrm>
            <a:off x="4894480" y="3551109"/>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执行</a:t>
            </a:r>
            <a:r>
              <a:rPr kumimoji="0" lang="en-US" altLang="zh-CN" sz="1800" b="0" i="0" u="none" strike="noStrike" cap="none" normalizeH="0" baseline="0" dirty="0">
                <a:ln>
                  <a:noFill/>
                </a:ln>
                <a:solidFill>
                  <a:schemeClr val="tx1"/>
                </a:solidFill>
                <a:effectLst/>
                <a:latin typeface="Arial" pitchFamily="34" charset="0"/>
                <a:ea typeface="宋体" pitchFamily="2" charset="-122"/>
              </a:rPr>
              <a:t>k+1</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21" name="Rectangle 20"/>
          <p:cNvSpPr/>
          <p:nvPr/>
        </p:nvSpPr>
        <p:spPr bwMode="auto">
          <a:xfrm>
            <a:off x="4896527" y="3180115"/>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chemeClr val="tx1"/>
                </a:solidFill>
                <a:latin typeface="Arial" pitchFamily="34" charset="0"/>
                <a:ea typeface="宋体" pitchFamily="2" charset="-122"/>
              </a:rPr>
              <a:t>取指</a:t>
            </a:r>
            <a:r>
              <a:rPr lang="en-US" altLang="zh-CN" dirty="0">
                <a:solidFill>
                  <a:schemeClr val="tx1"/>
                </a:solidFill>
                <a:latin typeface="Arial" pitchFamily="34" charset="0"/>
                <a:ea typeface="宋体" pitchFamily="2" charset="-122"/>
              </a:rPr>
              <a:t>k+2</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22" name="Rectangle 21"/>
          <p:cNvSpPr/>
          <p:nvPr/>
        </p:nvSpPr>
        <p:spPr bwMode="auto">
          <a:xfrm>
            <a:off x="5976527" y="3180115"/>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分析</a:t>
            </a:r>
            <a:r>
              <a:rPr kumimoji="0" lang="en-US" altLang="zh-CN" sz="1800" b="0" i="0" u="none" strike="noStrike" cap="none" normalizeH="0" baseline="0" dirty="0">
                <a:ln>
                  <a:noFill/>
                </a:ln>
                <a:solidFill>
                  <a:schemeClr val="tx1"/>
                </a:solidFill>
                <a:effectLst/>
                <a:latin typeface="Arial" pitchFamily="34" charset="0"/>
                <a:ea typeface="宋体" pitchFamily="2" charset="-122"/>
              </a:rPr>
              <a:t>k+2</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23" name="Rectangle 22"/>
          <p:cNvSpPr/>
          <p:nvPr/>
        </p:nvSpPr>
        <p:spPr bwMode="auto">
          <a:xfrm>
            <a:off x="7044940" y="3180115"/>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执行</a:t>
            </a:r>
            <a:r>
              <a:rPr kumimoji="0" lang="en-US" altLang="zh-CN" sz="1800" b="0" i="0" u="none" strike="noStrike" cap="none" normalizeH="0" baseline="0" dirty="0">
                <a:ln>
                  <a:noFill/>
                </a:ln>
                <a:solidFill>
                  <a:schemeClr val="tx1"/>
                </a:solidFill>
                <a:effectLst/>
                <a:latin typeface="Arial" pitchFamily="34" charset="0"/>
                <a:ea typeface="宋体" pitchFamily="2" charset="-122"/>
              </a:rPr>
              <a:t>k+2</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24" name="TextBox 23"/>
          <p:cNvSpPr txBox="1"/>
          <p:nvPr/>
        </p:nvSpPr>
        <p:spPr>
          <a:xfrm>
            <a:off x="8555995" y="4308151"/>
            <a:ext cx="261610" cy="369332"/>
          </a:xfrm>
          <a:prstGeom prst="rect">
            <a:avLst/>
          </a:prstGeom>
          <a:noFill/>
        </p:spPr>
        <p:txBody>
          <a:bodyPr wrap="none" rtlCol="0">
            <a:spAutoFit/>
          </a:bodyPr>
          <a:lstStyle/>
          <a:p>
            <a:r>
              <a:rPr lang="en-US" altLang="zh-CN"/>
              <a:t>t</a:t>
            </a:r>
            <a:endParaRPr lang="en-US"/>
          </a:p>
        </p:txBody>
      </p:sp>
      <p:sp>
        <p:nvSpPr>
          <p:cNvPr id="25" name="TextBox 24"/>
          <p:cNvSpPr txBox="1"/>
          <p:nvPr/>
        </p:nvSpPr>
        <p:spPr>
          <a:xfrm>
            <a:off x="3059832" y="4293096"/>
            <a:ext cx="2297424" cy="369332"/>
          </a:xfrm>
          <a:prstGeom prst="rect">
            <a:avLst/>
          </a:prstGeom>
          <a:noFill/>
        </p:spPr>
        <p:txBody>
          <a:bodyPr wrap="none" rtlCol="0">
            <a:spAutoFit/>
          </a:bodyPr>
          <a:lstStyle/>
          <a:p>
            <a:r>
              <a:rPr lang="en-US" altLang="zh-CN" dirty="0"/>
              <a:t>(b)</a:t>
            </a:r>
            <a:r>
              <a:rPr lang="zh-CN" altLang="en-US" dirty="0"/>
              <a:t>一次重叠执行方式</a:t>
            </a:r>
            <a:endParaRPr lang="en-US" dirty="0"/>
          </a:p>
        </p:txBody>
      </p:sp>
      <p:sp>
        <p:nvSpPr>
          <p:cNvPr id="26" name="Rectangle 25"/>
          <p:cNvSpPr/>
          <p:nvPr/>
        </p:nvSpPr>
        <p:spPr bwMode="auto">
          <a:xfrm>
            <a:off x="595607" y="5591575"/>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chemeClr val="tx1"/>
                </a:solidFill>
                <a:latin typeface="Arial" pitchFamily="34" charset="0"/>
                <a:ea typeface="宋体" pitchFamily="2" charset="-122"/>
              </a:rPr>
              <a:t>取指</a:t>
            </a:r>
            <a:r>
              <a:rPr lang="en-US" altLang="zh-CN" dirty="0">
                <a:solidFill>
                  <a:schemeClr val="tx1"/>
                </a:solidFill>
                <a:latin typeface="Arial" pitchFamily="34" charset="0"/>
                <a:ea typeface="宋体" pitchFamily="2" charset="-122"/>
              </a:rPr>
              <a:t>k</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27" name="Rectangle 26"/>
          <p:cNvSpPr/>
          <p:nvPr/>
        </p:nvSpPr>
        <p:spPr bwMode="auto">
          <a:xfrm>
            <a:off x="1675607" y="5591575"/>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分析</a:t>
            </a:r>
            <a:r>
              <a:rPr kumimoji="0" lang="en-US" altLang="zh-CN" sz="1800" b="0" i="0" u="none" strike="noStrike" cap="none" normalizeH="0" baseline="0" dirty="0">
                <a:ln>
                  <a:noFill/>
                </a:ln>
                <a:solidFill>
                  <a:schemeClr val="tx1"/>
                </a:solidFill>
                <a:effectLst/>
                <a:latin typeface="Arial" pitchFamily="34" charset="0"/>
                <a:ea typeface="宋体" pitchFamily="2" charset="-122"/>
              </a:rPr>
              <a:t>k</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28" name="Rectangle 27"/>
          <p:cNvSpPr/>
          <p:nvPr/>
        </p:nvSpPr>
        <p:spPr bwMode="auto">
          <a:xfrm>
            <a:off x="2744020" y="5591575"/>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执行</a:t>
            </a:r>
            <a:r>
              <a:rPr kumimoji="0" lang="en-US" altLang="zh-CN" sz="1800" b="0" i="0" u="none" strike="noStrike" cap="none" normalizeH="0" baseline="0" dirty="0">
                <a:ln>
                  <a:noFill/>
                </a:ln>
                <a:solidFill>
                  <a:schemeClr val="tx1"/>
                </a:solidFill>
                <a:effectLst/>
                <a:latin typeface="Arial" pitchFamily="34" charset="0"/>
                <a:ea typeface="宋体" pitchFamily="2" charset="-122"/>
              </a:rPr>
              <a:t>k</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cxnSp>
        <p:nvCxnSpPr>
          <p:cNvPr id="29" name="Straight Arrow Connector 28"/>
          <p:cNvCxnSpPr/>
          <p:nvPr/>
        </p:nvCxnSpPr>
        <p:spPr bwMode="auto">
          <a:xfrm>
            <a:off x="321481" y="5962568"/>
            <a:ext cx="8220082"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30" name="Rectangle 29"/>
          <p:cNvSpPr/>
          <p:nvPr/>
        </p:nvSpPr>
        <p:spPr bwMode="auto">
          <a:xfrm>
            <a:off x="1675607" y="5220581"/>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chemeClr val="tx1"/>
                </a:solidFill>
                <a:latin typeface="Arial" pitchFamily="34" charset="0"/>
                <a:ea typeface="宋体" pitchFamily="2" charset="-122"/>
              </a:rPr>
              <a:t>取指</a:t>
            </a:r>
            <a:r>
              <a:rPr lang="en-US" altLang="zh-CN" dirty="0">
                <a:solidFill>
                  <a:schemeClr val="tx1"/>
                </a:solidFill>
                <a:latin typeface="Arial" pitchFamily="34" charset="0"/>
                <a:ea typeface="宋体" pitchFamily="2" charset="-122"/>
              </a:rPr>
              <a:t>k+1</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31" name="Rectangle 30"/>
          <p:cNvSpPr/>
          <p:nvPr/>
        </p:nvSpPr>
        <p:spPr bwMode="auto">
          <a:xfrm>
            <a:off x="2755607" y="5220581"/>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分析</a:t>
            </a:r>
            <a:r>
              <a:rPr kumimoji="0" lang="en-US" altLang="zh-CN" sz="1800" b="0" i="0" u="none" strike="noStrike" cap="none" normalizeH="0" baseline="0" dirty="0">
                <a:ln>
                  <a:noFill/>
                </a:ln>
                <a:solidFill>
                  <a:schemeClr val="tx1"/>
                </a:solidFill>
                <a:effectLst/>
                <a:latin typeface="Arial" pitchFamily="34" charset="0"/>
                <a:ea typeface="宋体" pitchFamily="2" charset="-122"/>
              </a:rPr>
              <a:t>k+1</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32" name="Rectangle 31"/>
          <p:cNvSpPr/>
          <p:nvPr/>
        </p:nvSpPr>
        <p:spPr bwMode="auto">
          <a:xfrm>
            <a:off x="3824020" y="5220581"/>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执行</a:t>
            </a:r>
            <a:r>
              <a:rPr kumimoji="0" lang="en-US" altLang="zh-CN" sz="1800" b="0" i="0" u="none" strike="noStrike" cap="none" normalizeH="0" baseline="0" dirty="0">
                <a:ln>
                  <a:noFill/>
                </a:ln>
                <a:solidFill>
                  <a:schemeClr val="tx1"/>
                </a:solidFill>
                <a:effectLst/>
                <a:latin typeface="Arial" pitchFamily="34" charset="0"/>
                <a:ea typeface="宋体" pitchFamily="2" charset="-122"/>
              </a:rPr>
              <a:t>k+1</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33" name="Rectangle 32"/>
          <p:cNvSpPr/>
          <p:nvPr/>
        </p:nvSpPr>
        <p:spPr bwMode="auto">
          <a:xfrm>
            <a:off x="2755607" y="4849586"/>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chemeClr val="tx1"/>
                </a:solidFill>
                <a:latin typeface="Arial" pitchFamily="34" charset="0"/>
                <a:ea typeface="宋体" pitchFamily="2" charset="-122"/>
              </a:rPr>
              <a:t>取指</a:t>
            </a:r>
            <a:r>
              <a:rPr lang="en-US" altLang="zh-CN" dirty="0">
                <a:solidFill>
                  <a:schemeClr val="tx1"/>
                </a:solidFill>
                <a:latin typeface="Arial" pitchFamily="34" charset="0"/>
                <a:ea typeface="宋体" pitchFamily="2" charset="-122"/>
              </a:rPr>
              <a:t>k+2</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34" name="Rectangle 33"/>
          <p:cNvSpPr/>
          <p:nvPr/>
        </p:nvSpPr>
        <p:spPr bwMode="auto">
          <a:xfrm>
            <a:off x="3835607" y="4849586"/>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分析</a:t>
            </a:r>
            <a:r>
              <a:rPr kumimoji="0" lang="en-US" altLang="zh-CN" sz="1800" b="0" i="0" u="none" strike="noStrike" cap="none" normalizeH="0" baseline="0" dirty="0">
                <a:ln>
                  <a:noFill/>
                </a:ln>
                <a:solidFill>
                  <a:schemeClr val="tx1"/>
                </a:solidFill>
                <a:effectLst/>
                <a:latin typeface="Arial" pitchFamily="34" charset="0"/>
                <a:ea typeface="宋体" pitchFamily="2" charset="-122"/>
              </a:rPr>
              <a:t>k+2</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35" name="Rectangle 34"/>
          <p:cNvSpPr/>
          <p:nvPr/>
        </p:nvSpPr>
        <p:spPr bwMode="auto">
          <a:xfrm>
            <a:off x="4904020" y="4849586"/>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执行</a:t>
            </a:r>
            <a:r>
              <a:rPr kumimoji="0" lang="en-US" altLang="zh-CN" sz="1800" b="0" i="0" u="none" strike="noStrike" cap="none" normalizeH="0" baseline="0" dirty="0">
                <a:ln>
                  <a:noFill/>
                </a:ln>
                <a:solidFill>
                  <a:schemeClr val="tx1"/>
                </a:solidFill>
                <a:effectLst/>
                <a:latin typeface="Arial" pitchFamily="34" charset="0"/>
                <a:ea typeface="宋体" pitchFamily="2" charset="-122"/>
              </a:rPr>
              <a:t>k+2</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36" name="TextBox 35"/>
          <p:cNvSpPr txBox="1"/>
          <p:nvPr/>
        </p:nvSpPr>
        <p:spPr>
          <a:xfrm>
            <a:off x="8553948" y="5977623"/>
            <a:ext cx="261610" cy="369332"/>
          </a:xfrm>
          <a:prstGeom prst="rect">
            <a:avLst/>
          </a:prstGeom>
          <a:noFill/>
        </p:spPr>
        <p:txBody>
          <a:bodyPr wrap="none" rtlCol="0">
            <a:spAutoFit/>
          </a:bodyPr>
          <a:lstStyle/>
          <a:p>
            <a:r>
              <a:rPr lang="en-US" altLang="zh-CN"/>
              <a:t>t</a:t>
            </a:r>
            <a:endParaRPr lang="en-US"/>
          </a:p>
        </p:txBody>
      </p:sp>
      <p:sp>
        <p:nvSpPr>
          <p:cNvPr id="37" name="TextBox 36"/>
          <p:cNvSpPr txBox="1"/>
          <p:nvPr/>
        </p:nvSpPr>
        <p:spPr>
          <a:xfrm>
            <a:off x="3057785" y="5962568"/>
            <a:ext cx="2297424" cy="369332"/>
          </a:xfrm>
          <a:prstGeom prst="rect">
            <a:avLst/>
          </a:prstGeom>
          <a:noFill/>
        </p:spPr>
        <p:txBody>
          <a:bodyPr wrap="none" rtlCol="0">
            <a:spAutoFit/>
          </a:bodyPr>
          <a:lstStyle/>
          <a:p>
            <a:r>
              <a:rPr lang="en-US" altLang="zh-CN" dirty="0"/>
              <a:t>(3)</a:t>
            </a:r>
            <a:r>
              <a:rPr lang="zh-CN" altLang="en-US" dirty="0"/>
              <a:t>两次重叠执行方式</a:t>
            </a:r>
            <a:endParaRPr lang="en-US" dirty="0"/>
          </a:p>
        </p:txBody>
      </p:sp>
      <p:sp>
        <p:nvSpPr>
          <p:cNvPr id="38" name="Rectangle 37"/>
          <p:cNvSpPr/>
          <p:nvPr/>
        </p:nvSpPr>
        <p:spPr bwMode="auto">
          <a:xfrm>
            <a:off x="3826067" y="2054614"/>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chemeClr val="tx1"/>
                </a:solidFill>
                <a:latin typeface="Arial" pitchFamily="34" charset="0"/>
                <a:ea typeface="宋体" pitchFamily="2" charset="-122"/>
              </a:rPr>
              <a:t>取指</a:t>
            </a:r>
            <a:r>
              <a:rPr lang="en-US" altLang="zh-CN" dirty="0">
                <a:solidFill>
                  <a:schemeClr val="tx1"/>
                </a:solidFill>
                <a:latin typeface="Arial" pitchFamily="34" charset="0"/>
                <a:ea typeface="宋体" pitchFamily="2" charset="-122"/>
              </a:rPr>
              <a:t>k+1</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39" name="Rectangle 38"/>
          <p:cNvSpPr/>
          <p:nvPr/>
        </p:nvSpPr>
        <p:spPr bwMode="auto">
          <a:xfrm>
            <a:off x="4906067" y="2054614"/>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分析</a:t>
            </a:r>
            <a:r>
              <a:rPr kumimoji="0" lang="en-US" altLang="zh-CN" sz="1800" b="0" i="0" u="none" strike="noStrike" cap="none" normalizeH="0" baseline="0" dirty="0">
                <a:ln>
                  <a:noFill/>
                </a:ln>
                <a:solidFill>
                  <a:schemeClr val="tx1"/>
                </a:solidFill>
                <a:effectLst/>
                <a:latin typeface="Arial" pitchFamily="34" charset="0"/>
                <a:ea typeface="宋体" pitchFamily="2" charset="-122"/>
              </a:rPr>
              <a:t>k+1</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40" name="Rectangle 39"/>
          <p:cNvSpPr/>
          <p:nvPr/>
        </p:nvSpPr>
        <p:spPr bwMode="auto">
          <a:xfrm>
            <a:off x="5974480" y="2054614"/>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执行</a:t>
            </a:r>
            <a:r>
              <a:rPr kumimoji="0" lang="en-US" altLang="zh-CN" sz="1800" b="0" i="0" u="none" strike="noStrike" cap="none" normalizeH="0" baseline="0" dirty="0">
                <a:ln>
                  <a:noFill/>
                </a:ln>
                <a:solidFill>
                  <a:schemeClr val="tx1"/>
                </a:solidFill>
                <a:effectLst/>
                <a:latin typeface="Arial" pitchFamily="34" charset="0"/>
                <a:ea typeface="宋体" pitchFamily="2" charset="-122"/>
              </a:rPr>
              <a:t>k+1</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684001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指令流水执行性能比较</a:t>
            </a:r>
            <a:endParaRPr lang="en-US" dirty="0"/>
          </a:p>
        </p:txBody>
      </p:sp>
      <p:sp>
        <p:nvSpPr>
          <p:cNvPr id="3" name="Content Placeholder 2"/>
          <p:cNvSpPr>
            <a:spLocks noGrp="1"/>
          </p:cNvSpPr>
          <p:nvPr>
            <p:ph idx="1"/>
          </p:nvPr>
        </p:nvSpPr>
        <p:spPr/>
        <p:txBody>
          <a:bodyPr/>
          <a:lstStyle/>
          <a:p>
            <a:r>
              <a:rPr lang="zh-CN" altLang="en-US" dirty="0"/>
              <a:t>如果取指令、分析指令、执行指令的时间都相等，每段的时间都为</a:t>
            </a:r>
            <a:r>
              <a:rPr lang="en-US" altLang="zh-CN" dirty="0"/>
              <a:t>t</a:t>
            </a:r>
            <a:r>
              <a:rPr lang="zh-CN" altLang="en-US" dirty="0"/>
              <a:t>，则</a:t>
            </a:r>
            <a:r>
              <a:rPr lang="en-US" altLang="zh-CN" dirty="0"/>
              <a:t>n</a:t>
            </a:r>
            <a:r>
              <a:rPr lang="zh-CN" altLang="en-US" dirty="0"/>
              <a:t>条指令所用的时间为： </a:t>
            </a:r>
            <a:endParaRPr lang="en-US" altLang="zh-CN" dirty="0"/>
          </a:p>
          <a:p>
            <a:r>
              <a:rPr lang="zh-CN" altLang="en-US" dirty="0"/>
              <a:t>顺序执行：</a:t>
            </a:r>
            <a:r>
              <a:rPr lang="en-US" altLang="zh-CN" dirty="0"/>
              <a:t>T</a:t>
            </a:r>
            <a:r>
              <a:rPr lang="zh-CN" altLang="en-US" dirty="0"/>
              <a:t> </a:t>
            </a:r>
            <a:r>
              <a:rPr lang="en-US" altLang="zh-CN" dirty="0"/>
              <a:t>=</a:t>
            </a:r>
            <a:r>
              <a:rPr lang="zh-CN" altLang="en-US" dirty="0"/>
              <a:t> </a:t>
            </a:r>
            <a:r>
              <a:rPr lang="en-US" altLang="zh-CN" dirty="0"/>
              <a:t>3nt</a:t>
            </a:r>
          </a:p>
          <a:p>
            <a:r>
              <a:rPr lang="zh-CN" altLang="en-US" dirty="0"/>
              <a:t>一次重叠执行：</a:t>
            </a:r>
            <a:r>
              <a:rPr lang="en-US" altLang="zh-CN" dirty="0"/>
              <a:t>T</a:t>
            </a:r>
            <a:r>
              <a:rPr lang="zh-CN" altLang="en-US" dirty="0"/>
              <a:t> </a:t>
            </a:r>
            <a:r>
              <a:rPr lang="en-US" altLang="zh-CN" dirty="0"/>
              <a:t>=</a:t>
            </a:r>
            <a:r>
              <a:rPr lang="zh-CN" altLang="en-US" dirty="0"/>
              <a:t> </a:t>
            </a:r>
            <a:r>
              <a:rPr lang="en-US" altLang="zh-CN" dirty="0"/>
              <a:t>(1</a:t>
            </a:r>
            <a:r>
              <a:rPr lang="zh-CN" altLang="en-US" dirty="0"/>
              <a:t> </a:t>
            </a:r>
            <a:r>
              <a:rPr lang="en-US" altLang="zh-CN" dirty="0"/>
              <a:t>+</a:t>
            </a:r>
            <a:r>
              <a:rPr lang="zh-CN" altLang="en-US" dirty="0"/>
              <a:t> </a:t>
            </a:r>
            <a:r>
              <a:rPr lang="en-US" altLang="zh-CN" dirty="0"/>
              <a:t>2n)t</a:t>
            </a:r>
          </a:p>
          <a:p>
            <a:r>
              <a:rPr lang="zh-CN" altLang="en-US" dirty="0"/>
              <a:t>两次重叠执行：</a:t>
            </a:r>
            <a:r>
              <a:rPr lang="en-US" altLang="zh-CN" dirty="0"/>
              <a:t>T</a:t>
            </a:r>
            <a:r>
              <a:rPr lang="zh-CN" altLang="en-US" dirty="0"/>
              <a:t> </a:t>
            </a:r>
            <a:r>
              <a:rPr lang="en-US" altLang="zh-CN" dirty="0"/>
              <a:t>=</a:t>
            </a:r>
            <a:r>
              <a:rPr lang="zh-CN" altLang="en-US" dirty="0"/>
              <a:t> </a:t>
            </a:r>
            <a:r>
              <a:rPr lang="en-US" altLang="zh-CN" dirty="0"/>
              <a:t>(n</a:t>
            </a:r>
            <a:r>
              <a:rPr lang="zh-CN" altLang="en-US" dirty="0"/>
              <a:t> </a:t>
            </a:r>
            <a:r>
              <a:rPr lang="en-US" altLang="zh-CN" dirty="0"/>
              <a:t>+</a:t>
            </a:r>
            <a:r>
              <a:rPr lang="zh-CN" altLang="en-US" dirty="0"/>
              <a:t> </a:t>
            </a:r>
            <a:r>
              <a:rPr lang="en-US" altLang="zh-CN" dirty="0"/>
              <a:t>2)t</a:t>
            </a:r>
            <a:endParaRPr lang="zh-CN" altLang="en-US" dirty="0"/>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12</a:t>
            </a:fld>
            <a:endParaRPr lang="zh-CN" altLang="en-US">
              <a:solidFill>
                <a:srgbClr val="1F497D"/>
              </a:solidFill>
            </a:endParaRPr>
          </a:p>
        </p:txBody>
      </p:sp>
    </p:spTree>
    <p:extLst>
      <p:ext uri="{BB962C8B-B14F-4D97-AF65-F5344CB8AC3E}">
        <p14:creationId xmlns:p14="http://schemas.microsoft.com/office/powerpoint/2010/main" val="1441270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流水线的表示</a:t>
            </a:r>
            <a:endParaRPr lang="en-US" dirty="0"/>
          </a:p>
        </p:txBody>
      </p:sp>
      <p:sp>
        <p:nvSpPr>
          <p:cNvPr id="3" name="Content Placeholder 2"/>
          <p:cNvSpPr>
            <a:spLocks noGrp="1"/>
          </p:cNvSpPr>
          <p:nvPr>
            <p:ph idx="1"/>
          </p:nvPr>
        </p:nvSpPr>
        <p:spPr/>
        <p:txBody>
          <a:bodyPr/>
          <a:lstStyle/>
          <a:p>
            <a:r>
              <a:rPr lang="zh-CN" altLang="en-US" dirty="0"/>
              <a:t>流水线的每一个阶段完成一条指令的一部分，不同阶段并行完成不同指令的不同部分。</a:t>
            </a:r>
          </a:p>
          <a:p>
            <a:r>
              <a:rPr lang="zh-CN" altLang="en-US" dirty="0"/>
              <a:t>流水线中的每一个阶段称为一个流水阶段、流水节拍、流水步、流水段、功能段、流水级等。一个流水阶段与另一个流水阶段相连接形成流水线。</a:t>
            </a:r>
          </a:p>
          <a:p>
            <a:r>
              <a:rPr lang="zh-CN" altLang="en-US" dirty="0"/>
              <a:t>指令从流水线的一端进入，经过流水线的处理，从另一端流出。目前大部分处理机的指令流水线在</a:t>
            </a:r>
            <a:r>
              <a:rPr lang="en-US" altLang="zh-CN" dirty="0"/>
              <a:t>3~12</a:t>
            </a:r>
            <a:r>
              <a:rPr lang="zh-CN" altLang="en-US" dirty="0"/>
              <a:t>段之间。</a:t>
            </a:r>
          </a:p>
          <a:p>
            <a:r>
              <a:rPr lang="zh-CN" altLang="en-US" dirty="0"/>
              <a:t>流水线常用的两种表示方法</a:t>
            </a:r>
          </a:p>
          <a:p>
            <a:pPr lvl="1"/>
            <a:r>
              <a:rPr lang="zh-CN" altLang="en-US" dirty="0"/>
              <a:t>流水线连接图表示法，各个流水段顺序连接在一起</a:t>
            </a:r>
          </a:p>
          <a:p>
            <a:pPr lvl="1"/>
            <a:r>
              <a:rPr lang="zh-CN" altLang="en-US" dirty="0"/>
              <a:t>流水线时空图表示法，直观描述流水线工作过程</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13</a:t>
            </a:fld>
            <a:endParaRPr lang="zh-CN" altLang="en-US">
              <a:solidFill>
                <a:srgbClr val="1F497D"/>
              </a:solidFill>
            </a:endParaRPr>
          </a:p>
        </p:txBody>
      </p:sp>
    </p:spTree>
    <p:extLst>
      <p:ext uri="{BB962C8B-B14F-4D97-AF65-F5344CB8AC3E}">
        <p14:creationId xmlns:p14="http://schemas.microsoft.com/office/powerpoint/2010/main" val="236460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流水线连接图表示法</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14</a:t>
            </a:fld>
            <a:endParaRPr lang="zh-CN" altLang="en-US">
              <a:solidFill>
                <a:srgbClr val="1F497D"/>
              </a:solidFill>
            </a:endParaRPr>
          </a:p>
        </p:txBody>
      </p:sp>
      <p:sp>
        <p:nvSpPr>
          <p:cNvPr id="5" name="Rectangle 4"/>
          <p:cNvSpPr/>
          <p:nvPr/>
        </p:nvSpPr>
        <p:spPr bwMode="auto">
          <a:xfrm>
            <a:off x="6264595" y="1988840"/>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存结果</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6" name="Rectangle 5"/>
          <p:cNvSpPr/>
          <p:nvPr/>
        </p:nvSpPr>
        <p:spPr bwMode="auto">
          <a:xfrm>
            <a:off x="1618860" y="1988840"/>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chemeClr val="tx1"/>
                </a:solidFill>
                <a:latin typeface="Arial" pitchFamily="34" charset="0"/>
                <a:ea typeface="宋体" pitchFamily="2" charset="-122"/>
              </a:rPr>
              <a:t>取指令</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7" name="Rectangle 6"/>
          <p:cNvSpPr/>
          <p:nvPr/>
        </p:nvSpPr>
        <p:spPr bwMode="auto">
          <a:xfrm>
            <a:off x="3167438" y="1988840"/>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译码</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8" name="Rectangle 7"/>
          <p:cNvSpPr/>
          <p:nvPr/>
        </p:nvSpPr>
        <p:spPr bwMode="auto">
          <a:xfrm>
            <a:off x="4716016" y="1988840"/>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执行</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9" name="TextBox 8"/>
          <p:cNvSpPr txBox="1"/>
          <p:nvPr/>
        </p:nvSpPr>
        <p:spPr>
          <a:xfrm>
            <a:off x="683568" y="1988840"/>
            <a:ext cx="415498" cy="369332"/>
          </a:xfrm>
          <a:prstGeom prst="rect">
            <a:avLst/>
          </a:prstGeom>
          <a:noFill/>
        </p:spPr>
        <p:txBody>
          <a:bodyPr wrap="none" rtlCol="0">
            <a:spAutoFit/>
          </a:bodyPr>
          <a:lstStyle/>
          <a:p>
            <a:r>
              <a:rPr lang="zh-CN" altLang="en-US"/>
              <a:t>入</a:t>
            </a:r>
            <a:endParaRPr lang="en-US" dirty="0"/>
          </a:p>
        </p:txBody>
      </p:sp>
      <p:sp>
        <p:nvSpPr>
          <p:cNvPr id="10" name="TextBox 9"/>
          <p:cNvSpPr txBox="1"/>
          <p:nvPr/>
        </p:nvSpPr>
        <p:spPr>
          <a:xfrm>
            <a:off x="7813174" y="1988840"/>
            <a:ext cx="415498" cy="369332"/>
          </a:xfrm>
          <a:prstGeom prst="rect">
            <a:avLst/>
          </a:prstGeom>
          <a:noFill/>
        </p:spPr>
        <p:txBody>
          <a:bodyPr wrap="none" rtlCol="0">
            <a:spAutoFit/>
          </a:bodyPr>
          <a:lstStyle/>
          <a:p>
            <a:r>
              <a:rPr lang="zh-CN" altLang="en-US" dirty="0"/>
              <a:t>出</a:t>
            </a:r>
            <a:endParaRPr lang="en-US" dirty="0"/>
          </a:p>
        </p:txBody>
      </p:sp>
      <p:cxnSp>
        <p:nvCxnSpPr>
          <p:cNvPr id="12" name="Straight Arrow Connector 11"/>
          <p:cNvCxnSpPr>
            <a:stCxn id="9" idx="3"/>
            <a:endCxn id="6" idx="1"/>
          </p:cNvCxnSpPr>
          <p:nvPr/>
        </p:nvCxnSpPr>
        <p:spPr bwMode="auto">
          <a:xfrm>
            <a:off x="1099066" y="2173506"/>
            <a:ext cx="519794" cy="831"/>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6" idx="3"/>
            <a:endCxn id="7" idx="1"/>
          </p:cNvCxnSpPr>
          <p:nvPr/>
        </p:nvCxnSpPr>
        <p:spPr bwMode="auto">
          <a:xfrm>
            <a:off x="2698860" y="2174337"/>
            <a:ext cx="468578"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7" idx="3"/>
            <a:endCxn id="8" idx="1"/>
          </p:cNvCxnSpPr>
          <p:nvPr/>
        </p:nvCxnSpPr>
        <p:spPr bwMode="auto">
          <a:xfrm>
            <a:off x="4247438" y="2174337"/>
            <a:ext cx="468578"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8" idx="3"/>
            <a:endCxn id="5" idx="1"/>
          </p:cNvCxnSpPr>
          <p:nvPr/>
        </p:nvCxnSpPr>
        <p:spPr bwMode="auto">
          <a:xfrm>
            <a:off x="5796016" y="2174337"/>
            <a:ext cx="468579"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5" idx="3"/>
            <a:endCxn id="10" idx="1"/>
          </p:cNvCxnSpPr>
          <p:nvPr/>
        </p:nvCxnSpPr>
        <p:spPr bwMode="auto">
          <a:xfrm flipV="1">
            <a:off x="7344595" y="2173506"/>
            <a:ext cx="468579" cy="831"/>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1919051" y="2358172"/>
            <a:ext cx="479618" cy="369332"/>
          </a:xfrm>
          <a:prstGeom prst="rect">
            <a:avLst/>
          </a:prstGeom>
          <a:noFill/>
        </p:spPr>
        <p:txBody>
          <a:bodyPr wrap="none" rtlCol="0">
            <a:spAutoFit/>
          </a:bodyPr>
          <a:lstStyle/>
          <a:p>
            <a:r>
              <a:rPr lang="zh-CN" altLang="en-US" dirty="0"/>
              <a:t>∆</a:t>
            </a:r>
            <a:r>
              <a:rPr lang="en-US" altLang="zh-CN" dirty="0"/>
              <a:t>t</a:t>
            </a:r>
            <a:r>
              <a:rPr lang="en-US" altLang="zh-CN" baseline="-25000" dirty="0"/>
              <a:t>1</a:t>
            </a:r>
            <a:endParaRPr lang="en-US" baseline="-25000" dirty="0"/>
          </a:p>
        </p:txBody>
      </p:sp>
      <p:sp>
        <p:nvSpPr>
          <p:cNvPr id="22" name="TextBox 21"/>
          <p:cNvSpPr txBox="1"/>
          <p:nvPr/>
        </p:nvSpPr>
        <p:spPr>
          <a:xfrm>
            <a:off x="3467629" y="2358172"/>
            <a:ext cx="479618" cy="369332"/>
          </a:xfrm>
          <a:prstGeom prst="rect">
            <a:avLst/>
          </a:prstGeom>
          <a:noFill/>
        </p:spPr>
        <p:txBody>
          <a:bodyPr wrap="none" rtlCol="0">
            <a:spAutoFit/>
          </a:bodyPr>
          <a:lstStyle/>
          <a:p>
            <a:r>
              <a:rPr lang="zh-CN" altLang="en-US" dirty="0"/>
              <a:t>∆</a:t>
            </a:r>
            <a:r>
              <a:rPr lang="en-US" altLang="zh-CN" dirty="0"/>
              <a:t>t</a:t>
            </a:r>
            <a:r>
              <a:rPr lang="en-US" altLang="zh-CN" baseline="-25000" dirty="0"/>
              <a:t>2</a:t>
            </a:r>
            <a:endParaRPr lang="en-US" baseline="-25000" dirty="0"/>
          </a:p>
        </p:txBody>
      </p:sp>
      <p:sp>
        <p:nvSpPr>
          <p:cNvPr id="23" name="TextBox 22"/>
          <p:cNvSpPr txBox="1"/>
          <p:nvPr/>
        </p:nvSpPr>
        <p:spPr>
          <a:xfrm>
            <a:off x="5016207" y="2358172"/>
            <a:ext cx="479618" cy="369332"/>
          </a:xfrm>
          <a:prstGeom prst="rect">
            <a:avLst/>
          </a:prstGeom>
          <a:noFill/>
        </p:spPr>
        <p:txBody>
          <a:bodyPr wrap="none" rtlCol="0">
            <a:spAutoFit/>
          </a:bodyPr>
          <a:lstStyle/>
          <a:p>
            <a:r>
              <a:rPr lang="zh-CN" altLang="en-US" dirty="0"/>
              <a:t>∆</a:t>
            </a:r>
            <a:r>
              <a:rPr lang="en-US" altLang="zh-CN" dirty="0"/>
              <a:t>t</a:t>
            </a:r>
            <a:r>
              <a:rPr lang="en-US" altLang="zh-CN" baseline="-25000" dirty="0"/>
              <a:t>3</a:t>
            </a:r>
            <a:endParaRPr lang="en-US" baseline="-25000" dirty="0"/>
          </a:p>
        </p:txBody>
      </p:sp>
      <p:sp>
        <p:nvSpPr>
          <p:cNvPr id="24" name="TextBox 23"/>
          <p:cNvSpPr txBox="1"/>
          <p:nvPr/>
        </p:nvSpPr>
        <p:spPr>
          <a:xfrm>
            <a:off x="6564786" y="2358172"/>
            <a:ext cx="479618" cy="369332"/>
          </a:xfrm>
          <a:prstGeom prst="rect">
            <a:avLst/>
          </a:prstGeom>
          <a:noFill/>
        </p:spPr>
        <p:txBody>
          <a:bodyPr wrap="none" rtlCol="0">
            <a:spAutoFit/>
          </a:bodyPr>
          <a:lstStyle/>
          <a:p>
            <a:r>
              <a:rPr lang="zh-CN" altLang="en-US" dirty="0"/>
              <a:t>∆</a:t>
            </a:r>
            <a:r>
              <a:rPr lang="en-US" altLang="zh-CN" dirty="0"/>
              <a:t>t</a:t>
            </a:r>
            <a:r>
              <a:rPr lang="en-US" altLang="zh-CN" baseline="-25000" dirty="0"/>
              <a:t>4</a:t>
            </a:r>
            <a:endParaRPr lang="en-US" baseline="-25000" dirty="0"/>
          </a:p>
        </p:txBody>
      </p:sp>
      <p:sp>
        <p:nvSpPr>
          <p:cNvPr id="25" name="TextBox 24"/>
          <p:cNvSpPr txBox="1"/>
          <p:nvPr/>
        </p:nvSpPr>
        <p:spPr>
          <a:xfrm>
            <a:off x="3570939" y="2836341"/>
            <a:ext cx="1685077" cy="369332"/>
          </a:xfrm>
          <a:prstGeom prst="rect">
            <a:avLst/>
          </a:prstGeom>
          <a:noFill/>
        </p:spPr>
        <p:txBody>
          <a:bodyPr wrap="none" rtlCol="0">
            <a:spAutoFit/>
          </a:bodyPr>
          <a:lstStyle/>
          <a:p>
            <a:r>
              <a:rPr lang="en-US" altLang="zh-CN" dirty="0"/>
              <a:t>4</a:t>
            </a:r>
            <a:r>
              <a:rPr lang="zh-CN" altLang="en-US" dirty="0"/>
              <a:t>段指令流水线</a:t>
            </a:r>
            <a:endParaRPr lang="en-US" dirty="0"/>
          </a:p>
        </p:txBody>
      </p:sp>
      <p:sp>
        <p:nvSpPr>
          <p:cNvPr id="27" name="Rectangle 26"/>
          <p:cNvSpPr/>
          <p:nvPr/>
        </p:nvSpPr>
        <p:spPr bwMode="auto">
          <a:xfrm>
            <a:off x="6264595" y="4221088"/>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规格化</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28" name="Rectangle 27"/>
          <p:cNvSpPr/>
          <p:nvPr/>
        </p:nvSpPr>
        <p:spPr bwMode="auto">
          <a:xfrm>
            <a:off x="1618860" y="4221088"/>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chemeClr val="tx1"/>
                </a:solidFill>
                <a:latin typeface="Arial" pitchFamily="34" charset="0"/>
                <a:ea typeface="宋体" pitchFamily="2" charset="-122"/>
              </a:rPr>
              <a:t>求阶差</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29" name="Rectangle 28"/>
          <p:cNvSpPr/>
          <p:nvPr/>
        </p:nvSpPr>
        <p:spPr bwMode="auto">
          <a:xfrm>
            <a:off x="3167438" y="4221088"/>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对阶</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30" name="Rectangle 29"/>
          <p:cNvSpPr/>
          <p:nvPr/>
        </p:nvSpPr>
        <p:spPr bwMode="auto">
          <a:xfrm>
            <a:off x="4716016" y="4221088"/>
            <a:ext cx="1080000" cy="37099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尾数加</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31" name="TextBox 30"/>
          <p:cNvSpPr txBox="1"/>
          <p:nvPr/>
        </p:nvSpPr>
        <p:spPr>
          <a:xfrm>
            <a:off x="683568" y="4221088"/>
            <a:ext cx="415498" cy="369332"/>
          </a:xfrm>
          <a:prstGeom prst="rect">
            <a:avLst/>
          </a:prstGeom>
          <a:noFill/>
        </p:spPr>
        <p:txBody>
          <a:bodyPr wrap="none" rtlCol="0">
            <a:spAutoFit/>
          </a:bodyPr>
          <a:lstStyle/>
          <a:p>
            <a:r>
              <a:rPr lang="zh-CN" altLang="en-US"/>
              <a:t>入</a:t>
            </a:r>
            <a:endParaRPr lang="en-US" dirty="0"/>
          </a:p>
        </p:txBody>
      </p:sp>
      <p:sp>
        <p:nvSpPr>
          <p:cNvPr id="32" name="TextBox 31"/>
          <p:cNvSpPr txBox="1"/>
          <p:nvPr/>
        </p:nvSpPr>
        <p:spPr>
          <a:xfrm>
            <a:off x="7813174" y="4221088"/>
            <a:ext cx="415498" cy="369332"/>
          </a:xfrm>
          <a:prstGeom prst="rect">
            <a:avLst/>
          </a:prstGeom>
          <a:noFill/>
        </p:spPr>
        <p:txBody>
          <a:bodyPr wrap="none" rtlCol="0">
            <a:spAutoFit/>
          </a:bodyPr>
          <a:lstStyle/>
          <a:p>
            <a:r>
              <a:rPr lang="zh-CN" altLang="en-US" dirty="0"/>
              <a:t>出</a:t>
            </a:r>
            <a:endParaRPr lang="en-US" dirty="0"/>
          </a:p>
        </p:txBody>
      </p:sp>
      <p:cxnSp>
        <p:nvCxnSpPr>
          <p:cNvPr id="33" name="Straight Arrow Connector 32"/>
          <p:cNvCxnSpPr>
            <a:stCxn id="34" idx="3"/>
            <a:endCxn id="31" idx="1"/>
          </p:cNvCxnSpPr>
          <p:nvPr/>
        </p:nvCxnSpPr>
        <p:spPr bwMode="auto">
          <a:xfrm>
            <a:off x="1099066" y="4405754"/>
            <a:ext cx="519794" cy="831"/>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31" idx="3"/>
            <a:endCxn id="32" idx="1"/>
          </p:cNvCxnSpPr>
          <p:nvPr/>
        </p:nvCxnSpPr>
        <p:spPr bwMode="auto">
          <a:xfrm>
            <a:off x="2698860" y="4406585"/>
            <a:ext cx="468578"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p:cNvCxnSpPr>
            <a:stCxn id="32" idx="3"/>
            <a:endCxn id="33" idx="1"/>
          </p:cNvCxnSpPr>
          <p:nvPr/>
        </p:nvCxnSpPr>
        <p:spPr bwMode="auto">
          <a:xfrm>
            <a:off x="4247438" y="4406585"/>
            <a:ext cx="468578"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p:cNvCxnSpPr>
            <a:stCxn id="33" idx="3"/>
            <a:endCxn id="30" idx="1"/>
          </p:cNvCxnSpPr>
          <p:nvPr/>
        </p:nvCxnSpPr>
        <p:spPr bwMode="auto">
          <a:xfrm>
            <a:off x="5796016" y="4406585"/>
            <a:ext cx="468579"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30" idx="3"/>
            <a:endCxn id="35" idx="1"/>
          </p:cNvCxnSpPr>
          <p:nvPr/>
        </p:nvCxnSpPr>
        <p:spPr bwMode="auto">
          <a:xfrm flipV="1">
            <a:off x="7344595" y="4405754"/>
            <a:ext cx="468579" cy="831"/>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1919051" y="4590420"/>
            <a:ext cx="479618" cy="369332"/>
          </a:xfrm>
          <a:prstGeom prst="rect">
            <a:avLst/>
          </a:prstGeom>
          <a:noFill/>
        </p:spPr>
        <p:txBody>
          <a:bodyPr wrap="none" rtlCol="0">
            <a:spAutoFit/>
          </a:bodyPr>
          <a:lstStyle/>
          <a:p>
            <a:r>
              <a:rPr lang="zh-CN" altLang="en-US" dirty="0"/>
              <a:t>∆</a:t>
            </a:r>
            <a:r>
              <a:rPr lang="en-US" altLang="zh-CN" dirty="0"/>
              <a:t>t</a:t>
            </a:r>
            <a:r>
              <a:rPr lang="en-US" altLang="zh-CN" baseline="-25000" dirty="0"/>
              <a:t>1</a:t>
            </a:r>
            <a:endParaRPr lang="en-US" baseline="-25000" dirty="0"/>
          </a:p>
        </p:txBody>
      </p:sp>
      <p:sp>
        <p:nvSpPr>
          <p:cNvPr id="39" name="TextBox 38"/>
          <p:cNvSpPr txBox="1"/>
          <p:nvPr/>
        </p:nvSpPr>
        <p:spPr>
          <a:xfrm>
            <a:off x="3467629" y="4590420"/>
            <a:ext cx="479618" cy="369332"/>
          </a:xfrm>
          <a:prstGeom prst="rect">
            <a:avLst/>
          </a:prstGeom>
          <a:noFill/>
        </p:spPr>
        <p:txBody>
          <a:bodyPr wrap="none" rtlCol="0">
            <a:spAutoFit/>
          </a:bodyPr>
          <a:lstStyle/>
          <a:p>
            <a:r>
              <a:rPr lang="zh-CN" altLang="en-US" dirty="0"/>
              <a:t>∆</a:t>
            </a:r>
            <a:r>
              <a:rPr lang="en-US" altLang="zh-CN" dirty="0"/>
              <a:t>t</a:t>
            </a:r>
            <a:r>
              <a:rPr lang="en-US" altLang="zh-CN" baseline="-25000" dirty="0"/>
              <a:t>2</a:t>
            </a:r>
            <a:endParaRPr lang="en-US" baseline="-25000" dirty="0"/>
          </a:p>
        </p:txBody>
      </p:sp>
      <p:sp>
        <p:nvSpPr>
          <p:cNvPr id="40" name="TextBox 39"/>
          <p:cNvSpPr txBox="1"/>
          <p:nvPr/>
        </p:nvSpPr>
        <p:spPr>
          <a:xfrm>
            <a:off x="5016207" y="4590420"/>
            <a:ext cx="479618" cy="369332"/>
          </a:xfrm>
          <a:prstGeom prst="rect">
            <a:avLst/>
          </a:prstGeom>
          <a:noFill/>
        </p:spPr>
        <p:txBody>
          <a:bodyPr wrap="none" rtlCol="0">
            <a:spAutoFit/>
          </a:bodyPr>
          <a:lstStyle/>
          <a:p>
            <a:r>
              <a:rPr lang="zh-CN" altLang="en-US" dirty="0"/>
              <a:t>∆</a:t>
            </a:r>
            <a:r>
              <a:rPr lang="en-US" altLang="zh-CN" dirty="0"/>
              <a:t>t</a:t>
            </a:r>
            <a:r>
              <a:rPr lang="en-US" altLang="zh-CN" baseline="-25000" dirty="0"/>
              <a:t>3</a:t>
            </a:r>
            <a:endParaRPr lang="en-US" baseline="-25000" dirty="0"/>
          </a:p>
        </p:txBody>
      </p:sp>
      <p:sp>
        <p:nvSpPr>
          <p:cNvPr id="41" name="TextBox 40"/>
          <p:cNvSpPr txBox="1"/>
          <p:nvPr/>
        </p:nvSpPr>
        <p:spPr>
          <a:xfrm>
            <a:off x="6564786" y="4590420"/>
            <a:ext cx="479618" cy="369332"/>
          </a:xfrm>
          <a:prstGeom prst="rect">
            <a:avLst/>
          </a:prstGeom>
          <a:noFill/>
        </p:spPr>
        <p:txBody>
          <a:bodyPr wrap="none" rtlCol="0">
            <a:spAutoFit/>
          </a:bodyPr>
          <a:lstStyle/>
          <a:p>
            <a:r>
              <a:rPr lang="zh-CN" altLang="en-US" dirty="0"/>
              <a:t>∆</a:t>
            </a:r>
            <a:r>
              <a:rPr lang="en-US" altLang="zh-CN" dirty="0"/>
              <a:t>t</a:t>
            </a:r>
            <a:r>
              <a:rPr lang="en-US" altLang="zh-CN" baseline="-25000" dirty="0"/>
              <a:t>4</a:t>
            </a:r>
            <a:endParaRPr lang="en-US" baseline="-25000" dirty="0"/>
          </a:p>
        </p:txBody>
      </p:sp>
      <p:sp>
        <p:nvSpPr>
          <p:cNvPr id="42" name="TextBox 41"/>
          <p:cNvSpPr txBox="1"/>
          <p:nvPr/>
        </p:nvSpPr>
        <p:spPr>
          <a:xfrm>
            <a:off x="3446798" y="5238164"/>
            <a:ext cx="2031325" cy="369332"/>
          </a:xfrm>
          <a:prstGeom prst="rect">
            <a:avLst/>
          </a:prstGeom>
          <a:noFill/>
        </p:spPr>
        <p:txBody>
          <a:bodyPr wrap="none" rtlCol="0">
            <a:spAutoFit/>
          </a:bodyPr>
          <a:lstStyle/>
          <a:p>
            <a:r>
              <a:rPr lang="zh-CN" altLang="en-US"/>
              <a:t>浮点加法器流水线</a:t>
            </a:r>
            <a:endParaRPr lang="en-US" dirty="0"/>
          </a:p>
        </p:txBody>
      </p:sp>
    </p:spTree>
    <p:extLst>
      <p:ext uri="{BB962C8B-B14F-4D97-AF65-F5344CB8AC3E}">
        <p14:creationId xmlns:p14="http://schemas.microsoft.com/office/powerpoint/2010/main" val="1338724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流水线时空图表示法</a:t>
            </a:r>
            <a:endParaRPr lang="en-US" dirty="0"/>
          </a:p>
        </p:txBody>
      </p:sp>
      <p:sp>
        <p:nvSpPr>
          <p:cNvPr id="3" name="Content Placeholder 2"/>
          <p:cNvSpPr>
            <a:spLocks noGrp="1"/>
          </p:cNvSpPr>
          <p:nvPr>
            <p:ph idx="1"/>
          </p:nvPr>
        </p:nvSpPr>
        <p:spPr>
          <a:xfrm>
            <a:off x="457200" y="1219200"/>
            <a:ext cx="8229600" cy="1273696"/>
          </a:xfrm>
        </p:spPr>
        <p:txBody>
          <a:bodyPr/>
          <a:lstStyle/>
          <a:p>
            <a:r>
              <a:rPr lang="zh-CN" altLang="en-US"/>
              <a:t>横坐标表示时间，也就是输入到流水线中的各个任务在流水线中所经过的时间。纵坐标表示空间，即流水线的每一个流水段。</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15</a:t>
            </a:fld>
            <a:endParaRPr lang="zh-CN" altLang="en-US">
              <a:solidFill>
                <a:srgbClr val="1F497D"/>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2780928"/>
            <a:ext cx="6876256" cy="2540827"/>
          </a:xfrm>
          <a:prstGeom prst="rect">
            <a:avLst/>
          </a:prstGeom>
        </p:spPr>
      </p:pic>
      <p:sp>
        <p:nvSpPr>
          <p:cNvPr id="6" name="TextBox 5"/>
          <p:cNvSpPr txBox="1"/>
          <p:nvPr/>
        </p:nvSpPr>
        <p:spPr>
          <a:xfrm>
            <a:off x="2843808" y="5517232"/>
            <a:ext cx="2031325" cy="369332"/>
          </a:xfrm>
          <a:prstGeom prst="rect">
            <a:avLst/>
          </a:prstGeom>
          <a:noFill/>
        </p:spPr>
        <p:txBody>
          <a:bodyPr wrap="none" rtlCol="0">
            <a:spAutoFit/>
          </a:bodyPr>
          <a:lstStyle/>
          <a:p>
            <a:r>
              <a:rPr lang="zh-CN" altLang="en-US" dirty="0"/>
              <a:t>指令流水线时空图</a:t>
            </a:r>
            <a:endParaRPr lang="en-US" dirty="0"/>
          </a:p>
        </p:txBody>
      </p:sp>
    </p:spTree>
    <p:extLst>
      <p:ext uri="{BB962C8B-B14F-4D97-AF65-F5344CB8AC3E}">
        <p14:creationId xmlns:p14="http://schemas.microsoft.com/office/powerpoint/2010/main" val="856154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流水线的特点</a:t>
            </a:r>
            <a:endParaRPr lang="en-US" dirty="0"/>
          </a:p>
        </p:txBody>
      </p:sp>
      <p:sp>
        <p:nvSpPr>
          <p:cNvPr id="3" name="Content Placeholder 2"/>
          <p:cNvSpPr>
            <a:spLocks noGrp="1"/>
          </p:cNvSpPr>
          <p:nvPr>
            <p:ph idx="1"/>
          </p:nvPr>
        </p:nvSpPr>
        <p:spPr>
          <a:xfrm>
            <a:off x="457200" y="1219200"/>
            <a:ext cx="8229600" cy="2137792"/>
          </a:xfrm>
        </p:spPr>
        <p:txBody>
          <a:bodyPr/>
          <a:lstStyle/>
          <a:p>
            <a:r>
              <a:rPr lang="zh-CN" altLang="en-US" dirty="0"/>
              <a:t>把一个任务（一条指令或一个操作）分解为几个有联系的子任务，每个子任务由</a:t>
            </a:r>
            <a:r>
              <a:rPr lang="zh-CN" altLang="en-US" dirty="0">
                <a:solidFill>
                  <a:srgbClr val="FF0000"/>
                </a:solidFill>
              </a:rPr>
              <a:t>一个</a:t>
            </a:r>
            <a:r>
              <a:rPr lang="zh-CN" altLang="en-US" dirty="0"/>
              <a:t>专门的功能部件来实现。</a:t>
            </a:r>
          </a:p>
          <a:p>
            <a:r>
              <a:rPr lang="zh-CN" altLang="en-US" dirty="0"/>
              <a:t>流水线每一个功能段部件后面都要有一个缓冲寄存器，或称为锁存器，其作用是</a:t>
            </a:r>
            <a:r>
              <a:rPr lang="zh-CN" altLang="en-US" dirty="0">
                <a:solidFill>
                  <a:srgbClr val="FF0000"/>
                </a:solidFill>
              </a:rPr>
              <a:t>保存</a:t>
            </a:r>
            <a:r>
              <a:rPr lang="zh-CN" altLang="en-US" dirty="0"/>
              <a:t>本流水段的</a:t>
            </a:r>
            <a:r>
              <a:rPr lang="zh-CN" altLang="en-US" dirty="0">
                <a:solidFill>
                  <a:srgbClr val="FF0000"/>
                </a:solidFill>
              </a:rPr>
              <a:t>结果</a:t>
            </a:r>
            <a:r>
              <a:rPr lang="zh-CN" altLang="en-US" dirty="0"/>
              <a:t>。</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16</a:t>
            </a:fld>
            <a:endParaRPr lang="zh-CN" altLang="en-US">
              <a:solidFill>
                <a:srgbClr val="1F497D"/>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3789040"/>
            <a:ext cx="6300192" cy="1413043"/>
          </a:xfrm>
          <a:prstGeom prst="rect">
            <a:avLst/>
          </a:prstGeom>
        </p:spPr>
      </p:pic>
      <p:sp>
        <p:nvSpPr>
          <p:cNvPr id="7" name="TextBox 6"/>
          <p:cNvSpPr txBox="1"/>
          <p:nvPr/>
        </p:nvSpPr>
        <p:spPr>
          <a:xfrm>
            <a:off x="2987824" y="5449465"/>
            <a:ext cx="2031325" cy="369332"/>
          </a:xfrm>
          <a:prstGeom prst="rect">
            <a:avLst/>
          </a:prstGeom>
          <a:noFill/>
        </p:spPr>
        <p:txBody>
          <a:bodyPr wrap="none" rtlCol="0">
            <a:spAutoFit/>
          </a:bodyPr>
          <a:lstStyle/>
          <a:p>
            <a:r>
              <a:rPr lang="zh-CN" altLang="en-US" dirty="0"/>
              <a:t>流水线</a:t>
            </a:r>
            <a:r>
              <a:rPr lang="zh-CN" altLang="en-US"/>
              <a:t>中的锁存器</a:t>
            </a:r>
            <a:endParaRPr lang="en-US" dirty="0"/>
          </a:p>
        </p:txBody>
      </p:sp>
    </p:spTree>
    <p:extLst>
      <p:ext uri="{BB962C8B-B14F-4D97-AF65-F5344CB8AC3E}">
        <p14:creationId xmlns:p14="http://schemas.microsoft.com/office/powerpoint/2010/main" val="2038826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流水线的特点</a:t>
            </a:r>
            <a:endParaRPr lang="en-US" dirty="0"/>
          </a:p>
        </p:txBody>
      </p:sp>
      <p:sp>
        <p:nvSpPr>
          <p:cNvPr id="3" name="Content Placeholder 2"/>
          <p:cNvSpPr>
            <a:spLocks noGrp="1"/>
          </p:cNvSpPr>
          <p:nvPr>
            <p:ph idx="1"/>
          </p:nvPr>
        </p:nvSpPr>
        <p:spPr/>
        <p:txBody>
          <a:bodyPr/>
          <a:lstStyle/>
          <a:p>
            <a:r>
              <a:rPr lang="zh-CN" altLang="en-US" dirty="0"/>
              <a:t>流水线中各功能段的时间应尽量相等，否则将引起堵塞、断流。要求流水线的</a:t>
            </a:r>
            <a:r>
              <a:rPr lang="zh-CN" altLang="en-US" dirty="0">
                <a:solidFill>
                  <a:srgbClr val="FF0000"/>
                </a:solidFill>
              </a:rPr>
              <a:t>时钟周期</a:t>
            </a:r>
            <a:r>
              <a:rPr lang="zh-CN" altLang="en-US" dirty="0"/>
              <a:t>不能短于最慢的流水段。</a:t>
            </a:r>
          </a:p>
          <a:p>
            <a:r>
              <a:rPr lang="zh-CN" altLang="en-US" dirty="0"/>
              <a:t>只有</a:t>
            </a:r>
            <a:r>
              <a:rPr lang="zh-CN" altLang="en-US" dirty="0">
                <a:solidFill>
                  <a:srgbClr val="FF0000"/>
                </a:solidFill>
              </a:rPr>
              <a:t>连续不断</a:t>
            </a:r>
            <a:r>
              <a:rPr lang="zh-CN" altLang="en-US" dirty="0"/>
              <a:t>地提供同一种任务时才能发挥流水线的效率，所以在流水线中处理的必须是连续任务。</a:t>
            </a:r>
          </a:p>
          <a:p>
            <a:r>
              <a:rPr lang="zh-CN" altLang="en-US" dirty="0"/>
              <a:t>流水线需要有</a:t>
            </a:r>
            <a:r>
              <a:rPr lang="zh-CN" altLang="en-US" dirty="0">
                <a:solidFill>
                  <a:srgbClr val="FF0000"/>
                </a:solidFill>
              </a:rPr>
              <a:t>装入时间</a:t>
            </a:r>
            <a:r>
              <a:rPr lang="zh-CN" altLang="en-US" dirty="0"/>
              <a:t>和</a:t>
            </a:r>
            <a:r>
              <a:rPr lang="zh-CN" altLang="en-US" dirty="0">
                <a:solidFill>
                  <a:srgbClr val="FF0000"/>
                </a:solidFill>
              </a:rPr>
              <a:t>排空时间</a:t>
            </a:r>
            <a:r>
              <a:rPr lang="zh-CN" altLang="en-US" dirty="0"/>
              <a:t>。装入时间是指第一个任务进入流水线到输出流水线的时间。排空时间是指第</a:t>
            </a:r>
            <a:r>
              <a:rPr lang="en-US" altLang="zh-CN" dirty="0"/>
              <a:t>n</a:t>
            </a:r>
            <a:r>
              <a:rPr lang="zh-CN" altLang="en-US" dirty="0"/>
              <a:t>个（最后一个）任务进入流水线到输出流水线的时间。</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17</a:t>
            </a:fld>
            <a:endParaRPr lang="zh-CN" altLang="en-US">
              <a:solidFill>
                <a:srgbClr val="1F497D"/>
              </a:solidFill>
            </a:endParaRPr>
          </a:p>
        </p:txBody>
      </p:sp>
    </p:spTree>
    <p:extLst>
      <p:ext uri="{BB962C8B-B14F-4D97-AF65-F5344CB8AC3E}">
        <p14:creationId xmlns:p14="http://schemas.microsoft.com/office/powerpoint/2010/main" val="1547911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流水线分类</a:t>
            </a:r>
            <a:endParaRPr lang="en-US" dirty="0"/>
          </a:p>
        </p:txBody>
      </p:sp>
      <p:sp>
        <p:nvSpPr>
          <p:cNvPr id="3" name="Content Placeholder 2"/>
          <p:cNvSpPr>
            <a:spLocks noGrp="1"/>
          </p:cNvSpPr>
          <p:nvPr>
            <p:ph idx="1"/>
          </p:nvPr>
        </p:nvSpPr>
        <p:spPr>
          <a:xfrm>
            <a:off x="457200" y="1219200"/>
            <a:ext cx="8229600" cy="3577952"/>
          </a:xfrm>
        </p:spPr>
        <p:txBody>
          <a:bodyPr/>
          <a:lstStyle/>
          <a:p>
            <a:r>
              <a:rPr lang="zh-CN" altLang="en-US" sz="2000" dirty="0"/>
              <a:t>部件功能级流水线</a:t>
            </a:r>
          </a:p>
          <a:p>
            <a:pPr lvl="1"/>
            <a:r>
              <a:rPr lang="zh-CN" altLang="en-US" sz="1800" dirty="0"/>
              <a:t>所谓功能部件级流水线也可以称为运算操作流水线（</a:t>
            </a:r>
            <a:r>
              <a:rPr lang="en-US" altLang="zh-CN" sz="1800" dirty="0"/>
              <a:t>Arithmetic Pipelines</a:t>
            </a:r>
            <a:r>
              <a:rPr lang="zh-CN" altLang="en-US" sz="1800" dirty="0"/>
              <a:t>）。浮点加法器就是一种典型的功能部件级流水线。</a:t>
            </a:r>
          </a:p>
          <a:p>
            <a:r>
              <a:rPr lang="zh-CN" altLang="en-US" sz="2000" dirty="0"/>
              <a:t>处理机级流水线</a:t>
            </a:r>
          </a:p>
          <a:p>
            <a:pPr lvl="1"/>
            <a:r>
              <a:rPr lang="zh-CN" altLang="en-US" sz="1800" dirty="0"/>
              <a:t>所谓处理机级流水线，又叫指令流水线（</a:t>
            </a:r>
            <a:r>
              <a:rPr lang="en-US" altLang="zh-CN" sz="1800" dirty="0"/>
              <a:t>Instruction Pipelines</a:t>
            </a:r>
            <a:r>
              <a:rPr lang="zh-CN" altLang="en-US" sz="1800" dirty="0"/>
              <a:t>），它是把解释指令的过程按照流水方式处理，使处理机能够重叠地解释多条指令。</a:t>
            </a:r>
          </a:p>
          <a:p>
            <a:r>
              <a:rPr lang="zh-CN" altLang="en-US" sz="2000" dirty="0"/>
              <a:t>处理机间级流水线</a:t>
            </a:r>
          </a:p>
          <a:p>
            <a:pPr lvl="1"/>
            <a:r>
              <a:rPr lang="zh-CN" altLang="en-US" sz="1800" dirty="0"/>
              <a:t>所谓处理机间流水线，又被称为宏流水线（</a:t>
            </a:r>
            <a:r>
              <a:rPr lang="en-US" altLang="zh-CN" sz="1800" dirty="0"/>
              <a:t>Macro Pipelines</a:t>
            </a:r>
            <a:r>
              <a:rPr lang="zh-CN" altLang="en-US" sz="1800" dirty="0"/>
              <a:t>）。这种流水线由两个或者两个以上的处理机通过存储器串行连接起来，每个处理机完成整个任务的一部分。</a:t>
            </a:r>
          </a:p>
          <a:p>
            <a:endParaRPr lang="en-US" sz="20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18</a:t>
            </a:fld>
            <a:endParaRPr lang="zh-CN" altLang="en-US">
              <a:solidFill>
                <a:srgbClr val="1F497D"/>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848" y="4581128"/>
            <a:ext cx="7308304" cy="1204800"/>
          </a:xfrm>
          <a:prstGeom prst="rect">
            <a:avLst/>
          </a:prstGeom>
        </p:spPr>
      </p:pic>
      <p:sp>
        <p:nvSpPr>
          <p:cNvPr id="6" name="TextBox 5"/>
          <p:cNvSpPr txBox="1"/>
          <p:nvPr/>
        </p:nvSpPr>
        <p:spPr>
          <a:xfrm>
            <a:off x="3419872" y="5987018"/>
            <a:ext cx="1569660" cy="369332"/>
          </a:xfrm>
          <a:prstGeom prst="rect">
            <a:avLst/>
          </a:prstGeom>
          <a:noFill/>
        </p:spPr>
        <p:txBody>
          <a:bodyPr wrap="none" rtlCol="0">
            <a:spAutoFit/>
          </a:bodyPr>
          <a:lstStyle/>
          <a:p>
            <a:r>
              <a:rPr lang="zh-CN" altLang="en-US" dirty="0"/>
              <a:t>一种宏流水线</a:t>
            </a:r>
            <a:endParaRPr lang="en-US" dirty="0"/>
          </a:p>
        </p:txBody>
      </p:sp>
    </p:spTree>
    <p:extLst>
      <p:ext uri="{BB962C8B-B14F-4D97-AF65-F5344CB8AC3E}">
        <p14:creationId xmlns:p14="http://schemas.microsoft.com/office/powerpoint/2010/main" val="1103473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流水线的性能指标</a:t>
            </a:r>
            <a:endParaRPr lang="en-US" dirty="0"/>
          </a:p>
        </p:txBody>
      </p:sp>
      <p:sp>
        <p:nvSpPr>
          <p:cNvPr id="3" name="Content Placeholder 2"/>
          <p:cNvSpPr>
            <a:spLocks noGrp="1"/>
          </p:cNvSpPr>
          <p:nvPr>
            <p:ph idx="1"/>
          </p:nvPr>
        </p:nvSpPr>
        <p:spPr/>
        <p:txBody>
          <a:bodyPr/>
          <a:lstStyle/>
          <a:p>
            <a:r>
              <a:rPr lang="zh-CN" altLang="en-US" dirty="0"/>
              <a:t>衡量流水线性能的主要指标</a:t>
            </a:r>
          </a:p>
          <a:p>
            <a:pPr lvl="1"/>
            <a:r>
              <a:rPr lang="zh-CN" altLang="en-US" dirty="0"/>
              <a:t>吞吐率：单位时间执行指令的数量</a:t>
            </a:r>
          </a:p>
          <a:p>
            <a:pPr lvl="1"/>
            <a:r>
              <a:rPr lang="zh-CN" altLang="en-US" dirty="0"/>
              <a:t>加速比：与串行执行时速度提高的比率</a:t>
            </a:r>
          </a:p>
          <a:p>
            <a:r>
              <a:rPr lang="zh-CN" altLang="en-US" dirty="0"/>
              <a:t>流水线设计中，流水线的</a:t>
            </a:r>
            <a:r>
              <a:rPr lang="zh-CN" altLang="en-US" dirty="0">
                <a:solidFill>
                  <a:srgbClr val="FF0000"/>
                </a:solidFill>
              </a:rPr>
              <a:t>最佳段数</a:t>
            </a:r>
            <a:r>
              <a:rPr lang="zh-CN" altLang="en-US" dirty="0"/>
              <a:t>选择也是一个重要问题。</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19</a:t>
            </a:fld>
            <a:endParaRPr lang="zh-CN" altLang="en-US">
              <a:solidFill>
                <a:srgbClr val="1F497D"/>
              </a:solidFill>
            </a:endParaRPr>
          </a:p>
        </p:txBody>
      </p:sp>
    </p:spTree>
    <p:extLst>
      <p:ext uri="{BB962C8B-B14F-4D97-AF65-F5344CB8AC3E}">
        <p14:creationId xmlns:p14="http://schemas.microsoft.com/office/powerpoint/2010/main" val="816418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本讲概要</a:t>
            </a:r>
            <a:endParaRPr lang="en-US" dirty="0"/>
          </a:p>
        </p:txBody>
      </p:sp>
      <p:sp>
        <p:nvSpPr>
          <p:cNvPr id="3" name="Content Placeholder 2"/>
          <p:cNvSpPr>
            <a:spLocks noGrp="1"/>
          </p:cNvSpPr>
          <p:nvPr>
            <p:ph idx="1"/>
          </p:nvPr>
        </p:nvSpPr>
        <p:spPr/>
        <p:txBody>
          <a:bodyPr/>
          <a:lstStyle/>
          <a:p>
            <a:r>
              <a:rPr lang="zh-CN" altLang="en-US" dirty="0"/>
              <a:t>流水线概念</a:t>
            </a:r>
          </a:p>
          <a:p>
            <a:r>
              <a:rPr lang="zh-CN" altLang="en-US" dirty="0"/>
              <a:t>流水线实现原理</a:t>
            </a:r>
          </a:p>
          <a:p>
            <a:r>
              <a:rPr lang="zh-CN" altLang="en-US" dirty="0"/>
              <a:t>流水线性能指标</a:t>
            </a:r>
          </a:p>
          <a:p>
            <a:r>
              <a:rPr lang="en-US" altLang="zh-CN" dirty="0"/>
              <a:t>MIPS</a:t>
            </a:r>
            <a:r>
              <a:rPr lang="zh-CN" altLang="en-US" dirty="0"/>
              <a:t>流水线的实现思路</a:t>
            </a:r>
          </a:p>
          <a:p>
            <a:r>
              <a:rPr lang="zh-CN" altLang="en-US" dirty="0"/>
              <a:t>小结</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a:t>
            </a:fld>
            <a:endParaRPr lang="zh-CN" altLang="en-US">
              <a:solidFill>
                <a:srgbClr val="1F497D"/>
              </a:solidFill>
            </a:endParaRPr>
          </a:p>
        </p:txBody>
      </p:sp>
    </p:spTree>
    <p:extLst>
      <p:ext uri="{BB962C8B-B14F-4D97-AF65-F5344CB8AC3E}">
        <p14:creationId xmlns:p14="http://schemas.microsoft.com/office/powerpoint/2010/main" val="1486311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流水线的实现原理</a:t>
            </a:r>
            <a:endParaRPr lang="en-US" dirty="0"/>
          </a:p>
        </p:txBody>
      </p:sp>
      <p:sp>
        <p:nvSpPr>
          <p:cNvPr id="3" name="Content Placeholder 2"/>
          <p:cNvSpPr>
            <a:spLocks noGrp="1"/>
          </p:cNvSpPr>
          <p:nvPr>
            <p:ph idx="1"/>
          </p:nvPr>
        </p:nvSpPr>
        <p:spPr/>
        <p:txBody>
          <a:bodyPr/>
          <a:lstStyle/>
          <a:p>
            <a:r>
              <a:rPr lang="zh-CN" altLang="en-US" dirty="0"/>
              <a:t>每一条指令的实现至多需要</a:t>
            </a:r>
            <a:r>
              <a:rPr lang="en-US" altLang="zh-CN" dirty="0"/>
              <a:t>5</a:t>
            </a:r>
            <a:r>
              <a:rPr lang="zh-CN" altLang="en-US" dirty="0"/>
              <a:t>个时钟周期。这</a:t>
            </a:r>
            <a:r>
              <a:rPr lang="en-US" altLang="zh-CN" dirty="0"/>
              <a:t>5</a:t>
            </a:r>
            <a:r>
              <a:rPr lang="zh-CN" altLang="en-US" dirty="0"/>
              <a:t>个时钟周期如下：</a:t>
            </a:r>
          </a:p>
          <a:p>
            <a:pPr lvl="1"/>
            <a:r>
              <a:rPr lang="zh-CN" altLang="en-US" dirty="0"/>
              <a:t>取指令周期（</a:t>
            </a:r>
            <a:r>
              <a:rPr lang="en-US" altLang="zh-CN" b="1" dirty="0"/>
              <a:t>IF</a:t>
            </a:r>
            <a:r>
              <a:rPr lang="zh-CN" altLang="en-US" dirty="0"/>
              <a:t>）</a:t>
            </a:r>
          </a:p>
          <a:p>
            <a:pPr lvl="1"/>
            <a:r>
              <a:rPr lang="zh-CN" altLang="en-US" dirty="0"/>
              <a:t>指令译码／读寄存器周期（</a:t>
            </a:r>
            <a:r>
              <a:rPr lang="en-US" altLang="zh-CN" b="1" dirty="0"/>
              <a:t>ID</a:t>
            </a:r>
            <a:r>
              <a:rPr lang="zh-CN" altLang="en-US" dirty="0"/>
              <a:t>）</a:t>
            </a:r>
          </a:p>
          <a:p>
            <a:pPr lvl="1"/>
            <a:r>
              <a:rPr lang="zh-CN" altLang="en-US" dirty="0"/>
              <a:t>执行／有效地址计算周期（</a:t>
            </a:r>
            <a:r>
              <a:rPr lang="en-US" altLang="zh-CN" b="1" dirty="0"/>
              <a:t>EX</a:t>
            </a:r>
            <a:r>
              <a:rPr lang="zh-CN" altLang="en-US" dirty="0"/>
              <a:t>）</a:t>
            </a:r>
          </a:p>
          <a:p>
            <a:pPr lvl="1"/>
            <a:r>
              <a:rPr lang="zh-CN" altLang="en-US" dirty="0"/>
              <a:t>存储器访问／分支完成周期（</a:t>
            </a:r>
            <a:r>
              <a:rPr lang="en-US" altLang="zh-CN" b="1" dirty="0"/>
              <a:t>MEM</a:t>
            </a:r>
            <a:r>
              <a:rPr lang="zh-CN" altLang="en-US" dirty="0"/>
              <a:t>）</a:t>
            </a:r>
          </a:p>
          <a:p>
            <a:pPr lvl="1"/>
            <a:r>
              <a:rPr lang="zh-CN" altLang="en-US" dirty="0"/>
              <a:t>写回周期（</a:t>
            </a:r>
            <a:r>
              <a:rPr lang="en-US" altLang="zh-CN" b="1" dirty="0"/>
              <a:t>WB</a:t>
            </a:r>
            <a:r>
              <a:rPr lang="zh-CN" altLang="en-US" dirty="0"/>
              <a:t>）</a:t>
            </a:r>
          </a:p>
          <a:p>
            <a:pPr lvl="1"/>
            <a:r>
              <a:rPr lang="zh-CN" altLang="en-US" dirty="0"/>
              <a:t>不同类型的指令在以上</a:t>
            </a:r>
            <a:r>
              <a:rPr lang="en-US" altLang="zh-CN" dirty="0"/>
              <a:t>5</a:t>
            </a:r>
            <a:r>
              <a:rPr lang="zh-CN" altLang="en-US" dirty="0"/>
              <a:t>个时钟周期中进行的操作各不相同</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20</a:t>
            </a:fld>
            <a:endParaRPr lang="zh-CN" altLang="en-US">
              <a:solidFill>
                <a:srgbClr val="1F497D"/>
              </a:solidFill>
            </a:endParaRPr>
          </a:p>
        </p:txBody>
      </p:sp>
    </p:spTree>
    <p:extLst>
      <p:ext uri="{BB962C8B-B14F-4D97-AF65-F5344CB8AC3E}">
        <p14:creationId xmlns:p14="http://schemas.microsoft.com/office/powerpoint/2010/main" val="504642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MIPS</a:t>
            </a:r>
            <a:r>
              <a:rPr lang="zh-CN" altLang="en-US" dirty="0"/>
              <a:t>指令的流水实现</a:t>
            </a:r>
            <a:endParaRPr lang="en-US" dirty="0"/>
          </a:p>
        </p:txBody>
      </p:sp>
      <p:sp>
        <p:nvSpPr>
          <p:cNvPr id="3" name="Content Placeholder 2"/>
          <p:cNvSpPr>
            <a:spLocks noGrp="1"/>
          </p:cNvSpPr>
          <p:nvPr>
            <p:ph idx="1"/>
          </p:nvPr>
        </p:nvSpPr>
        <p:spPr/>
        <p:txBody>
          <a:bodyPr/>
          <a:lstStyle/>
          <a:p>
            <a:r>
              <a:rPr lang="zh-CN" altLang="en-US" dirty="0"/>
              <a:t>指令执行步骤</a:t>
            </a:r>
          </a:p>
          <a:p>
            <a:pPr lvl="1"/>
            <a:r>
              <a:rPr lang="zh-CN" altLang="en-US" dirty="0"/>
              <a:t>取指令（</a:t>
            </a:r>
            <a:r>
              <a:rPr lang="en-US" altLang="zh-CN" dirty="0"/>
              <a:t>IF</a:t>
            </a:r>
            <a:r>
              <a:rPr lang="zh-CN" altLang="en-US" dirty="0"/>
              <a:t>）</a:t>
            </a:r>
          </a:p>
          <a:p>
            <a:pPr lvl="1"/>
            <a:r>
              <a:rPr lang="zh-CN" altLang="en-US" dirty="0"/>
              <a:t>指令译码（</a:t>
            </a:r>
            <a:r>
              <a:rPr lang="en-US" altLang="zh-CN" dirty="0"/>
              <a:t>ID/RF</a:t>
            </a:r>
            <a:r>
              <a:rPr lang="zh-CN" altLang="en-US" dirty="0"/>
              <a:t>）</a:t>
            </a:r>
          </a:p>
          <a:p>
            <a:pPr lvl="1"/>
            <a:r>
              <a:rPr lang="zh-CN" altLang="en-US" dirty="0"/>
              <a:t>指令执行（</a:t>
            </a:r>
            <a:r>
              <a:rPr lang="en-US" altLang="zh-CN" dirty="0"/>
              <a:t>EXE</a:t>
            </a:r>
            <a:r>
              <a:rPr lang="zh-CN" altLang="en-US" dirty="0"/>
              <a:t>）</a:t>
            </a:r>
          </a:p>
          <a:p>
            <a:pPr lvl="1"/>
            <a:r>
              <a:rPr lang="zh-CN" altLang="en-US" dirty="0"/>
              <a:t>读存储器（</a:t>
            </a:r>
            <a:r>
              <a:rPr lang="en-US" altLang="zh-CN" dirty="0"/>
              <a:t>MEM</a:t>
            </a:r>
            <a:r>
              <a:rPr lang="zh-CN" altLang="en-US" dirty="0"/>
              <a:t>）</a:t>
            </a:r>
          </a:p>
          <a:p>
            <a:pPr lvl="1"/>
            <a:r>
              <a:rPr lang="zh-CN" altLang="en-US" dirty="0"/>
              <a:t>写回（</a:t>
            </a:r>
            <a:r>
              <a:rPr lang="en-US" altLang="zh-CN" dirty="0"/>
              <a:t>WB</a:t>
            </a:r>
            <a:r>
              <a:rPr lang="zh-CN" altLang="en-US" dirty="0"/>
              <a:t>）</a:t>
            </a:r>
          </a:p>
          <a:p>
            <a:r>
              <a:rPr lang="zh-CN" altLang="en-US" dirty="0"/>
              <a:t>各步骤占用的资源</a:t>
            </a:r>
          </a:p>
          <a:p>
            <a:pPr lvl="1"/>
            <a:r>
              <a:rPr lang="en-US" altLang="zh-CN" dirty="0"/>
              <a:t>IF</a:t>
            </a:r>
            <a:r>
              <a:rPr lang="zh-CN" altLang="en-US" dirty="0"/>
              <a:t>：</a:t>
            </a:r>
            <a:r>
              <a:rPr lang="en-US" altLang="zh-CN" dirty="0"/>
              <a:t>IM</a:t>
            </a:r>
            <a:r>
              <a:rPr lang="zh-CN" altLang="en-US" dirty="0"/>
              <a:t>、</a:t>
            </a:r>
            <a:r>
              <a:rPr lang="en-US" altLang="zh-CN" dirty="0"/>
              <a:t>PC</a:t>
            </a:r>
            <a:r>
              <a:rPr lang="zh-CN" altLang="en-US" dirty="0"/>
              <a:t>、总线</a:t>
            </a:r>
          </a:p>
          <a:p>
            <a:pPr lvl="1"/>
            <a:r>
              <a:rPr lang="en-US" altLang="zh-CN" dirty="0"/>
              <a:t>ID/RF</a:t>
            </a:r>
            <a:r>
              <a:rPr lang="zh-CN" altLang="en-US" dirty="0"/>
              <a:t>：寄存器组、控制信号生成部件</a:t>
            </a:r>
          </a:p>
          <a:p>
            <a:pPr lvl="1"/>
            <a:r>
              <a:rPr lang="en-US" altLang="zh-CN" dirty="0"/>
              <a:t>EXE</a:t>
            </a:r>
            <a:r>
              <a:rPr lang="zh-CN" altLang="en-US" dirty="0"/>
              <a:t>：</a:t>
            </a:r>
            <a:r>
              <a:rPr lang="en-US" altLang="zh-CN" dirty="0"/>
              <a:t>ALU</a:t>
            </a:r>
          </a:p>
          <a:p>
            <a:pPr lvl="1"/>
            <a:r>
              <a:rPr lang="en-US" altLang="zh-CN" dirty="0"/>
              <a:t>MEM</a:t>
            </a:r>
            <a:r>
              <a:rPr lang="zh-CN" altLang="en-US" dirty="0"/>
              <a:t>：</a:t>
            </a:r>
            <a:r>
              <a:rPr lang="en-US" altLang="zh-CN" dirty="0"/>
              <a:t>DM</a:t>
            </a:r>
            <a:r>
              <a:rPr lang="zh-CN" altLang="en-US" dirty="0"/>
              <a:t>、总线</a:t>
            </a:r>
          </a:p>
          <a:p>
            <a:pPr lvl="1"/>
            <a:r>
              <a:rPr lang="en-US" altLang="zh-CN" dirty="0"/>
              <a:t>WB</a:t>
            </a:r>
            <a:r>
              <a:rPr lang="zh-CN" altLang="en-US" dirty="0"/>
              <a:t>：寄存器组</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21</a:t>
            </a:fld>
            <a:endParaRPr lang="zh-CN" altLang="en-US">
              <a:solidFill>
                <a:srgbClr val="1F497D"/>
              </a:solidFill>
            </a:endParaRPr>
          </a:p>
        </p:txBody>
      </p:sp>
    </p:spTree>
    <p:extLst>
      <p:ext uri="{BB962C8B-B14F-4D97-AF65-F5344CB8AC3E}">
        <p14:creationId xmlns:p14="http://schemas.microsoft.com/office/powerpoint/2010/main" val="1875969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多周期</a:t>
            </a:r>
            <a:r>
              <a:rPr kumimoji="1" lang="en-US" altLang="zh-CN" dirty="0"/>
              <a:t>CPU</a:t>
            </a:r>
            <a:endParaRPr kumimoji="1" lang="zh-CN" altLang="en-US" dirty="0"/>
          </a:p>
        </p:txBody>
      </p:sp>
      <p:sp>
        <p:nvSpPr>
          <p:cNvPr id="3" name="Content Placeholder 2"/>
          <p:cNvSpPr>
            <a:spLocks noGrp="1"/>
          </p:cNvSpPr>
          <p:nvPr>
            <p:ph idx="1"/>
          </p:nvPr>
        </p:nvSpPr>
        <p:spPr>
          <a:xfrm>
            <a:off x="457200" y="1219200"/>
            <a:ext cx="8229600" cy="1489720"/>
          </a:xfrm>
        </p:spPr>
        <p:txBody>
          <a:bodyPr/>
          <a:lstStyle/>
          <a:p>
            <a:r>
              <a:rPr lang="zh-CN" altLang="en-US" dirty="0"/>
              <a:t>多周期</a:t>
            </a:r>
            <a:r>
              <a:rPr lang="en-US" altLang="zh-CN" dirty="0"/>
              <a:t>CPU</a:t>
            </a:r>
            <a:r>
              <a:rPr lang="zh-CN" altLang="en-US" dirty="0"/>
              <a:t>适合指令流水实现吗？</a:t>
            </a:r>
          </a:p>
          <a:p>
            <a:pPr lvl="1"/>
            <a:r>
              <a:rPr lang="zh-CN" altLang="en-US" dirty="0"/>
              <a:t>已分解为多个步骤</a:t>
            </a:r>
          </a:p>
          <a:p>
            <a:pPr lvl="1"/>
            <a:r>
              <a:rPr lang="zh-CN" altLang="en-US" dirty="0"/>
              <a:t>但是，步骤间的资源冲突比较频繁</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22</a:t>
            </a:fld>
            <a:endParaRPr lang="zh-CN" altLang="en-US">
              <a:solidFill>
                <a:srgbClr val="1F497D"/>
              </a:solidFill>
            </a:endParaRPr>
          </a:p>
        </p:txBody>
      </p:sp>
      <p:pic>
        <p:nvPicPr>
          <p:cNvPr id="6" name="Picture 5"/>
          <p:cNvPicPr>
            <a:picLocks noChangeAspect="1"/>
          </p:cNvPicPr>
          <p:nvPr/>
        </p:nvPicPr>
        <p:blipFill>
          <a:blip r:embed="rId2"/>
          <a:stretch>
            <a:fillRect/>
          </a:stretch>
        </p:blipFill>
        <p:spPr>
          <a:xfrm>
            <a:off x="809836" y="2785120"/>
            <a:ext cx="7524328" cy="3198794"/>
          </a:xfrm>
          <a:prstGeom prst="rect">
            <a:avLst/>
          </a:prstGeom>
        </p:spPr>
      </p:pic>
    </p:spTree>
    <p:extLst>
      <p:ext uri="{BB962C8B-B14F-4D97-AF65-F5344CB8AC3E}">
        <p14:creationId xmlns:p14="http://schemas.microsoft.com/office/powerpoint/2010/main" val="1559698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单周期</a:t>
            </a:r>
            <a:r>
              <a:rPr kumimoji="1" lang="en-US" altLang="zh-CN" dirty="0"/>
              <a:t>CPU</a:t>
            </a:r>
            <a:endParaRPr kumimoji="1" lang="zh-CN" altLang="en-US" dirty="0"/>
          </a:p>
        </p:txBody>
      </p:sp>
      <p:sp>
        <p:nvSpPr>
          <p:cNvPr id="3" name="Content Placeholder 2"/>
          <p:cNvSpPr>
            <a:spLocks noGrp="1"/>
          </p:cNvSpPr>
          <p:nvPr>
            <p:ph idx="1"/>
          </p:nvPr>
        </p:nvSpPr>
        <p:spPr>
          <a:xfrm>
            <a:off x="457200" y="1219200"/>
            <a:ext cx="8229600" cy="697632"/>
          </a:xfrm>
        </p:spPr>
        <p:txBody>
          <a:bodyPr/>
          <a:lstStyle/>
          <a:p>
            <a:r>
              <a:rPr lang="zh-CN" altLang="en-US" dirty="0"/>
              <a:t>是否</a:t>
            </a:r>
            <a:r>
              <a:rPr lang="zh-CN" altLang="en-US"/>
              <a:t>容易实现指令流水？</a:t>
            </a:r>
            <a:endParaRPr kumimoji="1" lang="zh-CN" altLang="en-US"/>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23</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612774" y="1772816"/>
            <a:ext cx="8128611" cy="4583534"/>
          </a:xfrm>
          <a:prstGeom prst="rect">
            <a:avLst/>
          </a:prstGeom>
        </p:spPr>
      </p:pic>
    </p:spTree>
    <p:extLst>
      <p:ext uri="{BB962C8B-B14F-4D97-AF65-F5344CB8AC3E}">
        <p14:creationId xmlns:p14="http://schemas.microsoft.com/office/powerpoint/2010/main" val="582644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划分流水段</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24</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79511" y="1412776"/>
            <a:ext cx="8794569" cy="4824536"/>
          </a:xfrm>
          <a:prstGeom prst="rect">
            <a:avLst/>
          </a:prstGeom>
        </p:spPr>
      </p:pic>
    </p:spTree>
    <p:extLst>
      <p:ext uri="{BB962C8B-B14F-4D97-AF65-F5344CB8AC3E}">
        <p14:creationId xmlns:p14="http://schemas.microsoft.com/office/powerpoint/2010/main" val="891260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流水线的实现</a:t>
            </a:r>
          </a:p>
        </p:txBody>
      </p:sp>
      <p:sp>
        <p:nvSpPr>
          <p:cNvPr id="3" name="Content Placeholder 2"/>
          <p:cNvSpPr>
            <a:spLocks noGrp="1"/>
          </p:cNvSpPr>
          <p:nvPr>
            <p:ph idx="1"/>
          </p:nvPr>
        </p:nvSpPr>
        <p:spPr/>
        <p:txBody>
          <a:bodyPr/>
          <a:lstStyle/>
          <a:p>
            <a:r>
              <a:rPr lang="zh-CN" altLang="en-US" sz="2400" dirty="0"/>
              <a:t>在流水线的各个流水段之间加入被称为流水线寄存器（流水线锁存器）的寄存器堆，并在这些寄存器堆上标明所连接的流水段。</a:t>
            </a:r>
          </a:p>
          <a:p>
            <a:pPr lvl="1"/>
            <a:r>
              <a:rPr lang="zh-CN" altLang="en-US" sz="2000" dirty="0"/>
              <a:t>所有用于在同一条指令的各个时钟周期之间保存临时数据的寄存器，都归入流水线寄存器这一类中。</a:t>
            </a:r>
          </a:p>
          <a:p>
            <a:pPr lvl="1"/>
            <a:r>
              <a:rPr lang="zh-CN" altLang="en-US" sz="2000" dirty="0"/>
              <a:t>流水线寄存器保存着从一个流水段传送到下一个流水段的所有数据和控制信息。</a:t>
            </a:r>
          </a:p>
          <a:p>
            <a:r>
              <a:rPr lang="en-US" altLang="zh-CN" sz="2400" dirty="0"/>
              <a:t>PC</a:t>
            </a:r>
            <a:r>
              <a:rPr lang="zh-CN" altLang="en-US" sz="2400" dirty="0"/>
              <a:t>值多路选择器被放到</a:t>
            </a:r>
            <a:r>
              <a:rPr lang="en-US" altLang="zh-CN" sz="2400" dirty="0"/>
              <a:t>IF</a:t>
            </a:r>
            <a:r>
              <a:rPr lang="zh-CN" altLang="en-US" sz="2400" dirty="0"/>
              <a:t>段，这样做的目的是保证对</a:t>
            </a:r>
            <a:r>
              <a:rPr lang="en-US" altLang="zh-CN" sz="2400" dirty="0"/>
              <a:t>PC</a:t>
            </a:r>
            <a:r>
              <a:rPr lang="zh-CN" altLang="en-US" sz="2400" dirty="0"/>
              <a:t>值的写操作只出现在一个流水段内，否则当分支转移成功的时候，流水线中两条指令都试图在不同的流水段修改</a:t>
            </a:r>
            <a:r>
              <a:rPr lang="en-US" altLang="zh-CN" sz="2400" dirty="0"/>
              <a:t>PC</a:t>
            </a:r>
            <a:r>
              <a:rPr lang="zh-CN" altLang="en-US" sz="2400" dirty="0"/>
              <a:t>值，从而发生写冲突。</a:t>
            </a:r>
          </a:p>
          <a:p>
            <a:r>
              <a:rPr lang="zh-CN" altLang="en-US" sz="2400" dirty="0"/>
              <a:t>每个时刻，每条指令都只在一个流水段上是活动的，因此，任何指令所作的任何动作都发生在一对流水线寄存器之间，具体操作由指令类型决定。</a:t>
            </a:r>
          </a:p>
          <a:p>
            <a:endParaRPr kumimoji="1" lang="zh-CN" altLang="en-US" sz="24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25</a:t>
            </a:fld>
            <a:endParaRPr lang="zh-CN" altLang="en-US">
              <a:solidFill>
                <a:srgbClr val="1F497D"/>
              </a:solidFill>
            </a:endParaRPr>
          </a:p>
        </p:txBody>
      </p:sp>
    </p:spTree>
    <p:extLst>
      <p:ext uri="{BB962C8B-B14F-4D97-AF65-F5344CB8AC3E}">
        <p14:creationId xmlns:p14="http://schemas.microsoft.com/office/powerpoint/2010/main" val="2108377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流水线的数据通路划分</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26</a:t>
            </a:fld>
            <a:endParaRPr lang="zh-CN" altLang="en-US">
              <a:solidFill>
                <a:srgbClr val="1F497D"/>
              </a:solidFill>
            </a:endParaRPr>
          </a:p>
        </p:txBody>
      </p:sp>
      <p:grpSp>
        <p:nvGrpSpPr>
          <p:cNvPr id="5" name="Group 6"/>
          <p:cNvGrpSpPr>
            <a:grpSpLocks/>
          </p:cNvGrpSpPr>
          <p:nvPr/>
        </p:nvGrpSpPr>
        <p:grpSpPr bwMode="auto">
          <a:xfrm>
            <a:off x="179388" y="1484313"/>
            <a:ext cx="8631237" cy="4979987"/>
            <a:chOff x="0" y="0"/>
            <a:chExt cx="5096" cy="2940"/>
          </a:xfrm>
        </p:grpSpPr>
        <p:sp>
          <p:nvSpPr>
            <p:cNvPr id="6" name="AutoShape 4"/>
            <p:cNvSpPr>
              <a:spLocks noChangeAspect="1" noChangeArrowheads="1" noTextEdit="1"/>
            </p:cNvSpPr>
            <p:nvPr/>
          </p:nvSpPr>
          <p:spPr bwMode="auto">
            <a:xfrm>
              <a:off x="0" y="0"/>
              <a:ext cx="508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7" name="Group 8"/>
            <p:cNvGrpSpPr>
              <a:grpSpLocks/>
            </p:cNvGrpSpPr>
            <p:nvPr/>
          </p:nvGrpSpPr>
          <p:grpSpPr bwMode="auto">
            <a:xfrm>
              <a:off x="6" y="206"/>
              <a:ext cx="4709" cy="2514"/>
              <a:chOff x="0" y="0"/>
              <a:chExt cx="4709" cy="2514"/>
            </a:xfrm>
          </p:grpSpPr>
          <p:sp>
            <p:nvSpPr>
              <p:cNvPr id="268" name="Freeform 6"/>
              <p:cNvSpPr>
                <a:spLocks/>
              </p:cNvSpPr>
              <p:nvPr/>
            </p:nvSpPr>
            <p:spPr bwMode="auto">
              <a:xfrm>
                <a:off x="1327" y="1744"/>
                <a:ext cx="3382" cy="770"/>
              </a:xfrm>
              <a:custGeom>
                <a:avLst/>
                <a:gdLst>
                  <a:gd name="T0" fmla="*/ 100 w 3382"/>
                  <a:gd name="T1" fmla="*/ 51 h 770"/>
                  <a:gd name="T2" fmla="*/ 0 w 3382"/>
                  <a:gd name="T3" fmla="*/ 51 h 770"/>
                  <a:gd name="T4" fmla="*/ 0 w 3382"/>
                  <a:gd name="T5" fmla="*/ 770 h 770"/>
                  <a:gd name="T6" fmla="*/ 3382 w 3382"/>
                  <a:gd name="T7" fmla="*/ 770 h 770"/>
                  <a:gd name="T8" fmla="*/ 3382 w 3382"/>
                  <a:gd name="T9" fmla="*/ 0 h 770"/>
                  <a:gd name="T10" fmla="*/ 3322 w 3382"/>
                  <a:gd name="T11" fmla="*/ 0 h 770"/>
                  <a:gd name="T12" fmla="*/ 0 60000 65536"/>
                  <a:gd name="T13" fmla="*/ 0 60000 65536"/>
                  <a:gd name="T14" fmla="*/ 0 60000 65536"/>
                  <a:gd name="T15" fmla="*/ 0 60000 65536"/>
                  <a:gd name="T16" fmla="*/ 0 60000 65536"/>
                  <a:gd name="T17" fmla="*/ 0 60000 65536"/>
                  <a:gd name="T18" fmla="*/ 0 w 3382"/>
                  <a:gd name="T19" fmla="*/ 0 h 770"/>
                  <a:gd name="T20" fmla="*/ 3382 w 3382"/>
                  <a:gd name="T21" fmla="*/ 770 h 770"/>
                </a:gdLst>
                <a:ahLst/>
                <a:cxnLst>
                  <a:cxn ang="T12">
                    <a:pos x="T0" y="T1"/>
                  </a:cxn>
                  <a:cxn ang="T13">
                    <a:pos x="T2" y="T3"/>
                  </a:cxn>
                  <a:cxn ang="T14">
                    <a:pos x="T4" y="T5"/>
                  </a:cxn>
                  <a:cxn ang="T15">
                    <a:pos x="T6" y="T7"/>
                  </a:cxn>
                  <a:cxn ang="T16">
                    <a:pos x="T8" y="T9"/>
                  </a:cxn>
                  <a:cxn ang="T17">
                    <a:pos x="T10" y="T11"/>
                  </a:cxn>
                </a:cxnLst>
                <a:rect l="T18" t="T19" r="T20" b="T21"/>
                <a:pathLst>
                  <a:path w="3382" h="770">
                    <a:moveTo>
                      <a:pt x="100" y="51"/>
                    </a:moveTo>
                    <a:lnTo>
                      <a:pt x="0" y="51"/>
                    </a:lnTo>
                    <a:lnTo>
                      <a:pt x="0" y="770"/>
                    </a:lnTo>
                    <a:lnTo>
                      <a:pt x="3382" y="770"/>
                    </a:lnTo>
                    <a:lnTo>
                      <a:pt x="3382" y="0"/>
                    </a:lnTo>
                    <a:lnTo>
                      <a:pt x="3322" y="0"/>
                    </a:lnTo>
                  </a:path>
                </a:pathLst>
              </a:custGeom>
              <a:noFill/>
              <a:ln w="1746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69" name="Freeform 7"/>
              <p:cNvSpPr>
                <a:spLocks/>
              </p:cNvSpPr>
              <p:nvPr/>
            </p:nvSpPr>
            <p:spPr bwMode="auto">
              <a:xfrm>
                <a:off x="539" y="311"/>
                <a:ext cx="37" cy="37"/>
              </a:xfrm>
              <a:custGeom>
                <a:avLst/>
                <a:gdLst>
                  <a:gd name="T0" fmla="*/ 0 w 37"/>
                  <a:gd name="T1" fmla="*/ 0 h 37"/>
                  <a:gd name="T2" fmla="*/ 0 w 37"/>
                  <a:gd name="T3" fmla="*/ 37 h 37"/>
                  <a:gd name="T4" fmla="*/ 37 w 37"/>
                  <a:gd name="T5" fmla="*/ 20 h 37"/>
                  <a:gd name="T6" fmla="*/ 0 w 37"/>
                  <a:gd name="T7" fmla="*/ 2 h 37"/>
                  <a:gd name="T8" fmla="*/ 0 w 37"/>
                  <a:gd name="T9" fmla="*/ 0 h 37"/>
                  <a:gd name="T10" fmla="*/ 0 60000 65536"/>
                  <a:gd name="T11" fmla="*/ 0 60000 65536"/>
                  <a:gd name="T12" fmla="*/ 0 60000 65536"/>
                  <a:gd name="T13" fmla="*/ 0 60000 65536"/>
                  <a:gd name="T14" fmla="*/ 0 60000 65536"/>
                  <a:gd name="T15" fmla="*/ 0 w 37"/>
                  <a:gd name="T16" fmla="*/ 0 h 37"/>
                  <a:gd name="T17" fmla="*/ 37 w 37"/>
                  <a:gd name="T18" fmla="*/ 37 h 37"/>
                </a:gdLst>
                <a:ahLst/>
                <a:cxnLst>
                  <a:cxn ang="T10">
                    <a:pos x="T0" y="T1"/>
                  </a:cxn>
                  <a:cxn ang="T11">
                    <a:pos x="T2" y="T3"/>
                  </a:cxn>
                  <a:cxn ang="T12">
                    <a:pos x="T4" y="T5"/>
                  </a:cxn>
                  <a:cxn ang="T13">
                    <a:pos x="T6" y="T7"/>
                  </a:cxn>
                  <a:cxn ang="T14">
                    <a:pos x="T8" y="T9"/>
                  </a:cxn>
                </a:cxnLst>
                <a:rect l="T15" t="T16" r="T17" b="T18"/>
                <a:pathLst>
                  <a:path w="37" h="37">
                    <a:moveTo>
                      <a:pt x="0" y="0"/>
                    </a:moveTo>
                    <a:lnTo>
                      <a:pt x="0" y="37"/>
                    </a:lnTo>
                    <a:lnTo>
                      <a:pt x="37" y="20"/>
                    </a:lnTo>
                    <a:lnTo>
                      <a:pt x="0" y="2"/>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70" name="Freeform 8"/>
              <p:cNvSpPr>
                <a:spLocks/>
              </p:cNvSpPr>
              <p:nvPr/>
            </p:nvSpPr>
            <p:spPr bwMode="auto">
              <a:xfrm>
                <a:off x="1407" y="1778"/>
                <a:ext cx="37" cy="37"/>
              </a:xfrm>
              <a:custGeom>
                <a:avLst/>
                <a:gdLst>
                  <a:gd name="T0" fmla="*/ 0 w 37"/>
                  <a:gd name="T1" fmla="*/ 0 h 37"/>
                  <a:gd name="T2" fmla="*/ 0 w 37"/>
                  <a:gd name="T3" fmla="*/ 37 h 37"/>
                  <a:gd name="T4" fmla="*/ 37 w 37"/>
                  <a:gd name="T5" fmla="*/ 17 h 37"/>
                  <a:gd name="T6" fmla="*/ 0 w 37"/>
                  <a:gd name="T7" fmla="*/ 0 h 37"/>
                  <a:gd name="T8" fmla="*/ 0 60000 65536"/>
                  <a:gd name="T9" fmla="*/ 0 60000 65536"/>
                  <a:gd name="T10" fmla="*/ 0 60000 65536"/>
                  <a:gd name="T11" fmla="*/ 0 60000 65536"/>
                  <a:gd name="T12" fmla="*/ 0 w 37"/>
                  <a:gd name="T13" fmla="*/ 0 h 37"/>
                  <a:gd name="T14" fmla="*/ 37 w 37"/>
                  <a:gd name="T15" fmla="*/ 37 h 37"/>
                </a:gdLst>
                <a:ahLst/>
                <a:cxnLst>
                  <a:cxn ang="T8">
                    <a:pos x="T0" y="T1"/>
                  </a:cxn>
                  <a:cxn ang="T9">
                    <a:pos x="T2" y="T3"/>
                  </a:cxn>
                  <a:cxn ang="T10">
                    <a:pos x="T4" y="T5"/>
                  </a:cxn>
                  <a:cxn ang="T11">
                    <a:pos x="T6" y="T7"/>
                  </a:cxn>
                </a:cxnLst>
                <a:rect l="T12" t="T13" r="T14" b="T15"/>
                <a:pathLst>
                  <a:path w="37" h="37">
                    <a:moveTo>
                      <a:pt x="0" y="0"/>
                    </a:moveTo>
                    <a:lnTo>
                      <a:pt x="0" y="37"/>
                    </a:lnTo>
                    <a:lnTo>
                      <a:pt x="37" y="17"/>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71" name="Freeform 9"/>
              <p:cNvSpPr>
                <a:spLocks/>
              </p:cNvSpPr>
              <p:nvPr/>
            </p:nvSpPr>
            <p:spPr bwMode="auto">
              <a:xfrm>
                <a:off x="1415" y="1621"/>
                <a:ext cx="29" cy="28"/>
              </a:xfrm>
              <a:custGeom>
                <a:avLst/>
                <a:gdLst>
                  <a:gd name="T0" fmla="*/ 0 w 29"/>
                  <a:gd name="T1" fmla="*/ 0 h 28"/>
                  <a:gd name="T2" fmla="*/ 3 w 29"/>
                  <a:gd name="T3" fmla="*/ 28 h 28"/>
                  <a:gd name="T4" fmla="*/ 29 w 29"/>
                  <a:gd name="T5" fmla="*/ 14 h 28"/>
                  <a:gd name="T6" fmla="*/ 3 w 29"/>
                  <a:gd name="T7" fmla="*/ 0 h 28"/>
                  <a:gd name="T8" fmla="*/ 0 w 29"/>
                  <a:gd name="T9" fmla="*/ 0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0" y="0"/>
                    </a:moveTo>
                    <a:lnTo>
                      <a:pt x="3" y="28"/>
                    </a:lnTo>
                    <a:lnTo>
                      <a:pt x="29" y="14"/>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72" name="Line 10"/>
              <p:cNvSpPr>
                <a:spLocks noChangeShapeType="1"/>
              </p:cNvSpPr>
              <p:nvPr/>
            </p:nvSpPr>
            <p:spPr bwMode="auto">
              <a:xfrm>
                <a:off x="1230" y="1635"/>
                <a:ext cx="19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Line 11"/>
              <p:cNvSpPr>
                <a:spLocks noChangeShapeType="1"/>
              </p:cNvSpPr>
              <p:nvPr/>
            </p:nvSpPr>
            <p:spPr bwMode="auto">
              <a:xfrm flipH="1">
                <a:off x="2052" y="1595"/>
                <a:ext cx="448"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4" name="Freeform 12"/>
              <p:cNvSpPr>
                <a:spLocks/>
              </p:cNvSpPr>
              <p:nvPr/>
            </p:nvSpPr>
            <p:spPr bwMode="auto">
              <a:xfrm>
                <a:off x="3442" y="1624"/>
                <a:ext cx="1087" cy="496"/>
              </a:xfrm>
              <a:custGeom>
                <a:avLst/>
                <a:gdLst>
                  <a:gd name="T0" fmla="*/ 1087 w 1087"/>
                  <a:gd name="T1" fmla="*/ 239 h 496"/>
                  <a:gd name="T2" fmla="*/ 1027 w 1087"/>
                  <a:gd name="T3" fmla="*/ 239 h 496"/>
                  <a:gd name="T4" fmla="*/ 1027 w 1087"/>
                  <a:gd name="T5" fmla="*/ 496 h 496"/>
                  <a:gd name="T6" fmla="*/ 0 w 1087"/>
                  <a:gd name="T7" fmla="*/ 496 h 496"/>
                  <a:gd name="T8" fmla="*/ 0 w 1087"/>
                  <a:gd name="T9" fmla="*/ 0 h 496"/>
                  <a:gd name="T10" fmla="*/ 0 60000 65536"/>
                  <a:gd name="T11" fmla="*/ 0 60000 65536"/>
                  <a:gd name="T12" fmla="*/ 0 60000 65536"/>
                  <a:gd name="T13" fmla="*/ 0 60000 65536"/>
                  <a:gd name="T14" fmla="*/ 0 60000 65536"/>
                  <a:gd name="T15" fmla="*/ 0 w 1087"/>
                  <a:gd name="T16" fmla="*/ 0 h 496"/>
                  <a:gd name="T17" fmla="*/ 1087 w 1087"/>
                  <a:gd name="T18" fmla="*/ 496 h 496"/>
                </a:gdLst>
                <a:ahLst/>
                <a:cxnLst>
                  <a:cxn ang="T10">
                    <a:pos x="T0" y="T1"/>
                  </a:cxn>
                  <a:cxn ang="T11">
                    <a:pos x="T2" y="T3"/>
                  </a:cxn>
                  <a:cxn ang="T12">
                    <a:pos x="T4" y="T5"/>
                  </a:cxn>
                  <a:cxn ang="T13">
                    <a:pos x="T6" y="T7"/>
                  </a:cxn>
                  <a:cxn ang="T14">
                    <a:pos x="T8" y="T9"/>
                  </a:cxn>
                </a:cxnLst>
                <a:rect l="T15" t="T16" r="T17" b="T18"/>
                <a:pathLst>
                  <a:path w="1087" h="496">
                    <a:moveTo>
                      <a:pt x="1087" y="239"/>
                    </a:moveTo>
                    <a:lnTo>
                      <a:pt x="1027" y="239"/>
                    </a:lnTo>
                    <a:lnTo>
                      <a:pt x="1027" y="496"/>
                    </a:lnTo>
                    <a:lnTo>
                      <a:pt x="0" y="496"/>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75" name="Line 13"/>
              <p:cNvSpPr>
                <a:spLocks noChangeShapeType="1"/>
              </p:cNvSpPr>
              <p:nvPr/>
            </p:nvSpPr>
            <p:spPr bwMode="auto">
              <a:xfrm>
                <a:off x="3033" y="1487"/>
                <a:ext cx="40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 name="Freeform 14"/>
              <p:cNvSpPr>
                <a:spLocks/>
              </p:cNvSpPr>
              <p:nvPr/>
            </p:nvSpPr>
            <p:spPr bwMode="auto">
              <a:xfrm>
                <a:off x="3433" y="1472"/>
                <a:ext cx="26" cy="29"/>
              </a:xfrm>
              <a:custGeom>
                <a:avLst/>
                <a:gdLst>
                  <a:gd name="T0" fmla="*/ 0 w 26"/>
                  <a:gd name="T1" fmla="*/ 0 h 29"/>
                  <a:gd name="T2" fmla="*/ 0 w 26"/>
                  <a:gd name="T3" fmla="*/ 29 h 29"/>
                  <a:gd name="T4" fmla="*/ 26 w 26"/>
                  <a:gd name="T5" fmla="*/ 15 h 29"/>
                  <a:gd name="T6" fmla="*/ 0 w 26"/>
                  <a:gd name="T7" fmla="*/ 0 h 29"/>
                  <a:gd name="T8" fmla="*/ 0 60000 65536"/>
                  <a:gd name="T9" fmla="*/ 0 60000 65536"/>
                  <a:gd name="T10" fmla="*/ 0 60000 65536"/>
                  <a:gd name="T11" fmla="*/ 0 60000 65536"/>
                  <a:gd name="T12" fmla="*/ 0 w 26"/>
                  <a:gd name="T13" fmla="*/ 0 h 29"/>
                  <a:gd name="T14" fmla="*/ 26 w 26"/>
                  <a:gd name="T15" fmla="*/ 29 h 29"/>
                </a:gdLst>
                <a:ahLst/>
                <a:cxnLst>
                  <a:cxn ang="T8">
                    <a:pos x="T0" y="T1"/>
                  </a:cxn>
                  <a:cxn ang="T9">
                    <a:pos x="T2" y="T3"/>
                  </a:cxn>
                  <a:cxn ang="T10">
                    <a:pos x="T4" y="T5"/>
                  </a:cxn>
                  <a:cxn ang="T11">
                    <a:pos x="T6" y="T7"/>
                  </a:cxn>
                </a:cxnLst>
                <a:rect l="T12" t="T13" r="T14" b="T15"/>
                <a:pathLst>
                  <a:path w="26" h="29">
                    <a:moveTo>
                      <a:pt x="0" y="0"/>
                    </a:moveTo>
                    <a:lnTo>
                      <a:pt x="0" y="29"/>
                    </a:lnTo>
                    <a:lnTo>
                      <a:pt x="26"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77" name="Freeform 15"/>
              <p:cNvSpPr>
                <a:spLocks/>
              </p:cNvSpPr>
              <p:nvPr/>
            </p:nvSpPr>
            <p:spPr bwMode="auto">
              <a:xfrm>
                <a:off x="491" y="328"/>
                <a:ext cx="3219" cy="616"/>
              </a:xfrm>
              <a:custGeom>
                <a:avLst/>
                <a:gdLst>
                  <a:gd name="T0" fmla="*/ 62 w 3219"/>
                  <a:gd name="T1" fmla="*/ 0 h 616"/>
                  <a:gd name="T2" fmla="*/ 0 w 3219"/>
                  <a:gd name="T3" fmla="*/ 3 h 616"/>
                  <a:gd name="T4" fmla="*/ 0 w 3219"/>
                  <a:gd name="T5" fmla="*/ 91 h 616"/>
                  <a:gd name="T6" fmla="*/ 3219 w 3219"/>
                  <a:gd name="T7" fmla="*/ 91 h 616"/>
                  <a:gd name="T8" fmla="*/ 3219 w 3219"/>
                  <a:gd name="T9" fmla="*/ 616 h 616"/>
                  <a:gd name="T10" fmla="*/ 2445 w 3219"/>
                  <a:gd name="T11" fmla="*/ 616 h 616"/>
                  <a:gd name="T12" fmla="*/ 0 60000 65536"/>
                  <a:gd name="T13" fmla="*/ 0 60000 65536"/>
                  <a:gd name="T14" fmla="*/ 0 60000 65536"/>
                  <a:gd name="T15" fmla="*/ 0 60000 65536"/>
                  <a:gd name="T16" fmla="*/ 0 60000 65536"/>
                  <a:gd name="T17" fmla="*/ 0 60000 65536"/>
                  <a:gd name="T18" fmla="*/ 0 w 3219"/>
                  <a:gd name="T19" fmla="*/ 0 h 616"/>
                  <a:gd name="T20" fmla="*/ 3219 w 3219"/>
                  <a:gd name="T21" fmla="*/ 616 h 616"/>
                </a:gdLst>
                <a:ahLst/>
                <a:cxnLst>
                  <a:cxn ang="T12">
                    <a:pos x="T0" y="T1"/>
                  </a:cxn>
                  <a:cxn ang="T13">
                    <a:pos x="T2" y="T3"/>
                  </a:cxn>
                  <a:cxn ang="T14">
                    <a:pos x="T4" y="T5"/>
                  </a:cxn>
                  <a:cxn ang="T15">
                    <a:pos x="T6" y="T7"/>
                  </a:cxn>
                  <a:cxn ang="T16">
                    <a:pos x="T8" y="T9"/>
                  </a:cxn>
                  <a:cxn ang="T17">
                    <a:pos x="T10" y="T11"/>
                  </a:cxn>
                </a:cxnLst>
                <a:rect l="T18" t="T19" r="T20" b="T21"/>
                <a:pathLst>
                  <a:path w="3219" h="616">
                    <a:moveTo>
                      <a:pt x="62" y="0"/>
                    </a:moveTo>
                    <a:lnTo>
                      <a:pt x="0" y="3"/>
                    </a:lnTo>
                    <a:lnTo>
                      <a:pt x="0" y="91"/>
                    </a:lnTo>
                    <a:lnTo>
                      <a:pt x="3219" y="91"/>
                    </a:lnTo>
                    <a:lnTo>
                      <a:pt x="3219" y="616"/>
                    </a:lnTo>
                    <a:lnTo>
                      <a:pt x="2445" y="616"/>
                    </a:lnTo>
                  </a:path>
                </a:pathLst>
              </a:custGeom>
              <a:noFill/>
              <a:ln w="1746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78" name="Freeform 16"/>
              <p:cNvSpPr>
                <a:spLocks/>
              </p:cNvSpPr>
              <p:nvPr/>
            </p:nvSpPr>
            <p:spPr bwMode="auto">
              <a:xfrm>
                <a:off x="80" y="1215"/>
                <a:ext cx="100" cy="280"/>
              </a:xfrm>
              <a:custGeom>
                <a:avLst/>
                <a:gdLst>
                  <a:gd name="T0" fmla="*/ 100 w 100"/>
                  <a:gd name="T1" fmla="*/ 280 h 280"/>
                  <a:gd name="T2" fmla="*/ 100 w 100"/>
                  <a:gd name="T3" fmla="*/ 0 h 280"/>
                  <a:gd name="T4" fmla="*/ 0 w 100"/>
                  <a:gd name="T5" fmla="*/ 0 h 280"/>
                  <a:gd name="T6" fmla="*/ 0 w 100"/>
                  <a:gd name="T7" fmla="*/ 280 h 280"/>
                  <a:gd name="T8" fmla="*/ 100 w 100"/>
                  <a:gd name="T9" fmla="*/ 280 h 280"/>
                  <a:gd name="T10" fmla="*/ 0 60000 65536"/>
                  <a:gd name="T11" fmla="*/ 0 60000 65536"/>
                  <a:gd name="T12" fmla="*/ 0 60000 65536"/>
                  <a:gd name="T13" fmla="*/ 0 60000 65536"/>
                  <a:gd name="T14" fmla="*/ 0 60000 65536"/>
                  <a:gd name="T15" fmla="*/ 0 w 100"/>
                  <a:gd name="T16" fmla="*/ 0 h 280"/>
                  <a:gd name="T17" fmla="*/ 100 w 100"/>
                  <a:gd name="T18" fmla="*/ 280 h 280"/>
                </a:gdLst>
                <a:ahLst/>
                <a:cxnLst>
                  <a:cxn ang="T10">
                    <a:pos x="T0" y="T1"/>
                  </a:cxn>
                  <a:cxn ang="T11">
                    <a:pos x="T2" y="T3"/>
                  </a:cxn>
                  <a:cxn ang="T12">
                    <a:pos x="T4" y="T5"/>
                  </a:cxn>
                  <a:cxn ang="T13">
                    <a:pos x="T6" y="T7"/>
                  </a:cxn>
                  <a:cxn ang="T14">
                    <a:pos x="T8" y="T9"/>
                  </a:cxn>
                </a:cxnLst>
                <a:rect l="T15" t="T16" r="T17" b="T18"/>
                <a:pathLst>
                  <a:path w="100" h="280">
                    <a:moveTo>
                      <a:pt x="100" y="280"/>
                    </a:moveTo>
                    <a:lnTo>
                      <a:pt x="100" y="0"/>
                    </a:lnTo>
                    <a:lnTo>
                      <a:pt x="0" y="0"/>
                    </a:lnTo>
                    <a:lnTo>
                      <a:pt x="0" y="280"/>
                    </a:lnTo>
                    <a:lnTo>
                      <a:pt x="100" y="2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79" name="Freeform 17"/>
              <p:cNvSpPr>
                <a:spLocks/>
              </p:cNvSpPr>
              <p:nvPr/>
            </p:nvSpPr>
            <p:spPr bwMode="auto">
              <a:xfrm>
                <a:off x="80" y="1215"/>
                <a:ext cx="100" cy="280"/>
              </a:xfrm>
              <a:custGeom>
                <a:avLst/>
                <a:gdLst>
                  <a:gd name="T0" fmla="*/ 100 w 100"/>
                  <a:gd name="T1" fmla="*/ 280 h 280"/>
                  <a:gd name="T2" fmla="*/ 100 w 100"/>
                  <a:gd name="T3" fmla="*/ 0 h 280"/>
                  <a:gd name="T4" fmla="*/ 0 w 100"/>
                  <a:gd name="T5" fmla="*/ 0 h 280"/>
                  <a:gd name="T6" fmla="*/ 0 w 100"/>
                  <a:gd name="T7" fmla="*/ 280 h 280"/>
                  <a:gd name="T8" fmla="*/ 100 w 100"/>
                  <a:gd name="T9" fmla="*/ 280 h 280"/>
                  <a:gd name="T10" fmla="*/ 0 60000 65536"/>
                  <a:gd name="T11" fmla="*/ 0 60000 65536"/>
                  <a:gd name="T12" fmla="*/ 0 60000 65536"/>
                  <a:gd name="T13" fmla="*/ 0 60000 65536"/>
                  <a:gd name="T14" fmla="*/ 0 60000 65536"/>
                  <a:gd name="T15" fmla="*/ 0 w 100"/>
                  <a:gd name="T16" fmla="*/ 0 h 280"/>
                  <a:gd name="T17" fmla="*/ 100 w 100"/>
                  <a:gd name="T18" fmla="*/ 280 h 280"/>
                </a:gdLst>
                <a:ahLst/>
                <a:cxnLst>
                  <a:cxn ang="T10">
                    <a:pos x="T0" y="T1"/>
                  </a:cxn>
                  <a:cxn ang="T11">
                    <a:pos x="T2" y="T3"/>
                  </a:cxn>
                  <a:cxn ang="T12">
                    <a:pos x="T4" y="T5"/>
                  </a:cxn>
                  <a:cxn ang="T13">
                    <a:pos x="T6" y="T7"/>
                  </a:cxn>
                  <a:cxn ang="T14">
                    <a:pos x="T8" y="T9"/>
                  </a:cxn>
                </a:cxnLst>
                <a:rect l="T15" t="T16" r="T17" b="T18"/>
                <a:pathLst>
                  <a:path w="100" h="280">
                    <a:moveTo>
                      <a:pt x="100" y="280"/>
                    </a:moveTo>
                    <a:lnTo>
                      <a:pt x="100" y="0"/>
                    </a:lnTo>
                    <a:lnTo>
                      <a:pt x="0" y="0"/>
                    </a:lnTo>
                    <a:lnTo>
                      <a:pt x="0" y="280"/>
                    </a:lnTo>
                    <a:lnTo>
                      <a:pt x="100" y="28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80" name="Freeform 18"/>
              <p:cNvSpPr>
                <a:spLocks/>
              </p:cNvSpPr>
              <p:nvPr/>
            </p:nvSpPr>
            <p:spPr bwMode="auto">
              <a:xfrm>
                <a:off x="322" y="1238"/>
                <a:ext cx="300" cy="631"/>
              </a:xfrm>
              <a:custGeom>
                <a:avLst/>
                <a:gdLst>
                  <a:gd name="T0" fmla="*/ 300 w 300"/>
                  <a:gd name="T1" fmla="*/ 0 h 631"/>
                  <a:gd name="T2" fmla="*/ 0 w 300"/>
                  <a:gd name="T3" fmla="*/ 3 h 631"/>
                  <a:gd name="T4" fmla="*/ 0 w 300"/>
                  <a:gd name="T5" fmla="*/ 631 h 631"/>
                  <a:gd name="T6" fmla="*/ 300 w 300"/>
                  <a:gd name="T7" fmla="*/ 631 h 631"/>
                  <a:gd name="T8" fmla="*/ 300 w 300"/>
                  <a:gd name="T9" fmla="*/ 0 h 631"/>
                  <a:gd name="T10" fmla="*/ 0 60000 65536"/>
                  <a:gd name="T11" fmla="*/ 0 60000 65536"/>
                  <a:gd name="T12" fmla="*/ 0 60000 65536"/>
                  <a:gd name="T13" fmla="*/ 0 60000 65536"/>
                  <a:gd name="T14" fmla="*/ 0 60000 65536"/>
                  <a:gd name="T15" fmla="*/ 0 w 300"/>
                  <a:gd name="T16" fmla="*/ 0 h 631"/>
                  <a:gd name="T17" fmla="*/ 300 w 300"/>
                  <a:gd name="T18" fmla="*/ 631 h 631"/>
                </a:gdLst>
                <a:ahLst/>
                <a:cxnLst>
                  <a:cxn ang="T10">
                    <a:pos x="T0" y="T1"/>
                  </a:cxn>
                  <a:cxn ang="T11">
                    <a:pos x="T2" y="T3"/>
                  </a:cxn>
                  <a:cxn ang="T12">
                    <a:pos x="T4" y="T5"/>
                  </a:cxn>
                  <a:cxn ang="T13">
                    <a:pos x="T6" y="T7"/>
                  </a:cxn>
                  <a:cxn ang="T14">
                    <a:pos x="T8" y="T9"/>
                  </a:cxn>
                </a:cxnLst>
                <a:rect l="T15" t="T16" r="T17" b="T18"/>
                <a:pathLst>
                  <a:path w="300" h="631">
                    <a:moveTo>
                      <a:pt x="300" y="0"/>
                    </a:moveTo>
                    <a:lnTo>
                      <a:pt x="0" y="3"/>
                    </a:lnTo>
                    <a:lnTo>
                      <a:pt x="0" y="631"/>
                    </a:lnTo>
                    <a:lnTo>
                      <a:pt x="300" y="631"/>
                    </a:lnTo>
                    <a:lnTo>
                      <a:pt x="30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81" name="Freeform 19"/>
              <p:cNvSpPr>
                <a:spLocks/>
              </p:cNvSpPr>
              <p:nvPr/>
            </p:nvSpPr>
            <p:spPr bwMode="auto">
              <a:xfrm>
                <a:off x="322" y="1238"/>
                <a:ext cx="300" cy="631"/>
              </a:xfrm>
              <a:custGeom>
                <a:avLst/>
                <a:gdLst>
                  <a:gd name="T0" fmla="*/ 300 w 300"/>
                  <a:gd name="T1" fmla="*/ 0 h 631"/>
                  <a:gd name="T2" fmla="*/ 0 w 300"/>
                  <a:gd name="T3" fmla="*/ 3 h 631"/>
                  <a:gd name="T4" fmla="*/ 0 w 300"/>
                  <a:gd name="T5" fmla="*/ 631 h 631"/>
                  <a:gd name="T6" fmla="*/ 300 w 300"/>
                  <a:gd name="T7" fmla="*/ 631 h 631"/>
                  <a:gd name="T8" fmla="*/ 0 60000 65536"/>
                  <a:gd name="T9" fmla="*/ 0 60000 65536"/>
                  <a:gd name="T10" fmla="*/ 0 60000 65536"/>
                  <a:gd name="T11" fmla="*/ 0 60000 65536"/>
                  <a:gd name="T12" fmla="*/ 0 w 300"/>
                  <a:gd name="T13" fmla="*/ 0 h 631"/>
                  <a:gd name="T14" fmla="*/ 300 w 300"/>
                  <a:gd name="T15" fmla="*/ 631 h 631"/>
                </a:gdLst>
                <a:ahLst/>
                <a:cxnLst>
                  <a:cxn ang="T8">
                    <a:pos x="T0" y="T1"/>
                  </a:cxn>
                  <a:cxn ang="T9">
                    <a:pos x="T2" y="T3"/>
                  </a:cxn>
                  <a:cxn ang="T10">
                    <a:pos x="T4" y="T5"/>
                  </a:cxn>
                  <a:cxn ang="T11">
                    <a:pos x="T6" y="T7"/>
                  </a:cxn>
                </a:cxnLst>
                <a:rect l="T12" t="T13" r="T14" b="T15"/>
                <a:pathLst>
                  <a:path w="300" h="631">
                    <a:moveTo>
                      <a:pt x="300" y="0"/>
                    </a:moveTo>
                    <a:lnTo>
                      <a:pt x="0" y="3"/>
                    </a:lnTo>
                    <a:lnTo>
                      <a:pt x="0" y="631"/>
                    </a:lnTo>
                    <a:lnTo>
                      <a:pt x="300" y="63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82" name="Rectangle 20"/>
              <p:cNvSpPr>
                <a:spLocks noChangeArrowheads="1"/>
              </p:cNvSpPr>
              <p:nvPr/>
            </p:nvSpPr>
            <p:spPr bwMode="auto">
              <a:xfrm>
                <a:off x="622" y="1241"/>
                <a:ext cx="302" cy="6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83" name="Freeform 21"/>
              <p:cNvSpPr>
                <a:spLocks/>
              </p:cNvSpPr>
              <p:nvPr/>
            </p:nvSpPr>
            <p:spPr bwMode="auto">
              <a:xfrm>
                <a:off x="622" y="1241"/>
                <a:ext cx="302" cy="628"/>
              </a:xfrm>
              <a:custGeom>
                <a:avLst/>
                <a:gdLst>
                  <a:gd name="T0" fmla="*/ 0 w 302"/>
                  <a:gd name="T1" fmla="*/ 628 h 628"/>
                  <a:gd name="T2" fmla="*/ 302 w 302"/>
                  <a:gd name="T3" fmla="*/ 628 h 628"/>
                  <a:gd name="T4" fmla="*/ 302 w 302"/>
                  <a:gd name="T5" fmla="*/ 0 h 628"/>
                  <a:gd name="T6" fmla="*/ 0 w 302"/>
                  <a:gd name="T7" fmla="*/ 0 h 628"/>
                  <a:gd name="T8" fmla="*/ 0 60000 65536"/>
                  <a:gd name="T9" fmla="*/ 0 60000 65536"/>
                  <a:gd name="T10" fmla="*/ 0 60000 65536"/>
                  <a:gd name="T11" fmla="*/ 0 60000 65536"/>
                  <a:gd name="T12" fmla="*/ 0 w 302"/>
                  <a:gd name="T13" fmla="*/ 0 h 628"/>
                  <a:gd name="T14" fmla="*/ 302 w 302"/>
                  <a:gd name="T15" fmla="*/ 628 h 628"/>
                </a:gdLst>
                <a:ahLst/>
                <a:cxnLst>
                  <a:cxn ang="T8">
                    <a:pos x="T0" y="T1"/>
                  </a:cxn>
                  <a:cxn ang="T9">
                    <a:pos x="T2" y="T3"/>
                  </a:cxn>
                  <a:cxn ang="T10">
                    <a:pos x="T4" y="T5"/>
                  </a:cxn>
                  <a:cxn ang="T11">
                    <a:pos x="T6" y="T7"/>
                  </a:cxn>
                </a:cxnLst>
                <a:rect l="T12" t="T13" r="T14" b="T15"/>
                <a:pathLst>
                  <a:path w="302" h="628">
                    <a:moveTo>
                      <a:pt x="0" y="628"/>
                    </a:moveTo>
                    <a:lnTo>
                      <a:pt x="302" y="628"/>
                    </a:lnTo>
                    <a:lnTo>
                      <a:pt x="302"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84" name="Rectangle 22"/>
              <p:cNvSpPr>
                <a:spLocks noChangeArrowheads="1"/>
              </p:cNvSpPr>
              <p:nvPr/>
            </p:nvSpPr>
            <p:spPr bwMode="auto">
              <a:xfrm>
                <a:off x="491" y="1647"/>
                <a:ext cx="15"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I</a:t>
                </a:r>
                <a:endParaRPr lang="en-US" altLang="zh-CN" b="1"/>
              </a:p>
            </p:txBody>
          </p:sp>
          <p:sp>
            <p:nvSpPr>
              <p:cNvPr id="285" name="Rectangle 23"/>
              <p:cNvSpPr>
                <a:spLocks noChangeArrowheads="1"/>
              </p:cNvSpPr>
              <p:nvPr/>
            </p:nvSpPr>
            <p:spPr bwMode="auto">
              <a:xfrm>
                <a:off x="505" y="1647"/>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n</a:t>
                </a:r>
                <a:endParaRPr lang="en-US" altLang="zh-CN" b="1"/>
              </a:p>
            </p:txBody>
          </p:sp>
          <p:sp>
            <p:nvSpPr>
              <p:cNvPr id="286" name="Rectangle 24"/>
              <p:cNvSpPr>
                <a:spLocks noChangeArrowheads="1"/>
              </p:cNvSpPr>
              <p:nvPr/>
            </p:nvSpPr>
            <p:spPr bwMode="auto">
              <a:xfrm>
                <a:off x="536" y="1647"/>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s</a:t>
                </a:r>
                <a:endParaRPr lang="en-US" altLang="zh-CN" b="1"/>
              </a:p>
            </p:txBody>
          </p:sp>
          <p:sp>
            <p:nvSpPr>
              <p:cNvPr id="287" name="Rectangle 25"/>
              <p:cNvSpPr>
                <a:spLocks noChangeArrowheads="1"/>
              </p:cNvSpPr>
              <p:nvPr/>
            </p:nvSpPr>
            <p:spPr bwMode="auto">
              <a:xfrm>
                <a:off x="562" y="1647"/>
                <a:ext cx="1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t</a:t>
                </a:r>
                <a:endParaRPr lang="en-US" altLang="zh-CN" b="1"/>
              </a:p>
            </p:txBody>
          </p:sp>
          <p:sp>
            <p:nvSpPr>
              <p:cNvPr id="288" name="Rectangle 26"/>
              <p:cNvSpPr>
                <a:spLocks noChangeArrowheads="1"/>
              </p:cNvSpPr>
              <p:nvPr/>
            </p:nvSpPr>
            <p:spPr bwMode="auto">
              <a:xfrm>
                <a:off x="576" y="1647"/>
                <a:ext cx="2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289" name="Rectangle 27"/>
              <p:cNvSpPr>
                <a:spLocks noChangeArrowheads="1"/>
              </p:cNvSpPr>
              <p:nvPr/>
            </p:nvSpPr>
            <p:spPr bwMode="auto">
              <a:xfrm>
                <a:off x="596" y="1647"/>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u</a:t>
                </a:r>
                <a:endParaRPr lang="en-US" altLang="zh-CN" b="1"/>
              </a:p>
            </p:txBody>
          </p:sp>
          <p:sp>
            <p:nvSpPr>
              <p:cNvPr id="290" name="Rectangle 28"/>
              <p:cNvSpPr>
                <a:spLocks noChangeArrowheads="1"/>
              </p:cNvSpPr>
              <p:nvPr/>
            </p:nvSpPr>
            <p:spPr bwMode="auto">
              <a:xfrm>
                <a:off x="625" y="1647"/>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c</a:t>
                </a:r>
                <a:endParaRPr lang="en-US" altLang="zh-CN" b="1"/>
              </a:p>
            </p:txBody>
          </p:sp>
          <p:sp>
            <p:nvSpPr>
              <p:cNvPr id="291" name="Rectangle 29"/>
              <p:cNvSpPr>
                <a:spLocks noChangeArrowheads="1"/>
              </p:cNvSpPr>
              <p:nvPr/>
            </p:nvSpPr>
            <p:spPr bwMode="auto">
              <a:xfrm>
                <a:off x="650" y="1647"/>
                <a:ext cx="1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t</a:t>
                </a:r>
                <a:endParaRPr lang="en-US" altLang="zh-CN" b="1"/>
              </a:p>
            </p:txBody>
          </p:sp>
          <p:sp>
            <p:nvSpPr>
              <p:cNvPr id="292" name="Rectangle 30"/>
              <p:cNvSpPr>
                <a:spLocks noChangeArrowheads="1"/>
              </p:cNvSpPr>
              <p:nvPr/>
            </p:nvSpPr>
            <p:spPr bwMode="auto">
              <a:xfrm>
                <a:off x="668" y="1647"/>
                <a:ext cx="15"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i</a:t>
                </a:r>
                <a:endParaRPr lang="en-US" altLang="zh-CN" b="1"/>
              </a:p>
            </p:txBody>
          </p:sp>
          <p:sp>
            <p:nvSpPr>
              <p:cNvPr id="293" name="Rectangle 31"/>
              <p:cNvSpPr>
                <a:spLocks noChangeArrowheads="1"/>
              </p:cNvSpPr>
              <p:nvPr/>
            </p:nvSpPr>
            <p:spPr bwMode="auto">
              <a:xfrm>
                <a:off x="679" y="1647"/>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o</a:t>
                </a:r>
                <a:endParaRPr lang="en-US" altLang="zh-CN" b="1"/>
              </a:p>
            </p:txBody>
          </p:sp>
          <p:sp>
            <p:nvSpPr>
              <p:cNvPr id="294" name="Rectangle 32"/>
              <p:cNvSpPr>
                <a:spLocks noChangeArrowheads="1"/>
              </p:cNvSpPr>
              <p:nvPr/>
            </p:nvSpPr>
            <p:spPr bwMode="auto">
              <a:xfrm>
                <a:off x="707" y="1647"/>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n</a:t>
                </a:r>
                <a:endParaRPr lang="en-US" altLang="zh-CN" b="1"/>
              </a:p>
            </p:txBody>
          </p:sp>
          <p:sp>
            <p:nvSpPr>
              <p:cNvPr id="295" name="Rectangle 33"/>
              <p:cNvSpPr>
                <a:spLocks noChangeArrowheads="1"/>
              </p:cNvSpPr>
              <p:nvPr/>
            </p:nvSpPr>
            <p:spPr bwMode="auto">
              <a:xfrm>
                <a:off x="739" y="1647"/>
                <a:ext cx="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b="1"/>
              </a:p>
            </p:txBody>
          </p:sp>
          <p:sp>
            <p:nvSpPr>
              <p:cNvPr id="296" name="Rectangle 34"/>
              <p:cNvSpPr>
                <a:spLocks noChangeArrowheads="1"/>
              </p:cNvSpPr>
              <p:nvPr/>
            </p:nvSpPr>
            <p:spPr bwMode="auto">
              <a:xfrm>
                <a:off x="528" y="1713"/>
                <a:ext cx="46"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m</a:t>
                </a:r>
                <a:endParaRPr lang="en-US" altLang="zh-CN" b="1"/>
              </a:p>
            </p:txBody>
          </p:sp>
          <p:sp>
            <p:nvSpPr>
              <p:cNvPr id="297" name="Rectangle 35"/>
              <p:cNvSpPr>
                <a:spLocks noChangeArrowheads="1"/>
              </p:cNvSpPr>
              <p:nvPr/>
            </p:nvSpPr>
            <p:spPr bwMode="auto">
              <a:xfrm>
                <a:off x="570" y="1713"/>
                <a:ext cx="29"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298" name="Rectangle 36"/>
              <p:cNvSpPr>
                <a:spLocks noChangeArrowheads="1"/>
              </p:cNvSpPr>
              <p:nvPr/>
            </p:nvSpPr>
            <p:spPr bwMode="auto">
              <a:xfrm>
                <a:off x="602" y="1713"/>
                <a:ext cx="46"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m</a:t>
                </a:r>
                <a:endParaRPr lang="en-US" altLang="zh-CN" b="1"/>
              </a:p>
            </p:txBody>
          </p:sp>
          <p:sp>
            <p:nvSpPr>
              <p:cNvPr id="299" name="Rectangle 37"/>
              <p:cNvSpPr>
                <a:spLocks noChangeArrowheads="1"/>
              </p:cNvSpPr>
              <p:nvPr/>
            </p:nvSpPr>
            <p:spPr bwMode="auto">
              <a:xfrm>
                <a:off x="645" y="1713"/>
                <a:ext cx="32"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o</a:t>
                </a:r>
                <a:endParaRPr lang="en-US" altLang="zh-CN" b="1"/>
              </a:p>
            </p:txBody>
          </p:sp>
          <p:sp>
            <p:nvSpPr>
              <p:cNvPr id="300" name="Rectangle 38"/>
              <p:cNvSpPr>
                <a:spLocks noChangeArrowheads="1"/>
              </p:cNvSpPr>
              <p:nvPr/>
            </p:nvSpPr>
            <p:spPr bwMode="auto">
              <a:xfrm>
                <a:off x="676" y="1713"/>
                <a:ext cx="20"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301" name="Rectangle 39"/>
              <p:cNvSpPr>
                <a:spLocks noChangeArrowheads="1"/>
              </p:cNvSpPr>
              <p:nvPr/>
            </p:nvSpPr>
            <p:spPr bwMode="auto">
              <a:xfrm>
                <a:off x="693" y="1713"/>
                <a:ext cx="30"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y</a:t>
                </a:r>
                <a:endParaRPr lang="en-US" altLang="zh-CN" b="1"/>
              </a:p>
            </p:txBody>
          </p:sp>
          <p:sp>
            <p:nvSpPr>
              <p:cNvPr id="302" name="Rectangle 40"/>
              <p:cNvSpPr>
                <a:spLocks noChangeArrowheads="1"/>
              </p:cNvSpPr>
              <p:nvPr/>
            </p:nvSpPr>
            <p:spPr bwMode="auto">
              <a:xfrm>
                <a:off x="345" y="1319"/>
                <a:ext cx="37"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303" name="Rectangle 41"/>
              <p:cNvSpPr>
                <a:spLocks noChangeArrowheads="1"/>
              </p:cNvSpPr>
              <p:nvPr/>
            </p:nvSpPr>
            <p:spPr bwMode="auto">
              <a:xfrm>
                <a:off x="379" y="1319"/>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d</a:t>
                </a:r>
                <a:endParaRPr lang="en-US" altLang="zh-CN" b="1"/>
              </a:p>
            </p:txBody>
          </p:sp>
          <p:sp>
            <p:nvSpPr>
              <p:cNvPr id="304" name="Rectangle 42"/>
              <p:cNvSpPr>
                <a:spLocks noChangeArrowheads="1"/>
              </p:cNvSpPr>
              <p:nvPr/>
            </p:nvSpPr>
            <p:spPr bwMode="auto">
              <a:xfrm>
                <a:off x="408" y="1319"/>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d</a:t>
                </a:r>
                <a:endParaRPr lang="en-US" altLang="zh-CN" b="1"/>
              </a:p>
            </p:txBody>
          </p:sp>
          <p:sp>
            <p:nvSpPr>
              <p:cNvPr id="305" name="Rectangle 43"/>
              <p:cNvSpPr>
                <a:spLocks noChangeArrowheads="1"/>
              </p:cNvSpPr>
              <p:nvPr/>
            </p:nvSpPr>
            <p:spPr bwMode="auto">
              <a:xfrm>
                <a:off x="439" y="1319"/>
                <a:ext cx="2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306" name="Rectangle 44"/>
              <p:cNvSpPr>
                <a:spLocks noChangeArrowheads="1"/>
              </p:cNvSpPr>
              <p:nvPr/>
            </p:nvSpPr>
            <p:spPr bwMode="auto">
              <a:xfrm>
                <a:off x="456" y="1319"/>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307" name="Rectangle 45"/>
              <p:cNvSpPr>
                <a:spLocks noChangeArrowheads="1"/>
              </p:cNvSpPr>
              <p:nvPr/>
            </p:nvSpPr>
            <p:spPr bwMode="auto">
              <a:xfrm>
                <a:off x="488" y="1319"/>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s</a:t>
                </a:r>
                <a:endParaRPr lang="en-US" altLang="zh-CN" b="1"/>
              </a:p>
            </p:txBody>
          </p:sp>
          <p:sp>
            <p:nvSpPr>
              <p:cNvPr id="308" name="Rectangle 46"/>
              <p:cNvSpPr>
                <a:spLocks noChangeArrowheads="1"/>
              </p:cNvSpPr>
              <p:nvPr/>
            </p:nvSpPr>
            <p:spPr bwMode="auto">
              <a:xfrm>
                <a:off x="513" y="1319"/>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s</a:t>
                </a:r>
                <a:endParaRPr lang="en-US" altLang="zh-CN" b="1"/>
              </a:p>
            </p:txBody>
          </p:sp>
          <p:sp>
            <p:nvSpPr>
              <p:cNvPr id="309" name="Rectangle 47"/>
              <p:cNvSpPr>
                <a:spLocks noChangeArrowheads="1"/>
              </p:cNvSpPr>
              <p:nvPr/>
            </p:nvSpPr>
            <p:spPr bwMode="auto">
              <a:xfrm>
                <a:off x="3581" y="1410"/>
                <a:ext cx="300" cy="6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10" name="Freeform 48"/>
              <p:cNvSpPr>
                <a:spLocks/>
              </p:cNvSpPr>
              <p:nvPr/>
            </p:nvSpPr>
            <p:spPr bwMode="auto">
              <a:xfrm>
                <a:off x="3581" y="1410"/>
                <a:ext cx="300" cy="630"/>
              </a:xfrm>
              <a:custGeom>
                <a:avLst/>
                <a:gdLst>
                  <a:gd name="T0" fmla="*/ 300 w 300"/>
                  <a:gd name="T1" fmla="*/ 0 h 630"/>
                  <a:gd name="T2" fmla="*/ 0 w 300"/>
                  <a:gd name="T3" fmla="*/ 0 h 630"/>
                  <a:gd name="T4" fmla="*/ 0 w 300"/>
                  <a:gd name="T5" fmla="*/ 630 h 630"/>
                  <a:gd name="T6" fmla="*/ 300 w 300"/>
                  <a:gd name="T7" fmla="*/ 630 h 630"/>
                  <a:gd name="T8" fmla="*/ 0 60000 65536"/>
                  <a:gd name="T9" fmla="*/ 0 60000 65536"/>
                  <a:gd name="T10" fmla="*/ 0 60000 65536"/>
                  <a:gd name="T11" fmla="*/ 0 60000 65536"/>
                  <a:gd name="T12" fmla="*/ 0 w 300"/>
                  <a:gd name="T13" fmla="*/ 0 h 630"/>
                  <a:gd name="T14" fmla="*/ 300 w 300"/>
                  <a:gd name="T15" fmla="*/ 630 h 630"/>
                </a:gdLst>
                <a:ahLst/>
                <a:cxnLst>
                  <a:cxn ang="T8">
                    <a:pos x="T0" y="T1"/>
                  </a:cxn>
                  <a:cxn ang="T9">
                    <a:pos x="T2" y="T3"/>
                  </a:cxn>
                  <a:cxn ang="T10">
                    <a:pos x="T4" y="T5"/>
                  </a:cxn>
                  <a:cxn ang="T11">
                    <a:pos x="T6" y="T7"/>
                  </a:cxn>
                </a:cxnLst>
                <a:rect l="T12" t="T13" r="T14" b="T15"/>
                <a:pathLst>
                  <a:path w="300" h="630">
                    <a:moveTo>
                      <a:pt x="300" y="0"/>
                    </a:moveTo>
                    <a:lnTo>
                      <a:pt x="0" y="0"/>
                    </a:lnTo>
                    <a:lnTo>
                      <a:pt x="0" y="630"/>
                    </a:lnTo>
                    <a:lnTo>
                      <a:pt x="300" y="63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11" name="Freeform 49"/>
              <p:cNvSpPr>
                <a:spLocks/>
              </p:cNvSpPr>
              <p:nvPr/>
            </p:nvSpPr>
            <p:spPr bwMode="auto">
              <a:xfrm>
                <a:off x="3881" y="1410"/>
                <a:ext cx="303" cy="630"/>
              </a:xfrm>
              <a:custGeom>
                <a:avLst/>
                <a:gdLst>
                  <a:gd name="T0" fmla="*/ 0 w 303"/>
                  <a:gd name="T1" fmla="*/ 628 h 630"/>
                  <a:gd name="T2" fmla="*/ 303 w 303"/>
                  <a:gd name="T3" fmla="*/ 630 h 630"/>
                  <a:gd name="T4" fmla="*/ 303 w 303"/>
                  <a:gd name="T5" fmla="*/ 0 h 630"/>
                  <a:gd name="T6" fmla="*/ 0 w 303"/>
                  <a:gd name="T7" fmla="*/ 0 h 630"/>
                  <a:gd name="T8" fmla="*/ 0 w 303"/>
                  <a:gd name="T9" fmla="*/ 628 h 630"/>
                  <a:gd name="T10" fmla="*/ 0 60000 65536"/>
                  <a:gd name="T11" fmla="*/ 0 60000 65536"/>
                  <a:gd name="T12" fmla="*/ 0 60000 65536"/>
                  <a:gd name="T13" fmla="*/ 0 60000 65536"/>
                  <a:gd name="T14" fmla="*/ 0 60000 65536"/>
                  <a:gd name="T15" fmla="*/ 0 w 303"/>
                  <a:gd name="T16" fmla="*/ 0 h 630"/>
                  <a:gd name="T17" fmla="*/ 303 w 303"/>
                  <a:gd name="T18" fmla="*/ 630 h 630"/>
                </a:gdLst>
                <a:ahLst/>
                <a:cxnLst>
                  <a:cxn ang="T10">
                    <a:pos x="T0" y="T1"/>
                  </a:cxn>
                  <a:cxn ang="T11">
                    <a:pos x="T2" y="T3"/>
                  </a:cxn>
                  <a:cxn ang="T12">
                    <a:pos x="T4" y="T5"/>
                  </a:cxn>
                  <a:cxn ang="T13">
                    <a:pos x="T6" y="T7"/>
                  </a:cxn>
                  <a:cxn ang="T14">
                    <a:pos x="T8" y="T9"/>
                  </a:cxn>
                </a:cxnLst>
                <a:rect l="T15" t="T16" r="T17" b="T18"/>
                <a:pathLst>
                  <a:path w="303" h="630">
                    <a:moveTo>
                      <a:pt x="0" y="628"/>
                    </a:moveTo>
                    <a:lnTo>
                      <a:pt x="303" y="630"/>
                    </a:lnTo>
                    <a:lnTo>
                      <a:pt x="303" y="0"/>
                    </a:lnTo>
                    <a:lnTo>
                      <a:pt x="0" y="0"/>
                    </a:lnTo>
                    <a:lnTo>
                      <a:pt x="0" y="6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12" name="Freeform 50"/>
              <p:cNvSpPr>
                <a:spLocks/>
              </p:cNvSpPr>
              <p:nvPr/>
            </p:nvSpPr>
            <p:spPr bwMode="auto">
              <a:xfrm>
                <a:off x="3881" y="1410"/>
                <a:ext cx="303" cy="630"/>
              </a:xfrm>
              <a:custGeom>
                <a:avLst/>
                <a:gdLst>
                  <a:gd name="T0" fmla="*/ 0 w 303"/>
                  <a:gd name="T1" fmla="*/ 628 h 630"/>
                  <a:gd name="T2" fmla="*/ 303 w 303"/>
                  <a:gd name="T3" fmla="*/ 630 h 630"/>
                  <a:gd name="T4" fmla="*/ 303 w 303"/>
                  <a:gd name="T5" fmla="*/ 0 h 630"/>
                  <a:gd name="T6" fmla="*/ 0 w 303"/>
                  <a:gd name="T7" fmla="*/ 0 h 630"/>
                  <a:gd name="T8" fmla="*/ 0 60000 65536"/>
                  <a:gd name="T9" fmla="*/ 0 60000 65536"/>
                  <a:gd name="T10" fmla="*/ 0 60000 65536"/>
                  <a:gd name="T11" fmla="*/ 0 60000 65536"/>
                  <a:gd name="T12" fmla="*/ 0 w 303"/>
                  <a:gd name="T13" fmla="*/ 0 h 630"/>
                  <a:gd name="T14" fmla="*/ 303 w 303"/>
                  <a:gd name="T15" fmla="*/ 630 h 630"/>
                </a:gdLst>
                <a:ahLst/>
                <a:cxnLst>
                  <a:cxn ang="T8">
                    <a:pos x="T0" y="T1"/>
                  </a:cxn>
                  <a:cxn ang="T9">
                    <a:pos x="T2" y="T3"/>
                  </a:cxn>
                  <a:cxn ang="T10">
                    <a:pos x="T4" y="T5"/>
                  </a:cxn>
                  <a:cxn ang="T11">
                    <a:pos x="T6" y="T7"/>
                  </a:cxn>
                </a:cxnLst>
                <a:rect l="T12" t="T13" r="T14" b="T15"/>
                <a:pathLst>
                  <a:path w="303" h="630">
                    <a:moveTo>
                      <a:pt x="0" y="628"/>
                    </a:moveTo>
                    <a:lnTo>
                      <a:pt x="303" y="630"/>
                    </a:lnTo>
                    <a:lnTo>
                      <a:pt x="303"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13" name="Freeform 51"/>
              <p:cNvSpPr>
                <a:spLocks/>
              </p:cNvSpPr>
              <p:nvPr/>
            </p:nvSpPr>
            <p:spPr bwMode="auto">
              <a:xfrm>
                <a:off x="1415" y="1301"/>
                <a:ext cx="29" cy="26"/>
              </a:xfrm>
              <a:custGeom>
                <a:avLst/>
                <a:gdLst>
                  <a:gd name="T0" fmla="*/ 0 w 29"/>
                  <a:gd name="T1" fmla="*/ 0 h 26"/>
                  <a:gd name="T2" fmla="*/ 3 w 29"/>
                  <a:gd name="T3" fmla="*/ 26 h 26"/>
                  <a:gd name="T4" fmla="*/ 29 w 29"/>
                  <a:gd name="T5" fmla="*/ 14 h 26"/>
                  <a:gd name="T6" fmla="*/ 3 w 29"/>
                  <a:gd name="T7" fmla="*/ 0 h 26"/>
                  <a:gd name="T8" fmla="*/ 0 w 29"/>
                  <a:gd name="T9" fmla="*/ 0 h 26"/>
                  <a:gd name="T10" fmla="*/ 0 60000 65536"/>
                  <a:gd name="T11" fmla="*/ 0 60000 65536"/>
                  <a:gd name="T12" fmla="*/ 0 60000 65536"/>
                  <a:gd name="T13" fmla="*/ 0 60000 65536"/>
                  <a:gd name="T14" fmla="*/ 0 60000 65536"/>
                  <a:gd name="T15" fmla="*/ 0 w 29"/>
                  <a:gd name="T16" fmla="*/ 0 h 26"/>
                  <a:gd name="T17" fmla="*/ 29 w 29"/>
                  <a:gd name="T18" fmla="*/ 26 h 26"/>
                </a:gdLst>
                <a:ahLst/>
                <a:cxnLst>
                  <a:cxn ang="T10">
                    <a:pos x="T0" y="T1"/>
                  </a:cxn>
                  <a:cxn ang="T11">
                    <a:pos x="T2" y="T3"/>
                  </a:cxn>
                  <a:cxn ang="T12">
                    <a:pos x="T4" y="T5"/>
                  </a:cxn>
                  <a:cxn ang="T13">
                    <a:pos x="T6" y="T7"/>
                  </a:cxn>
                  <a:cxn ang="T14">
                    <a:pos x="T8" y="T9"/>
                  </a:cxn>
                </a:cxnLst>
                <a:rect l="T15" t="T16" r="T17" b="T18"/>
                <a:pathLst>
                  <a:path w="29" h="26">
                    <a:moveTo>
                      <a:pt x="0" y="0"/>
                    </a:moveTo>
                    <a:lnTo>
                      <a:pt x="3" y="26"/>
                    </a:lnTo>
                    <a:lnTo>
                      <a:pt x="29" y="14"/>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14" name="Freeform 52"/>
              <p:cNvSpPr>
                <a:spLocks/>
              </p:cNvSpPr>
              <p:nvPr/>
            </p:nvSpPr>
            <p:spPr bwMode="auto">
              <a:xfrm>
                <a:off x="239" y="622"/>
                <a:ext cx="274" cy="733"/>
              </a:xfrm>
              <a:custGeom>
                <a:avLst/>
                <a:gdLst>
                  <a:gd name="T0" fmla="*/ 274 w 274"/>
                  <a:gd name="T1" fmla="*/ 0 h 733"/>
                  <a:gd name="T2" fmla="*/ 0 w 274"/>
                  <a:gd name="T3" fmla="*/ 3 h 733"/>
                  <a:gd name="T4" fmla="*/ 0 w 274"/>
                  <a:gd name="T5" fmla="*/ 733 h 733"/>
                  <a:gd name="T6" fmla="*/ 0 60000 65536"/>
                  <a:gd name="T7" fmla="*/ 0 60000 65536"/>
                  <a:gd name="T8" fmla="*/ 0 60000 65536"/>
                  <a:gd name="T9" fmla="*/ 0 w 274"/>
                  <a:gd name="T10" fmla="*/ 0 h 733"/>
                  <a:gd name="T11" fmla="*/ 274 w 274"/>
                  <a:gd name="T12" fmla="*/ 733 h 733"/>
                </a:gdLst>
                <a:ahLst/>
                <a:cxnLst>
                  <a:cxn ang="T6">
                    <a:pos x="T0" y="T1"/>
                  </a:cxn>
                  <a:cxn ang="T7">
                    <a:pos x="T2" y="T3"/>
                  </a:cxn>
                  <a:cxn ang="T8">
                    <a:pos x="T4" y="T5"/>
                  </a:cxn>
                </a:cxnLst>
                <a:rect l="T9" t="T10" r="T11" b="T12"/>
                <a:pathLst>
                  <a:path w="274" h="733">
                    <a:moveTo>
                      <a:pt x="274" y="0"/>
                    </a:moveTo>
                    <a:lnTo>
                      <a:pt x="0" y="3"/>
                    </a:lnTo>
                    <a:lnTo>
                      <a:pt x="0" y="733"/>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15" name="Line 53"/>
              <p:cNvSpPr>
                <a:spLocks noChangeShapeType="1"/>
              </p:cNvSpPr>
              <p:nvPr/>
            </p:nvSpPr>
            <p:spPr bwMode="auto">
              <a:xfrm flipH="1">
                <a:off x="414" y="944"/>
                <a:ext cx="9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6" name="Freeform 54"/>
              <p:cNvSpPr>
                <a:spLocks/>
              </p:cNvSpPr>
              <p:nvPr/>
            </p:nvSpPr>
            <p:spPr bwMode="auto">
              <a:xfrm>
                <a:off x="533" y="513"/>
                <a:ext cx="174" cy="540"/>
              </a:xfrm>
              <a:custGeom>
                <a:avLst/>
                <a:gdLst>
                  <a:gd name="T0" fmla="*/ 0 w 174"/>
                  <a:gd name="T1" fmla="*/ 0 h 540"/>
                  <a:gd name="T2" fmla="*/ 0 w 174"/>
                  <a:gd name="T3" fmla="*/ 220 h 540"/>
                  <a:gd name="T4" fmla="*/ 57 w 174"/>
                  <a:gd name="T5" fmla="*/ 271 h 540"/>
                  <a:gd name="T6" fmla="*/ 0 w 174"/>
                  <a:gd name="T7" fmla="*/ 323 h 540"/>
                  <a:gd name="T8" fmla="*/ 0 w 174"/>
                  <a:gd name="T9" fmla="*/ 540 h 540"/>
                  <a:gd name="T10" fmla="*/ 174 w 174"/>
                  <a:gd name="T11" fmla="*/ 377 h 540"/>
                  <a:gd name="T12" fmla="*/ 174 w 174"/>
                  <a:gd name="T13" fmla="*/ 166 h 540"/>
                  <a:gd name="T14" fmla="*/ 0 w 174"/>
                  <a:gd name="T15" fmla="*/ 3 h 540"/>
                  <a:gd name="T16" fmla="*/ 0 w 174"/>
                  <a:gd name="T17" fmla="*/ 0 h 5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4"/>
                  <a:gd name="T28" fmla="*/ 0 h 540"/>
                  <a:gd name="T29" fmla="*/ 174 w 174"/>
                  <a:gd name="T30" fmla="*/ 540 h 5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4" h="540">
                    <a:moveTo>
                      <a:pt x="0" y="0"/>
                    </a:moveTo>
                    <a:lnTo>
                      <a:pt x="0" y="220"/>
                    </a:lnTo>
                    <a:lnTo>
                      <a:pt x="57" y="271"/>
                    </a:lnTo>
                    <a:lnTo>
                      <a:pt x="0" y="323"/>
                    </a:lnTo>
                    <a:lnTo>
                      <a:pt x="0" y="540"/>
                    </a:lnTo>
                    <a:lnTo>
                      <a:pt x="174" y="377"/>
                    </a:lnTo>
                    <a:lnTo>
                      <a:pt x="174" y="166"/>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17" name="Freeform 55"/>
              <p:cNvSpPr>
                <a:spLocks/>
              </p:cNvSpPr>
              <p:nvPr/>
            </p:nvSpPr>
            <p:spPr bwMode="auto">
              <a:xfrm>
                <a:off x="533" y="513"/>
                <a:ext cx="174" cy="540"/>
              </a:xfrm>
              <a:custGeom>
                <a:avLst/>
                <a:gdLst>
                  <a:gd name="T0" fmla="*/ 0 w 174"/>
                  <a:gd name="T1" fmla="*/ 0 h 540"/>
                  <a:gd name="T2" fmla="*/ 0 w 174"/>
                  <a:gd name="T3" fmla="*/ 220 h 540"/>
                  <a:gd name="T4" fmla="*/ 57 w 174"/>
                  <a:gd name="T5" fmla="*/ 271 h 540"/>
                  <a:gd name="T6" fmla="*/ 0 w 174"/>
                  <a:gd name="T7" fmla="*/ 323 h 540"/>
                  <a:gd name="T8" fmla="*/ 0 w 174"/>
                  <a:gd name="T9" fmla="*/ 540 h 540"/>
                  <a:gd name="T10" fmla="*/ 174 w 174"/>
                  <a:gd name="T11" fmla="*/ 377 h 540"/>
                  <a:gd name="T12" fmla="*/ 174 w 174"/>
                  <a:gd name="T13" fmla="*/ 166 h 540"/>
                  <a:gd name="T14" fmla="*/ 0 w 174"/>
                  <a:gd name="T15" fmla="*/ 3 h 540"/>
                  <a:gd name="T16" fmla="*/ 0 60000 65536"/>
                  <a:gd name="T17" fmla="*/ 0 60000 65536"/>
                  <a:gd name="T18" fmla="*/ 0 60000 65536"/>
                  <a:gd name="T19" fmla="*/ 0 60000 65536"/>
                  <a:gd name="T20" fmla="*/ 0 60000 65536"/>
                  <a:gd name="T21" fmla="*/ 0 60000 65536"/>
                  <a:gd name="T22" fmla="*/ 0 60000 65536"/>
                  <a:gd name="T23" fmla="*/ 0 60000 65536"/>
                  <a:gd name="T24" fmla="*/ 0 w 174"/>
                  <a:gd name="T25" fmla="*/ 0 h 540"/>
                  <a:gd name="T26" fmla="*/ 174 w 174"/>
                  <a:gd name="T27" fmla="*/ 540 h 5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4" h="540">
                    <a:moveTo>
                      <a:pt x="0" y="0"/>
                    </a:moveTo>
                    <a:lnTo>
                      <a:pt x="0" y="220"/>
                    </a:lnTo>
                    <a:lnTo>
                      <a:pt x="57" y="271"/>
                    </a:lnTo>
                    <a:lnTo>
                      <a:pt x="0" y="323"/>
                    </a:lnTo>
                    <a:lnTo>
                      <a:pt x="0" y="540"/>
                    </a:lnTo>
                    <a:lnTo>
                      <a:pt x="174" y="377"/>
                    </a:lnTo>
                    <a:lnTo>
                      <a:pt x="174" y="166"/>
                    </a:lnTo>
                    <a:lnTo>
                      <a:pt x="0" y="3"/>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18" name="Freeform 56"/>
              <p:cNvSpPr>
                <a:spLocks/>
              </p:cNvSpPr>
              <p:nvPr/>
            </p:nvSpPr>
            <p:spPr bwMode="auto">
              <a:xfrm>
                <a:off x="2485" y="1581"/>
                <a:ext cx="29" cy="28"/>
              </a:xfrm>
              <a:custGeom>
                <a:avLst/>
                <a:gdLst>
                  <a:gd name="T0" fmla="*/ 0 w 29"/>
                  <a:gd name="T1" fmla="*/ 0 h 28"/>
                  <a:gd name="T2" fmla="*/ 0 w 29"/>
                  <a:gd name="T3" fmla="*/ 28 h 28"/>
                  <a:gd name="T4" fmla="*/ 29 w 29"/>
                  <a:gd name="T5" fmla="*/ 14 h 28"/>
                  <a:gd name="T6" fmla="*/ 0 w 29"/>
                  <a:gd name="T7" fmla="*/ 3 h 28"/>
                  <a:gd name="T8" fmla="*/ 0 w 29"/>
                  <a:gd name="T9" fmla="*/ 0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0" y="0"/>
                    </a:moveTo>
                    <a:lnTo>
                      <a:pt x="0" y="28"/>
                    </a:lnTo>
                    <a:lnTo>
                      <a:pt x="29" y="14"/>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19" name="Freeform 57"/>
              <p:cNvSpPr>
                <a:spLocks/>
              </p:cNvSpPr>
              <p:nvPr/>
            </p:nvSpPr>
            <p:spPr bwMode="auto">
              <a:xfrm>
                <a:off x="2485" y="1821"/>
                <a:ext cx="29" cy="28"/>
              </a:xfrm>
              <a:custGeom>
                <a:avLst/>
                <a:gdLst>
                  <a:gd name="T0" fmla="*/ 0 w 29"/>
                  <a:gd name="T1" fmla="*/ 0 h 28"/>
                  <a:gd name="T2" fmla="*/ 0 w 29"/>
                  <a:gd name="T3" fmla="*/ 28 h 28"/>
                  <a:gd name="T4" fmla="*/ 29 w 29"/>
                  <a:gd name="T5" fmla="*/ 14 h 28"/>
                  <a:gd name="T6" fmla="*/ 0 w 29"/>
                  <a:gd name="T7" fmla="*/ 2 h 28"/>
                  <a:gd name="T8" fmla="*/ 0 w 29"/>
                  <a:gd name="T9" fmla="*/ 0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0" y="0"/>
                    </a:moveTo>
                    <a:lnTo>
                      <a:pt x="0" y="28"/>
                    </a:lnTo>
                    <a:lnTo>
                      <a:pt x="29" y="1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20" name="Freeform 58"/>
              <p:cNvSpPr>
                <a:spLocks/>
              </p:cNvSpPr>
              <p:nvPr/>
            </p:nvSpPr>
            <p:spPr bwMode="auto">
              <a:xfrm>
                <a:off x="2668" y="1701"/>
                <a:ext cx="26" cy="28"/>
              </a:xfrm>
              <a:custGeom>
                <a:avLst/>
                <a:gdLst>
                  <a:gd name="T0" fmla="*/ 0 w 26"/>
                  <a:gd name="T1" fmla="*/ 0 h 28"/>
                  <a:gd name="T2" fmla="*/ 0 w 26"/>
                  <a:gd name="T3" fmla="*/ 28 h 28"/>
                  <a:gd name="T4" fmla="*/ 26 w 26"/>
                  <a:gd name="T5" fmla="*/ 14 h 28"/>
                  <a:gd name="T6" fmla="*/ 0 w 26"/>
                  <a:gd name="T7" fmla="*/ 3 h 28"/>
                  <a:gd name="T8" fmla="*/ 0 w 26"/>
                  <a:gd name="T9" fmla="*/ 0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0" y="0"/>
                    </a:moveTo>
                    <a:lnTo>
                      <a:pt x="0" y="28"/>
                    </a:lnTo>
                    <a:lnTo>
                      <a:pt x="26" y="14"/>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21" name="Freeform 59"/>
              <p:cNvSpPr>
                <a:spLocks/>
              </p:cNvSpPr>
              <p:nvPr/>
            </p:nvSpPr>
            <p:spPr bwMode="auto">
              <a:xfrm>
                <a:off x="2668" y="1381"/>
                <a:ext cx="26" cy="29"/>
              </a:xfrm>
              <a:custGeom>
                <a:avLst/>
                <a:gdLst>
                  <a:gd name="T0" fmla="*/ 0 w 26"/>
                  <a:gd name="T1" fmla="*/ 0 h 29"/>
                  <a:gd name="T2" fmla="*/ 0 w 26"/>
                  <a:gd name="T3" fmla="*/ 29 h 29"/>
                  <a:gd name="T4" fmla="*/ 26 w 26"/>
                  <a:gd name="T5" fmla="*/ 14 h 29"/>
                  <a:gd name="T6" fmla="*/ 0 w 26"/>
                  <a:gd name="T7" fmla="*/ 0 h 29"/>
                  <a:gd name="T8" fmla="*/ 0 60000 65536"/>
                  <a:gd name="T9" fmla="*/ 0 60000 65536"/>
                  <a:gd name="T10" fmla="*/ 0 60000 65536"/>
                  <a:gd name="T11" fmla="*/ 0 60000 65536"/>
                  <a:gd name="T12" fmla="*/ 0 w 26"/>
                  <a:gd name="T13" fmla="*/ 0 h 29"/>
                  <a:gd name="T14" fmla="*/ 26 w 26"/>
                  <a:gd name="T15" fmla="*/ 29 h 29"/>
                </a:gdLst>
                <a:ahLst/>
                <a:cxnLst>
                  <a:cxn ang="T8">
                    <a:pos x="T0" y="T1"/>
                  </a:cxn>
                  <a:cxn ang="T9">
                    <a:pos x="T2" y="T3"/>
                  </a:cxn>
                  <a:cxn ang="T10">
                    <a:pos x="T4" y="T5"/>
                  </a:cxn>
                  <a:cxn ang="T11">
                    <a:pos x="T6" y="T7"/>
                  </a:cxn>
                </a:cxnLst>
                <a:rect l="T12" t="T13" r="T14" b="T15"/>
                <a:pathLst>
                  <a:path w="26" h="29">
                    <a:moveTo>
                      <a:pt x="0" y="0"/>
                    </a:moveTo>
                    <a:lnTo>
                      <a:pt x="0" y="29"/>
                    </a:lnTo>
                    <a:lnTo>
                      <a:pt x="26" y="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22" name="Freeform 60"/>
              <p:cNvSpPr>
                <a:spLocks/>
              </p:cNvSpPr>
              <p:nvPr/>
            </p:nvSpPr>
            <p:spPr bwMode="auto">
              <a:xfrm>
                <a:off x="4517" y="1609"/>
                <a:ext cx="29" cy="29"/>
              </a:xfrm>
              <a:custGeom>
                <a:avLst/>
                <a:gdLst>
                  <a:gd name="T0" fmla="*/ 0 w 29"/>
                  <a:gd name="T1" fmla="*/ 0 h 29"/>
                  <a:gd name="T2" fmla="*/ 0 w 29"/>
                  <a:gd name="T3" fmla="*/ 29 h 29"/>
                  <a:gd name="T4" fmla="*/ 29 w 29"/>
                  <a:gd name="T5" fmla="*/ 15 h 29"/>
                  <a:gd name="T6" fmla="*/ 0 w 29"/>
                  <a:gd name="T7" fmla="*/ 3 h 29"/>
                  <a:gd name="T8" fmla="*/ 0 w 29"/>
                  <a:gd name="T9" fmla="*/ 0 h 29"/>
                  <a:gd name="T10" fmla="*/ 0 60000 65536"/>
                  <a:gd name="T11" fmla="*/ 0 60000 65536"/>
                  <a:gd name="T12" fmla="*/ 0 60000 65536"/>
                  <a:gd name="T13" fmla="*/ 0 60000 65536"/>
                  <a:gd name="T14" fmla="*/ 0 60000 65536"/>
                  <a:gd name="T15" fmla="*/ 0 w 29"/>
                  <a:gd name="T16" fmla="*/ 0 h 29"/>
                  <a:gd name="T17" fmla="*/ 29 w 29"/>
                  <a:gd name="T18" fmla="*/ 29 h 29"/>
                </a:gdLst>
                <a:ahLst/>
                <a:cxnLst>
                  <a:cxn ang="T10">
                    <a:pos x="T0" y="T1"/>
                  </a:cxn>
                  <a:cxn ang="T11">
                    <a:pos x="T2" y="T3"/>
                  </a:cxn>
                  <a:cxn ang="T12">
                    <a:pos x="T4" y="T5"/>
                  </a:cxn>
                  <a:cxn ang="T13">
                    <a:pos x="T6" y="T7"/>
                  </a:cxn>
                  <a:cxn ang="T14">
                    <a:pos x="T8" y="T9"/>
                  </a:cxn>
                </a:cxnLst>
                <a:rect l="T15" t="T16" r="T17" b="T18"/>
                <a:pathLst>
                  <a:path w="29" h="29">
                    <a:moveTo>
                      <a:pt x="0" y="0"/>
                    </a:moveTo>
                    <a:lnTo>
                      <a:pt x="0" y="29"/>
                    </a:lnTo>
                    <a:lnTo>
                      <a:pt x="29" y="15"/>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23" name="Freeform 61"/>
              <p:cNvSpPr>
                <a:spLocks/>
              </p:cNvSpPr>
              <p:nvPr/>
            </p:nvSpPr>
            <p:spPr bwMode="auto">
              <a:xfrm>
                <a:off x="4517" y="1849"/>
                <a:ext cx="29" cy="29"/>
              </a:xfrm>
              <a:custGeom>
                <a:avLst/>
                <a:gdLst>
                  <a:gd name="T0" fmla="*/ 0 w 29"/>
                  <a:gd name="T1" fmla="*/ 0 h 29"/>
                  <a:gd name="T2" fmla="*/ 0 w 29"/>
                  <a:gd name="T3" fmla="*/ 29 h 29"/>
                  <a:gd name="T4" fmla="*/ 29 w 29"/>
                  <a:gd name="T5" fmla="*/ 14 h 29"/>
                  <a:gd name="T6" fmla="*/ 0 w 29"/>
                  <a:gd name="T7" fmla="*/ 3 h 29"/>
                  <a:gd name="T8" fmla="*/ 0 w 29"/>
                  <a:gd name="T9" fmla="*/ 0 h 29"/>
                  <a:gd name="T10" fmla="*/ 0 60000 65536"/>
                  <a:gd name="T11" fmla="*/ 0 60000 65536"/>
                  <a:gd name="T12" fmla="*/ 0 60000 65536"/>
                  <a:gd name="T13" fmla="*/ 0 60000 65536"/>
                  <a:gd name="T14" fmla="*/ 0 60000 65536"/>
                  <a:gd name="T15" fmla="*/ 0 w 29"/>
                  <a:gd name="T16" fmla="*/ 0 h 29"/>
                  <a:gd name="T17" fmla="*/ 29 w 29"/>
                  <a:gd name="T18" fmla="*/ 29 h 29"/>
                </a:gdLst>
                <a:ahLst/>
                <a:cxnLst>
                  <a:cxn ang="T10">
                    <a:pos x="T0" y="T1"/>
                  </a:cxn>
                  <a:cxn ang="T11">
                    <a:pos x="T2" y="T3"/>
                  </a:cxn>
                  <a:cxn ang="T12">
                    <a:pos x="T4" y="T5"/>
                  </a:cxn>
                  <a:cxn ang="T13">
                    <a:pos x="T6" y="T7"/>
                  </a:cxn>
                  <a:cxn ang="T14">
                    <a:pos x="T8" y="T9"/>
                  </a:cxn>
                </a:cxnLst>
                <a:rect l="T15" t="T16" r="T17" b="T18"/>
                <a:pathLst>
                  <a:path w="29" h="29">
                    <a:moveTo>
                      <a:pt x="0" y="0"/>
                    </a:moveTo>
                    <a:lnTo>
                      <a:pt x="0" y="29"/>
                    </a:lnTo>
                    <a:lnTo>
                      <a:pt x="29" y="14"/>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24" name="Freeform 62"/>
              <p:cNvSpPr>
                <a:spLocks/>
              </p:cNvSpPr>
              <p:nvPr/>
            </p:nvSpPr>
            <p:spPr bwMode="auto">
              <a:xfrm>
                <a:off x="3550" y="1912"/>
                <a:ext cx="26" cy="26"/>
              </a:xfrm>
              <a:custGeom>
                <a:avLst/>
                <a:gdLst>
                  <a:gd name="T0" fmla="*/ 0 w 26"/>
                  <a:gd name="T1" fmla="*/ 0 h 26"/>
                  <a:gd name="T2" fmla="*/ 0 w 26"/>
                  <a:gd name="T3" fmla="*/ 26 h 26"/>
                  <a:gd name="T4" fmla="*/ 26 w 26"/>
                  <a:gd name="T5" fmla="*/ 14 h 26"/>
                  <a:gd name="T6" fmla="*/ 0 w 26"/>
                  <a:gd name="T7" fmla="*/ 0 h 26"/>
                  <a:gd name="T8" fmla="*/ 0 60000 65536"/>
                  <a:gd name="T9" fmla="*/ 0 60000 65536"/>
                  <a:gd name="T10" fmla="*/ 0 60000 65536"/>
                  <a:gd name="T11" fmla="*/ 0 60000 65536"/>
                  <a:gd name="T12" fmla="*/ 0 w 26"/>
                  <a:gd name="T13" fmla="*/ 0 h 26"/>
                  <a:gd name="T14" fmla="*/ 26 w 26"/>
                  <a:gd name="T15" fmla="*/ 26 h 26"/>
                </a:gdLst>
                <a:ahLst/>
                <a:cxnLst>
                  <a:cxn ang="T8">
                    <a:pos x="T0" y="T1"/>
                  </a:cxn>
                  <a:cxn ang="T9">
                    <a:pos x="T2" y="T3"/>
                  </a:cxn>
                  <a:cxn ang="T10">
                    <a:pos x="T4" y="T5"/>
                  </a:cxn>
                  <a:cxn ang="T11">
                    <a:pos x="T6" y="T7"/>
                  </a:cxn>
                </a:cxnLst>
                <a:rect l="T12" t="T13" r="T14" b="T15"/>
                <a:pathLst>
                  <a:path w="26" h="26">
                    <a:moveTo>
                      <a:pt x="0" y="0"/>
                    </a:moveTo>
                    <a:lnTo>
                      <a:pt x="0" y="26"/>
                    </a:lnTo>
                    <a:lnTo>
                      <a:pt x="26" y="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25" name="Freeform 63"/>
              <p:cNvSpPr>
                <a:spLocks/>
              </p:cNvSpPr>
              <p:nvPr/>
            </p:nvSpPr>
            <p:spPr bwMode="auto">
              <a:xfrm>
                <a:off x="502" y="610"/>
                <a:ext cx="29" cy="29"/>
              </a:xfrm>
              <a:custGeom>
                <a:avLst/>
                <a:gdLst>
                  <a:gd name="T0" fmla="*/ 0 w 29"/>
                  <a:gd name="T1" fmla="*/ 0 h 29"/>
                  <a:gd name="T2" fmla="*/ 3 w 29"/>
                  <a:gd name="T3" fmla="*/ 29 h 29"/>
                  <a:gd name="T4" fmla="*/ 29 w 29"/>
                  <a:gd name="T5" fmla="*/ 15 h 29"/>
                  <a:gd name="T6" fmla="*/ 3 w 29"/>
                  <a:gd name="T7" fmla="*/ 0 h 29"/>
                  <a:gd name="T8" fmla="*/ 0 w 29"/>
                  <a:gd name="T9" fmla="*/ 0 h 29"/>
                  <a:gd name="T10" fmla="*/ 0 60000 65536"/>
                  <a:gd name="T11" fmla="*/ 0 60000 65536"/>
                  <a:gd name="T12" fmla="*/ 0 60000 65536"/>
                  <a:gd name="T13" fmla="*/ 0 60000 65536"/>
                  <a:gd name="T14" fmla="*/ 0 60000 65536"/>
                  <a:gd name="T15" fmla="*/ 0 w 29"/>
                  <a:gd name="T16" fmla="*/ 0 h 29"/>
                  <a:gd name="T17" fmla="*/ 29 w 29"/>
                  <a:gd name="T18" fmla="*/ 29 h 29"/>
                </a:gdLst>
                <a:ahLst/>
                <a:cxnLst>
                  <a:cxn ang="T10">
                    <a:pos x="T0" y="T1"/>
                  </a:cxn>
                  <a:cxn ang="T11">
                    <a:pos x="T2" y="T3"/>
                  </a:cxn>
                  <a:cxn ang="T12">
                    <a:pos x="T4" y="T5"/>
                  </a:cxn>
                  <a:cxn ang="T13">
                    <a:pos x="T6" y="T7"/>
                  </a:cxn>
                  <a:cxn ang="T14">
                    <a:pos x="T8" y="T9"/>
                  </a:cxn>
                </a:cxnLst>
                <a:rect l="T15" t="T16" r="T17" b="T18"/>
                <a:pathLst>
                  <a:path w="29" h="29">
                    <a:moveTo>
                      <a:pt x="0" y="0"/>
                    </a:moveTo>
                    <a:lnTo>
                      <a:pt x="3" y="29"/>
                    </a:lnTo>
                    <a:lnTo>
                      <a:pt x="29" y="15"/>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26" name="Freeform 64"/>
              <p:cNvSpPr>
                <a:spLocks/>
              </p:cNvSpPr>
              <p:nvPr/>
            </p:nvSpPr>
            <p:spPr bwMode="auto">
              <a:xfrm>
                <a:off x="502" y="930"/>
                <a:ext cx="29" cy="29"/>
              </a:xfrm>
              <a:custGeom>
                <a:avLst/>
                <a:gdLst>
                  <a:gd name="T0" fmla="*/ 0 w 29"/>
                  <a:gd name="T1" fmla="*/ 0 h 29"/>
                  <a:gd name="T2" fmla="*/ 3 w 29"/>
                  <a:gd name="T3" fmla="*/ 29 h 29"/>
                  <a:gd name="T4" fmla="*/ 29 w 29"/>
                  <a:gd name="T5" fmla="*/ 14 h 29"/>
                  <a:gd name="T6" fmla="*/ 3 w 29"/>
                  <a:gd name="T7" fmla="*/ 3 h 29"/>
                  <a:gd name="T8" fmla="*/ 0 w 29"/>
                  <a:gd name="T9" fmla="*/ 0 h 29"/>
                  <a:gd name="T10" fmla="*/ 0 60000 65536"/>
                  <a:gd name="T11" fmla="*/ 0 60000 65536"/>
                  <a:gd name="T12" fmla="*/ 0 60000 65536"/>
                  <a:gd name="T13" fmla="*/ 0 60000 65536"/>
                  <a:gd name="T14" fmla="*/ 0 60000 65536"/>
                  <a:gd name="T15" fmla="*/ 0 w 29"/>
                  <a:gd name="T16" fmla="*/ 0 h 29"/>
                  <a:gd name="T17" fmla="*/ 29 w 29"/>
                  <a:gd name="T18" fmla="*/ 29 h 29"/>
                </a:gdLst>
                <a:ahLst/>
                <a:cxnLst>
                  <a:cxn ang="T10">
                    <a:pos x="T0" y="T1"/>
                  </a:cxn>
                  <a:cxn ang="T11">
                    <a:pos x="T2" y="T3"/>
                  </a:cxn>
                  <a:cxn ang="T12">
                    <a:pos x="T4" y="T5"/>
                  </a:cxn>
                  <a:cxn ang="T13">
                    <a:pos x="T6" y="T7"/>
                  </a:cxn>
                  <a:cxn ang="T14">
                    <a:pos x="T8" y="T9"/>
                  </a:cxn>
                </a:cxnLst>
                <a:rect l="T15" t="T16" r="T17" b="T18"/>
                <a:pathLst>
                  <a:path w="29" h="29">
                    <a:moveTo>
                      <a:pt x="0" y="0"/>
                    </a:moveTo>
                    <a:lnTo>
                      <a:pt x="3" y="29"/>
                    </a:lnTo>
                    <a:lnTo>
                      <a:pt x="29" y="14"/>
                    </a:lnTo>
                    <a:lnTo>
                      <a:pt x="3"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27" name="Rectangle 65"/>
              <p:cNvSpPr>
                <a:spLocks noChangeArrowheads="1"/>
              </p:cNvSpPr>
              <p:nvPr/>
            </p:nvSpPr>
            <p:spPr bwMode="auto">
              <a:xfrm>
                <a:off x="359" y="910"/>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4</a:t>
                </a:r>
                <a:endParaRPr lang="en-US" altLang="zh-CN" b="1"/>
              </a:p>
            </p:txBody>
          </p:sp>
          <p:sp>
            <p:nvSpPr>
              <p:cNvPr id="328" name="Line 66"/>
              <p:cNvSpPr>
                <a:spLocks noChangeShapeType="1"/>
              </p:cNvSpPr>
              <p:nvPr/>
            </p:nvSpPr>
            <p:spPr bwMode="auto">
              <a:xfrm flipH="1">
                <a:off x="707" y="784"/>
                <a:ext cx="186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 name="Freeform 67"/>
              <p:cNvSpPr>
                <a:spLocks/>
              </p:cNvSpPr>
              <p:nvPr/>
            </p:nvSpPr>
            <p:spPr bwMode="auto">
              <a:xfrm>
                <a:off x="2600" y="676"/>
                <a:ext cx="334" cy="539"/>
              </a:xfrm>
              <a:custGeom>
                <a:avLst/>
                <a:gdLst>
                  <a:gd name="T0" fmla="*/ 0 w 334"/>
                  <a:gd name="T1" fmla="*/ 0 h 539"/>
                  <a:gd name="T2" fmla="*/ 0 w 334"/>
                  <a:gd name="T3" fmla="*/ 217 h 539"/>
                  <a:gd name="T4" fmla="*/ 57 w 334"/>
                  <a:gd name="T5" fmla="*/ 268 h 539"/>
                  <a:gd name="T6" fmla="*/ 0 w 334"/>
                  <a:gd name="T7" fmla="*/ 320 h 539"/>
                  <a:gd name="T8" fmla="*/ 0 w 334"/>
                  <a:gd name="T9" fmla="*/ 539 h 539"/>
                  <a:gd name="T10" fmla="*/ 334 w 334"/>
                  <a:gd name="T11" fmla="*/ 374 h 539"/>
                  <a:gd name="T12" fmla="*/ 334 w 334"/>
                  <a:gd name="T13" fmla="*/ 166 h 539"/>
                  <a:gd name="T14" fmla="*/ 0 w 334"/>
                  <a:gd name="T15" fmla="*/ 0 h 539"/>
                  <a:gd name="T16" fmla="*/ 0 60000 65536"/>
                  <a:gd name="T17" fmla="*/ 0 60000 65536"/>
                  <a:gd name="T18" fmla="*/ 0 60000 65536"/>
                  <a:gd name="T19" fmla="*/ 0 60000 65536"/>
                  <a:gd name="T20" fmla="*/ 0 60000 65536"/>
                  <a:gd name="T21" fmla="*/ 0 60000 65536"/>
                  <a:gd name="T22" fmla="*/ 0 60000 65536"/>
                  <a:gd name="T23" fmla="*/ 0 60000 65536"/>
                  <a:gd name="T24" fmla="*/ 0 w 334"/>
                  <a:gd name="T25" fmla="*/ 0 h 539"/>
                  <a:gd name="T26" fmla="*/ 334 w 334"/>
                  <a:gd name="T27" fmla="*/ 539 h 5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 h="539">
                    <a:moveTo>
                      <a:pt x="0" y="0"/>
                    </a:moveTo>
                    <a:lnTo>
                      <a:pt x="0" y="217"/>
                    </a:lnTo>
                    <a:lnTo>
                      <a:pt x="57" y="268"/>
                    </a:lnTo>
                    <a:lnTo>
                      <a:pt x="0" y="320"/>
                    </a:lnTo>
                    <a:lnTo>
                      <a:pt x="0" y="539"/>
                    </a:lnTo>
                    <a:lnTo>
                      <a:pt x="334" y="374"/>
                    </a:lnTo>
                    <a:lnTo>
                      <a:pt x="334" y="16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30" name="Freeform 68"/>
              <p:cNvSpPr>
                <a:spLocks/>
              </p:cNvSpPr>
              <p:nvPr/>
            </p:nvSpPr>
            <p:spPr bwMode="auto">
              <a:xfrm>
                <a:off x="2600" y="676"/>
                <a:ext cx="334" cy="539"/>
              </a:xfrm>
              <a:custGeom>
                <a:avLst/>
                <a:gdLst>
                  <a:gd name="T0" fmla="*/ 0 w 334"/>
                  <a:gd name="T1" fmla="*/ 0 h 539"/>
                  <a:gd name="T2" fmla="*/ 0 w 334"/>
                  <a:gd name="T3" fmla="*/ 217 h 539"/>
                  <a:gd name="T4" fmla="*/ 57 w 334"/>
                  <a:gd name="T5" fmla="*/ 268 h 539"/>
                  <a:gd name="T6" fmla="*/ 0 w 334"/>
                  <a:gd name="T7" fmla="*/ 320 h 539"/>
                  <a:gd name="T8" fmla="*/ 0 w 334"/>
                  <a:gd name="T9" fmla="*/ 539 h 539"/>
                  <a:gd name="T10" fmla="*/ 334 w 334"/>
                  <a:gd name="T11" fmla="*/ 374 h 539"/>
                  <a:gd name="T12" fmla="*/ 334 w 334"/>
                  <a:gd name="T13" fmla="*/ 166 h 539"/>
                  <a:gd name="T14" fmla="*/ 0 w 334"/>
                  <a:gd name="T15" fmla="*/ 0 h 539"/>
                  <a:gd name="T16" fmla="*/ 0 60000 65536"/>
                  <a:gd name="T17" fmla="*/ 0 60000 65536"/>
                  <a:gd name="T18" fmla="*/ 0 60000 65536"/>
                  <a:gd name="T19" fmla="*/ 0 60000 65536"/>
                  <a:gd name="T20" fmla="*/ 0 60000 65536"/>
                  <a:gd name="T21" fmla="*/ 0 60000 65536"/>
                  <a:gd name="T22" fmla="*/ 0 60000 65536"/>
                  <a:gd name="T23" fmla="*/ 0 60000 65536"/>
                  <a:gd name="T24" fmla="*/ 0 w 334"/>
                  <a:gd name="T25" fmla="*/ 0 h 539"/>
                  <a:gd name="T26" fmla="*/ 334 w 334"/>
                  <a:gd name="T27" fmla="*/ 539 h 5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 h="539">
                    <a:moveTo>
                      <a:pt x="0" y="0"/>
                    </a:moveTo>
                    <a:lnTo>
                      <a:pt x="0" y="217"/>
                    </a:lnTo>
                    <a:lnTo>
                      <a:pt x="57" y="268"/>
                    </a:lnTo>
                    <a:lnTo>
                      <a:pt x="0" y="320"/>
                    </a:lnTo>
                    <a:lnTo>
                      <a:pt x="0" y="539"/>
                    </a:lnTo>
                    <a:lnTo>
                      <a:pt x="334" y="374"/>
                    </a:lnTo>
                    <a:lnTo>
                      <a:pt x="334" y="166"/>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31" name="Line 69"/>
              <p:cNvSpPr>
                <a:spLocks noChangeShapeType="1"/>
              </p:cNvSpPr>
              <p:nvPr/>
            </p:nvSpPr>
            <p:spPr bwMode="auto">
              <a:xfrm>
                <a:off x="180" y="1352"/>
                <a:ext cx="119" cy="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2" name="Freeform 70"/>
              <p:cNvSpPr>
                <a:spLocks/>
              </p:cNvSpPr>
              <p:nvPr/>
            </p:nvSpPr>
            <p:spPr bwMode="auto">
              <a:xfrm>
                <a:off x="291" y="1341"/>
                <a:ext cx="28" cy="26"/>
              </a:xfrm>
              <a:custGeom>
                <a:avLst/>
                <a:gdLst>
                  <a:gd name="T0" fmla="*/ 0 w 28"/>
                  <a:gd name="T1" fmla="*/ 0 h 26"/>
                  <a:gd name="T2" fmla="*/ 0 w 28"/>
                  <a:gd name="T3" fmla="*/ 26 h 26"/>
                  <a:gd name="T4" fmla="*/ 28 w 28"/>
                  <a:gd name="T5" fmla="*/ 14 h 26"/>
                  <a:gd name="T6" fmla="*/ 0 w 28"/>
                  <a:gd name="T7" fmla="*/ 0 h 26"/>
                  <a:gd name="T8" fmla="*/ 0 60000 65536"/>
                  <a:gd name="T9" fmla="*/ 0 60000 65536"/>
                  <a:gd name="T10" fmla="*/ 0 60000 65536"/>
                  <a:gd name="T11" fmla="*/ 0 60000 65536"/>
                  <a:gd name="T12" fmla="*/ 0 w 28"/>
                  <a:gd name="T13" fmla="*/ 0 h 26"/>
                  <a:gd name="T14" fmla="*/ 28 w 28"/>
                  <a:gd name="T15" fmla="*/ 26 h 26"/>
                </a:gdLst>
                <a:ahLst/>
                <a:cxnLst>
                  <a:cxn ang="T8">
                    <a:pos x="T0" y="T1"/>
                  </a:cxn>
                  <a:cxn ang="T9">
                    <a:pos x="T2" y="T3"/>
                  </a:cxn>
                  <a:cxn ang="T10">
                    <a:pos x="T4" y="T5"/>
                  </a:cxn>
                  <a:cxn ang="T11">
                    <a:pos x="T6" y="T7"/>
                  </a:cxn>
                </a:cxnLst>
                <a:rect l="T12" t="T13" r="T14" b="T15"/>
                <a:pathLst>
                  <a:path w="28" h="26">
                    <a:moveTo>
                      <a:pt x="0" y="0"/>
                    </a:moveTo>
                    <a:lnTo>
                      <a:pt x="0" y="26"/>
                    </a:lnTo>
                    <a:lnTo>
                      <a:pt x="28" y="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33" name="Freeform 71"/>
              <p:cNvSpPr>
                <a:spLocks/>
              </p:cNvSpPr>
              <p:nvPr/>
            </p:nvSpPr>
            <p:spPr bwMode="auto">
              <a:xfrm>
                <a:off x="48" y="1341"/>
                <a:ext cx="29" cy="26"/>
              </a:xfrm>
              <a:custGeom>
                <a:avLst/>
                <a:gdLst>
                  <a:gd name="T0" fmla="*/ 0 w 29"/>
                  <a:gd name="T1" fmla="*/ 0 h 26"/>
                  <a:gd name="T2" fmla="*/ 3 w 29"/>
                  <a:gd name="T3" fmla="*/ 26 h 26"/>
                  <a:gd name="T4" fmla="*/ 29 w 29"/>
                  <a:gd name="T5" fmla="*/ 14 h 26"/>
                  <a:gd name="T6" fmla="*/ 3 w 29"/>
                  <a:gd name="T7" fmla="*/ 0 h 26"/>
                  <a:gd name="T8" fmla="*/ 0 w 29"/>
                  <a:gd name="T9" fmla="*/ 0 h 26"/>
                  <a:gd name="T10" fmla="*/ 0 60000 65536"/>
                  <a:gd name="T11" fmla="*/ 0 60000 65536"/>
                  <a:gd name="T12" fmla="*/ 0 60000 65536"/>
                  <a:gd name="T13" fmla="*/ 0 60000 65536"/>
                  <a:gd name="T14" fmla="*/ 0 60000 65536"/>
                  <a:gd name="T15" fmla="*/ 0 w 29"/>
                  <a:gd name="T16" fmla="*/ 0 h 26"/>
                  <a:gd name="T17" fmla="*/ 29 w 29"/>
                  <a:gd name="T18" fmla="*/ 26 h 26"/>
                </a:gdLst>
                <a:ahLst/>
                <a:cxnLst>
                  <a:cxn ang="T10">
                    <a:pos x="T0" y="T1"/>
                  </a:cxn>
                  <a:cxn ang="T11">
                    <a:pos x="T2" y="T3"/>
                  </a:cxn>
                  <a:cxn ang="T12">
                    <a:pos x="T4" y="T5"/>
                  </a:cxn>
                  <a:cxn ang="T13">
                    <a:pos x="T6" y="T7"/>
                  </a:cxn>
                  <a:cxn ang="T14">
                    <a:pos x="T8" y="T9"/>
                  </a:cxn>
                </a:cxnLst>
                <a:rect l="T15" t="T16" r="T17" b="T18"/>
                <a:pathLst>
                  <a:path w="29" h="26">
                    <a:moveTo>
                      <a:pt x="0" y="0"/>
                    </a:moveTo>
                    <a:lnTo>
                      <a:pt x="3" y="26"/>
                    </a:lnTo>
                    <a:lnTo>
                      <a:pt x="29" y="14"/>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34" name="Freeform 72"/>
              <p:cNvSpPr>
                <a:spLocks/>
              </p:cNvSpPr>
              <p:nvPr/>
            </p:nvSpPr>
            <p:spPr bwMode="auto">
              <a:xfrm>
                <a:off x="1758" y="2106"/>
                <a:ext cx="28" cy="29"/>
              </a:xfrm>
              <a:custGeom>
                <a:avLst/>
                <a:gdLst>
                  <a:gd name="T0" fmla="*/ 0 w 28"/>
                  <a:gd name="T1" fmla="*/ 0 h 29"/>
                  <a:gd name="T2" fmla="*/ 3 w 28"/>
                  <a:gd name="T3" fmla="*/ 29 h 29"/>
                  <a:gd name="T4" fmla="*/ 28 w 28"/>
                  <a:gd name="T5" fmla="*/ 14 h 29"/>
                  <a:gd name="T6" fmla="*/ 3 w 28"/>
                  <a:gd name="T7" fmla="*/ 3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3" y="29"/>
                    </a:lnTo>
                    <a:lnTo>
                      <a:pt x="28" y="14"/>
                    </a:lnTo>
                    <a:lnTo>
                      <a:pt x="3"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35" name="Freeform 73"/>
              <p:cNvSpPr>
                <a:spLocks/>
              </p:cNvSpPr>
              <p:nvPr/>
            </p:nvSpPr>
            <p:spPr bwMode="auto">
              <a:xfrm>
                <a:off x="1792" y="1909"/>
                <a:ext cx="200" cy="425"/>
              </a:xfrm>
              <a:custGeom>
                <a:avLst/>
                <a:gdLst>
                  <a:gd name="T0" fmla="*/ 97 w 200"/>
                  <a:gd name="T1" fmla="*/ 425 h 425"/>
                  <a:gd name="T2" fmla="*/ 114 w 200"/>
                  <a:gd name="T3" fmla="*/ 423 h 425"/>
                  <a:gd name="T4" fmla="*/ 131 w 200"/>
                  <a:gd name="T5" fmla="*/ 414 h 425"/>
                  <a:gd name="T6" fmla="*/ 146 w 200"/>
                  <a:gd name="T7" fmla="*/ 403 h 425"/>
                  <a:gd name="T8" fmla="*/ 157 w 200"/>
                  <a:gd name="T9" fmla="*/ 385 h 425"/>
                  <a:gd name="T10" fmla="*/ 171 w 200"/>
                  <a:gd name="T11" fmla="*/ 363 h 425"/>
                  <a:gd name="T12" fmla="*/ 180 w 200"/>
                  <a:gd name="T13" fmla="*/ 340 h 425"/>
                  <a:gd name="T14" fmla="*/ 188 w 200"/>
                  <a:gd name="T15" fmla="*/ 311 h 425"/>
                  <a:gd name="T16" fmla="*/ 194 w 200"/>
                  <a:gd name="T17" fmla="*/ 280 h 425"/>
                  <a:gd name="T18" fmla="*/ 197 w 200"/>
                  <a:gd name="T19" fmla="*/ 248 h 425"/>
                  <a:gd name="T20" fmla="*/ 200 w 200"/>
                  <a:gd name="T21" fmla="*/ 211 h 425"/>
                  <a:gd name="T22" fmla="*/ 197 w 200"/>
                  <a:gd name="T23" fmla="*/ 177 h 425"/>
                  <a:gd name="T24" fmla="*/ 194 w 200"/>
                  <a:gd name="T25" fmla="*/ 146 h 425"/>
                  <a:gd name="T26" fmla="*/ 188 w 200"/>
                  <a:gd name="T27" fmla="*/ 114 h 425"/>
                  <a:gd name="T28" fmla="*/ 180 w 200"/>
                  <a:gd name="T29" fmla="*/ 86 h 425"/>
                  <a:gd name="T30" fmla="*/ 171 w 200"/>
                  <a:gd name="T31" fmla="*/ 63 h 425"/>
                  <a:gd name="T32" fmla="*/ 157 w 200"/>
                  <a:gd name="T33" fmla="*/ 40 h 425"/>
                  <a:gd name="T34" fmla="*/ 146 w 200"/>
                  <a:gd name="T35" fmla="*/ 23 h 425"/>
                  <a:gd name="T36" fmla="*/ 131 w 200"/>
                  <a:gd name="T37" fmla="*/ 9 h 425"/>
                  <a:gd name="T38" fmla="*/ 114 w 200"/>
                  <a:gd name="T39" fmla="*/ 3 h 425"/>
                  <a:gd name="T40" fmla="*/ 100 w 200"/>
                  <a:gd name="T41" fmla="*/ 0 h 425"/>
                  <a:gd name="T42" fmla="*/ 83 w 200"/>
                  <a:gd name="T43" fmla="*/ 3 h 425"/>
                  <a:gd name="T44" fmla="*/ 68 w 200"/>
                  <a:gd name="T45" fmla="*/ 9 h 425"/>
                  <a:gd name="T46" fmla="*/ 54 w 200"/>
                  <a:gd name="T47" fmla="*/ 23 h 425"/>
                  <a:gd name="T48" fmla="*/ 40 w 200"/>
                  <a:gd name="T49" fmla="*/ 40 h 425"/>
                  <a:gd name="T50" fmla="*/ 29 w 200"/>
                  <a:gd name="T51" fmla="*/ 63 h 425"/>
                  <a:gd name="T52" fmla="*/ 17 w 200"/>
                  <a:gd name="T53" fmla="*/ 86 h 425"/>
                  <a:gd name="T54" fmla="*/ 9 w 200"/>
                  <a:gd name="T55" fmla="*/ 114 h 425"/>
                  <a:gd name="T56" fmla="*/ 3 w 200"/>
                  <a:gd name="T57" fmla="*/ 146 h 425"/>
                  <a:gd name="T58" fmla="*/ 0 w 200"/>
                  <a:gd name="T59" fmla="*/ 177 h 425"/>
                  <a:gd name="T60" fmla="*/ 0 w 200"/>
                  <a:gd name="T61" fmla="*/ 211 h 425"/>
                  <a:gd name="T62" fmla="*/ 0 w 200"/>
                  <a:gd name="T63" fmla="*/ 248 h 425"/>
                  <a:gd name="T64" fmla="*/ 3 w 200"/>
                  <a:gd name="T65" fmla="*/ 280 h 425"/>
                  <a:gd name="T66" fmla="*/ 9 w 200"/>
                  <a:gd name="T67" fmla="*/ 311 h 425"/>
                  <a:gd name="T68" fmla="*/ 17 w 200"/>
                  <a:gd name="T69" fmla="*/ 340 h 425"/>
                  <a:gd name="T70" fmla="*/ 29 w 200"/>
                  <a:gd name="T71" fmla="*/ 363 h 425"/>
                  <a:gd name="T72" fmla="*/ 40 w 200"/>
                  <a:gd name="T73" fmla="*/ 385 h 425"/>
                  <a:gd name="T74" fmla="*/ 54 w 200"/>
                  <a:gd name="T75" fmla="*/ 403 h 425"/>
                  <a:gd name="T76" fmla="*/ 68 w 200"/>
                  <a:gd name="T77" fmla="*/ 414 h 425"/>
                  <a:gd name="T78" fmla="*/ 83 w 200"/>
                  <a:gd name="T79" fmla="*/ 423 h 425"/>
                  <a:gd name="T80" fmla="*/ 100 w 200"/>
                  <a:gd name="T81" fmla="*/ 425 h 425"/>
                  <a:gd name="T82" fmla="*/ 97 w 200"/>
                  <a:gd name="T83" fmla="*/ 425 h 4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0"/>
                  <a:gd name="T127" fmla="*/ 0 h 425"/>
                  <a:gd name="T128" fmla="*/ 200 w 200"/>
                  <a:gd name="T129" fmla="*/ 425 h 4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0" h="425">
                    <a:moveTo>
                      <a:pt x="97" y="425"/>
                    </a:moveTo>
                    <a:lnTo>
                      <a:pt x="114" y="423"/>
                    </a:lnTo>
                    <a:lnTo>
                      <a:pt x="131" y="414"/>
                    </a:lnTo>
                    <a:lnTo>
                      <a:pt x="146" y="403"/>
                    </a:lnTo>
                    <a:lnTo>
                      <a:pt x="157" y="385"/>
                    </a:lnTo>
                    <a:lnTo>
                      <a:pt x="171" y="363"/>
                    </a:lnTo>
                    <a:lnTo>
                      <a:pt x="180" y="340"/>
                    </a:lnTo>
                    <a:lnTo>
                      <a:pt x="188" y="311"/>
                    </a:lnTo>
                    <a:lnTo>
                      <a:pt x="194" y="280"/>
                    </a:lnTo>
                    <a:lnTo>
                      <a:pt x="197" y="248"/>
                    </a:lnTo>
                    <a:lnTo>
                      <a:pt x="200" y="211"/>
                    </a:lnTo>
                    <a:lnTo>
                      <a:pt x="197" y="177"/>
                    </a:lnTo>
                    <a:lnTo>
                      <a:pt x="194" y="146"/>
                    </a:lnTo>
                    <a:lnTo>
                      <a:pt x="188" y="114"/>
                    </a:lnTo>
                    <a:lnTo>
                      <a:pt x="180" y="86"/>
                    </a:lnTo>
                    <a:lnTo>
                      <a:pt x="171" y="63"/>
                    </a:lnTo>
                    <a:lnTo>
                      <a:pt x="157" y="40"/>
                    </a:lnTo>
                    <a:lnTo>
                      <a:pt x="146" y="23"/>
                    </a:lnTo>
                    <a:lnTo>
                      <a:pt x="131" y="9"/>
                    </a:lnTo>
                    <a:lnTo>
                      <a:pt x="114" y="3"/>
                    </a:lnTo>
                    <a:lnTo>
                      <a:pt x="100" y="0"/>
                    </a:lnTo>
                    <a:lnTo>
                      <a:pt x="83" y="3"/>
                    </a:lnTo>
                    <a:lnTo>
                      <a:pt x="68" y="9"/>
                    </a:lnTo>
                    <a:lnTo>
                      <a:pt x="54" y="23"/>
                    </a:lnTo>
                    <a:lnTo>
                      <a:pt x="40" y="40"/>
                    </a:lnTo>
                    <a:lnTo>
                      <a:pt x="29" y="63"/>
                    </a:lnTo>
                    <a:lnTo>
                      <a:pt x="17" y="86"/>
                    </a:lnTo>
                    <a:lnTo>
                      <a:pt x="9" y="114"/>
                    </a:lnTo>
                    <a:lnTo>
                      <a:pt x="3" y="146"/>
                    </a:lnTo>
                    <a:lnTo>
                      <a:pt x="0" y="177"/>
                    </a:lnTo>
                    <a:lnTo>
                      <a:pt x="0" y="211"/>
                    </a:lnTo>
                    <a:lnTo>
                      <a:pt x="0" y="248"/>
                    </a:lnTo>
                    <a:lnTo>
                      <a:pt x="3" y="280"/>
                    </a:lnTo>
                    <a:lnTo>
                      <a:pt x="9" y="311"/>
                    </a:lnTo>
                    <a:lnTo>
                      <a:pt x="17" y="340"/>
                    </a:lnTo>
                    <a:lnTo>
                      <a:pt x="29" y="363"/>
                    </a:lnTo>
                    <a:lnTo>
                      <a:pt x="40" y="385"/>
                    </a:lnTo>
                    <a:lnTo>
                      <a:pt x="54" y="403"/>
                    </a:lnTo>
                    <a:lnTo>
                      <a:pt x="68" y="414"/>
                    </a:lnTo>
                    <a:lnTo>
                      <a:pt x="83" y="423"/>
                    </a:lnTo>
                    <a:lnTo>
                      <a:pt x="100" y="425"/>
                    </a:lnTo>
                    <a:lnTo>
                      <a:pt x="97" y="4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36" name="Freeform 74"/>
              <p:cNvSpPr>
                <a:spLocks/>
              </p:cNvSpPr>
              <p:nvPr/>
            </p:nvSpPr>
            <p:spPr bwMode="auto">
              <a:xfrm>
                <a:off x="1792" y="1909"/>
                <a:ext cx="200" cy="425"/>
              </a:xfrm>
              <a:custGeom>
                <a:avLst/>
                <a:gdLst>
                  <a:gd name="T0" fmla="*/ 97 w 200"/>
                  <a:gd name="T1" fmla="*/ 425 h 425"/>
                  <a:gd name="T2" fmla="*/ 114 w 200"/>
                  <a:gd name="T3" fmla="*/ 423 h 425"/>
                  <a:gd name="T4" fmla="*/ 131 w 200"/>
                  <a:gd name="T5" fmla="*/ 414 h 425"/>
                  <a:gd name="T6" fmla="*/ 146 w 200"/>
                  <a:gd name="T7" fmla="*/ 403 h 425"/>
                  <a:gd name="T8" fmla="*/ 157 w 200"/>
                  <a:gd name="T9" fmla="*/ 385 h 425"/>
                  <a:gd name="T10" fmla="*/ 171 w 200"/>
                  <a:gd name="T11" fmla="*/ 363 h 425"/>
                  <a:gd name="T12" fmla="*/ 180 w 200"/>
                  <a:gd name="T13" fmla="*/ 340 h 425"/>
                  <a:gd name="T14" fmla="*/ 188 w 200"/>
                  <a:gd name="T15" fmla="*/ 311 h 425"/>
                  <a:gd name="T16" fmla="*/ 194 w 200"/>
                  <a:gd name="T17" fmla="*/ 280 h 425"/>
                  <a:gd name="T18" fmla="*/ 197 w 200"/>
                  <a:gd name="T19" fmla="*/ 248 h 425"/>
                  <a:gd name="T20" fmla="*/ 200 w 200"/>
                  <a:gd name="T21" fmla="*/ 211 h 425"/>
                  <a:gd name="T22" fmla="*/ 197 w 200"/>
                  <a:gd name="T23" fmla="*/ 177 h 425"/>
                  <a:gd name="T24" fmla="*/ 194 w 200"/>
                  <a:gd name="T25" fmla="*/ 146 h 425"/>
                  <a:gd name="T26" fmla="*/ 188 w 200"/>
                  <a:gd name="T27" fmla="*/ 114 h 425"/>
                  <a:gd name="T28" fmla="*/ 180 w 200"/>
                  <a:gd name="T29" fmla="*/ 86 h 425"/>
                  <a:gd name="T30" fmla="*/ 171 w 200"/>
                  <a:gd name="T31" fmla="*/ 63 h 425"/>
                  <a:gd name="T32" fmla="*/ 157 w 200"/>
                  <a:gd name="T33" fmla="*/ 40 h 425"/>
                  <a:gd name="T34" fmla="*/ 146 w 200"/>
                  <a:gd name="T35" fmla="*/ 23 h 425"/>
                  <a:gd name="T36" fmla="*/ 131 w 200"/>
                  <a:gd name="T37" fmla="*/ 9 h 425"/>
                  <a:gd name="T38" fmla="*/ 114 w 200"/>
                  <a:gd name="T39" fmla="*/ 3 h 425"/>
                  <a:gd name="T40" fmla="*/ 100 w 200"/>
                  <a:gd name="T41" fmla="*/ 0 h 425"/>
                  <a:gd name="T42" fmla="*/ 83 w 200"/>
                  <a:gd name="T43" fmla="*/ 3 h 425"/>
                  <a:gd name="T44" fmla="*/ 68 w 200"/>
                  <a:gd name="T45" fmla="*/ 9 h 425"/>
                  <a:gd name="T46" fmla="*/ 54 w 200"/>
                  <a:gd name="T47" fmla="*/ 23 h 425"/>
                  <a:gd name="T48" fmla="*/ 40 w 200"/>
                  <a:gd name="T49" fmla="*/ 40 h 425"/>
                  <a:gd name="T50" fmla="*/ 29 w 200"/>
                  <a:gd name="T51" fmla="*/ 63 h 425"/>
                  <a:gd name="T52" fmla="*/ 17 w 200"/>
                  <a:gd name="T53" fmla="*/ 86 h 425"/>
                  <a:gd name="T54" fmla="*/ 9 w 200"/>
                  <a:gd name="T55" fmla="*/ 114 h 425"/>
                  <a:gd name="T56" fmla="*/ 3 w 200"/>
                  <a:gd name="T57" fmla="*/ 146 h 425"/>
                  <a:gd name="T58" fmla="*/ 0 w 200"/>
                  <a:gd name="T59" fmla="*/ 177 h 425"/>
                  <a:gd name="T60" fmla="*/ 0 w 200"/>
                  <a:gd name="T61" fmla="*/ 211 h 425"/>
                  <a:gd name="T62" fmla="*/ 0 w 200"/>
                  <a:gd name="T63" fmla="*/ 248 h 425"/>
                  <a:gd name="T64" fmla="*/ 3 w 200"/>
                  <a:gd name="T65" fmla="*/ 280 h 425"/>
                  <a:gd name="T66" fmla="*/ 9 w 200"/>
                  <a:gd name="T67" fmla="*/ 311 h 425"/>
                  <a:gd name="T68" fmla="*/ 17 w 200"/>
                  <a:gd name="T69" fmla="*/ 340 h 425"/>
                  <a:gd name="T70" fmla="*/ 29 w 200"/>
                  <a:gd name="T71" fmla="*/ 363 h 425"/>
                  <a:gd name="T72" fmla="*/ 40 w 200"/>
                  <a:gd name="T73" fmla="*/ 385 h 425"/>
                  <a:gd name="T74" fmla="*/ 54 w 200"/>
                  <a:gd name="T75" fmla="*/ 403 h 425"/>
                  <a:gd name="T76" fmla="*/ 68 w 200"/>
                  <a:gd name="T77" fmla="*/ 414 h 425"/>
                  <a:gd name="T78" fmla="*/ 83 w 200"/>
                  <a:gd name="T79" fmla="*/ 423 h 425"/>
                  <a:gd name="T80" fmla="*/ 100 w 200"/>
                  <a:gd name="T81" fmla="*/ 425 h 4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00"/>
                  <a:gd name="T124" fmla="*/ 0 h 425"/>
                  <a:gd name="T125" fmla="*/ 200 w 200"/>
                  <a:gd name="T126" fmla="*/ 425 h 4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00" h="425">
                    <a:moveTo>
                      <a:pt x="97" y="425"/>
                    </a:moveTo>
                    <a:lnTo>
                      <a:pt x="114" y="423"/>
                    </a:lnTo>
                    <a:lnTo>
                      <a:pt x="131" y="414"/>
                    </a:lnTo>
                    <a:lnTo>
                      <a:pt x="146" y="403"/>
                    </a:lnTo>
                    <a:lnTo>
                      <a:pt x="157" y="385"/>
                    </a:lnTo>
                    <a:lnTo>
                      <a:pt x="171" y="363"/>
                    </a:lnTo>
                    <a:lnTo>
                      <a:pt x="180" y="340"/>
                    </a:lnTo>
                    <a:lnTo>
                      <a:pt x="188" y="311"/>
                    </a:lnTo>
                    <a:lnTo>
                      <a:pt x="194" y="280"/>
                    </a:lnTo>
                    <a:lnTo>
                      <a:pt x="197" y="248"/>
                    </a:lnTo>
                    <a:lnTo>
                      <a:pt x="200" y="211"/>
                    </a:lnTo>
                    <a:lnTo>
                      <a:pt x="197" y="177"/>
                    </a:lnTo>
                    <a:lnTo>
                      <a:pt x="194" y="146"/>
                    </a:lnTo>
                    <a:lnTo>
                      <a:pt x="188" y="114"/>
                    </a:lnTo>
                    <a:lnTo>
                      <a:pt x="180" y="86"/>
                    </a:lnTo>
                    <a:lnTo>
                      <a:pt x="171" y="63"/>
                    </a:lnTo>
                    <a:lnTo>
                      <a:pt x="157" y="40"/>
                    </a:lnTo>
                    <a:lnTo>
                      <a:pt x="146" y="23"/>
                    </a:lnTo>
                    <a:lnTo>
                      <a:pt x="131" y="9"/>
                    </a:lnTo>
                    <a:lnTo>
                      <a:pt x="114" y="3"/>
                    </a:lnTo>
                    <a:lnTo>
                      <a:pt x="100" y="0"/>
                    </a:lnTo>
                    <a:lnTo>
                      <a:pt x="83" y="3"/>
                    </a:lnTo>
                    <a:lnTo>
                      <a:pt x="68" y="9"/>
                    </a:lnTo>
                    <a:lnTo>
                      <a:pt x="54" y="23"/>
                    </a:lnTo>
                    <a:lnTo>
                      <a:pt x="40" y="40"/>
                    </a:lnTo>
                    <a:lnTo>
                      <a:pt x="29" y="63"/>
                    </a:lnTo>
                    <a:lnTo>
                      <a:pt x="17" y="86"/>
                    </a:lnTo>
                    <a:lnTo>
                      <a:pt x="9" y="114"/>
                    </a:lnTo>
                    <a:lnTo>
                      <a:pt x="3" y="146"/>
                    </a:lnTo>
                    <a:lnTo>
                      <a:pt x="0" y="177"/>
                    </a:lnTo>
                    <a:lnTo>
                      <a:pt x="0" y="211"/>
                    </a:lnTo>
                    <a:lnTo>
                      <a:pt x="0" y="248"/>
                    </a:lnTo>
                    <a:lnTo>
                      <a:pt x="3" y="280"/>
                    </a:lnTo>
                    <a:lnTo>
                      <a:pt x="9" y="311"/>
                    </a:lnTo>
                    <a:lnTo>
                      <a:pt x="17" y="340"/>
                    </a:lnTo>
                    <a:lnTo>
                      <a:pt x="29" y="363"/>
                    </a:lnTo>
                    <a:lnTo>
                      <a:pt x="40" y="385"/>
                    </a:lnTo>
                    <a:lnTo>
                      <a:pt x="54" y="403"/>
                    </a:lnTo>
                    <a:lnTo>
                      <a:pt x="68" y="414"/>
                    </a:lnTo>
                    <a:lnTo>
                      <a:pt x="83" y="423"/>
                    </a:lnTo>
                    <a:lnTo>
                      <a:pt x="100" y="42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37" name="Rectangle 75"/>
              <p:cNvSpPr>
                <a:spLocks noChangeArrowheads="1"/>
              </p:cNvSpPr>
              <p:nvPr/>
            </p:nvSpPr>
            <p:spPr bwMode="auto">
              <a:xfrm>
                <a:off x="2017" y="2015"/>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3</a:t>
                </a:r>
                <a:endParaRPr lang="en-US" altLang="zh-CN" b="1"/>
              </a:p>
            </p:txBody>
          </p:sp>
          <p:sp>
            <p:nvSpPr>
              <p:cNvPr id="338" name="Rectangle 76"/>
              <p:cNvSpPr>
                <a:spLocks noChangeArrowheads="1"/>
              </p:cNvSpPr>
              <p:nvPr/>
            </p:nvSpPr>
            <p:spPr bwMode="auto">
              <a:xfrm>
                <a:off x="2046" y="2015"/>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2</a:t>
                </a:r>
                <a:endParaRPr lang="en-US" altLang="zh-CN" b="1"/>
              </a:p>
            </p:txBody>
          </p:sp>
          <p:sp>
            <p:nvSpPr>
              <p:cNvPr id="339" name="Freeform 77"/>
              <p:cNvSpPr>
                <a:spLocks/>
              </p:cNvSpPr>
              <p:nvPr/>
            </p:nvSpPr>
            <p:spPr bwMode="auto">
              <a:xfrm>
                <a:off x="2571" y="770"/>
                <a:ext cx="26" cy="29"/>
              </a:xfrm>
              <a:custGeom>
                <a:avLst/>
                <a:gdLst>
                  <a:gd name="T0" fmla="*/ 0 w 26"/>
                  <a:gd name="T1" fmla="*/ 0 h 29"/>
                  <a:gd name="T2" fmla="*/ 0 w 26"/>
                  <a:gd name="T3" fmla="*/ 29 h 29"/>
                  <a:gd name="T4" fmla="*/ 26 w 26"/>
                  <a:gd name="T5" fmla="*/ 14 h 29"/>
                  <a:gd name="T6" fmla="*/ 0 w 26"/>
                  <a:gd name="T7" fmla="*/ 0 h 29"/>
                  <a:gd name="T8" fmla="*/ 0 60000 65536"/>
                  <a:gd name="T9" fmla="*/ 0 60000 65536"/>
                  <a:gd name="T10" fmla="*/ 0 60000 65536"/>
                  <a:gd name="T11" fmla="*/ 0 60000 65536"/>
                  <a:gd name="T12" fmla="*/ 0 w 26"/>
                  <a:gd name="T13" fmla="*/ 0 h 29"/>
                  <a:gd name="T14" fmla="*/ 26 w 26"/>
                  <a:gd name="T15" fmla="*/ 29 h 29"/>
                </a:gdLst>
                <a:ahLst/>
                <a:cxnLst>
                  <a:cxn ang="T8">
                    <a:pos x="T0" y="T1"/>
                  </a:cxn>
                  <a:cxn ang="T9">
                    <a:pos x="T2" y="T3"/>
                  </a:cxn>
                  <a:cxn ang="T10">
                    <a:pos x="T4" y="T5"/>
                  </a:cxn>
                  <a:cxn ang="T11">
                    <a:pos x="T6" y="T7"/>
                  </a:cxn>
                </a:cxnLst>
                <a:rect l="T12" t="T13" r="T14" b="T15"/>
                <a:pathLst>
                  <a:path w="26" h="29">
                    <a:moveTo>
                      <a:pt x="0" y="0"/>
                    </a:moveTo>
                    <a:lnTo>
                      <a:pt x="0" y="29"/>
                    </a:lnTo>
                    <a:lnTo>
                      <a:pt x="26" y="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0" name="Freeform 78"/>
              <p:cNvSpPr>
                <a:spLocks/>
              </p:cNvSpPr>
              <p:nvPr/>
            </p:nvSpPr>
            <p:spPr bwMode="auto">
              <a:xfrm>
                <a:off x="2571" y="1090"/>
                <a:ext cx="26" cy="28"/>
              </a:xfrm>
              <a:custGeom>
                <a:avLst/>
                <a:gdLst>
                  <a:gd name="T0" fmla="*/ 0 w 26"/>
                  <a:gd name="T1" fmla="*/ 0 h 28"/>
                  <a:gd name="T2" fmla="*/ 0 w 26"/>
                  <a:gd name="T3" fmla="*/ 28 h 28"/>
                  <a:gd name="T4" fmla="*/ 26 w 26"/>
                  <a:gd name="T5" fmla="*/ 17 h 28"/>
                  <a:gd name="T6" fmla="*/ 0 w 26"/>
                  <a:gd name="T7" fmla="*/ 3 h 28"/>
                  <a:gd name="T8" fmla="*/ 0 w 26"/>
                  <a:gd name="T9" fmla="*/ 0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0" y="0"/>
                    </a:moveTo>
                    <a:lnTo>
                      <a:pt x="0" y="28"/>
                    </a:lnTo>
                    <a:lnTo>
                      <a:pt x="26" y="17"/>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1" name="Freeform 79"/>
              <p:cNvSpPr>
                <a:spLocks/>
              </p:cNvSpPr>
              <p:nvPr/>
            </p:nvSpPr>
            <p:spPr bwMode="auto">
              <a:xfrm>
                <a:off x="4549" y="1575"/>
                <a:ext cx="100" cy="340"/>
              </a:xfrm>
              <a:custGeom>
                <a:avLst/>
                <a:gdLst>
                  <a:gd name="T0" fmla="*/ 0 w 100"/>
                  <a:gd name="T1" fmla="*/ 49 h 340"/>
                  <a:gd name="T2" fmla="*/ 0 w 100"/>
                  <a:gd name="T3" fmla="*/ 40 h 340"/>
                  <a:gd name="T4" fmla="*/ 3 w 100"/>
                  <a:gd name="T5" fmla="*/ 34 h 340"/>
                  <a:gd name="T6" fmla="*/ 6 w 100"/>
                  <a:gd name="T7" fmla="*/ 26 h 340"/>
                  <a:gd name="T8" fmla="*/ 8 w 100"/>
                  <a:gd name="T9" fmla="*/ 20 h 340"/>
                  <a:gd name="T10" fmla="*/ 14 w 100"/>
                  <a:gd name="T11" fmla="*/ 14 h 340"/>
                  <a:gd name="T12" fmla="*/ 20 w 100"/>
                  <a:gd name="T13" fmla="*/ 9 h 340"/>
                  <a:gd name="T14" fmla="*/ 26 w 100"/>
                  <a:gd name="T15" fmla="*/ 6 h 340"/>
                  <a:gd name="T16" fmla="*/ 34 w 100"/>
                  <a:gd name="T17" fmla="*/ 3 h 340"/>
                  <a:gd name="T18" fmla="*/ 43 w 100"/>
                  <a:gd name="T19" fmla="*/ 0 h 340"/>
                  <a:gd name="T20" fmla="*/ 51 w 100"/>
                  <a:gd name="T21" fmla="*/ 0 h 340"/>
                  <a:gd name="T22" fmla="*/ 57 w 100"/>
                  <a:gd name="T23" fmla="*/ 0 h 340"/>
                  <a:gd name="T24" fmla="*/ 66 w 100"/>
                  <a:gd name="T25" fmla="*/ 3 h 340"/>
                  <a:gd name="T26" fmla="*/ 74 w 100"/>
                  <a:gd name="T27" fmla="*/ 6 h 340"/>
                  <a:gd name="T28" fmla="*/ 80 w 100"/>
                  <a:gd name="T29" fmla="*/ 9 h 340"/>
                  <a:gd name="T30" fmla="*/ 85 w 100"/>
                  <a:gd name="T31" fmla="*/ 14 h 340"/>
                  <a:gd name="T32" fmla="*/ 91 w 100"/>
                  <a:gd name="T33" fmla="*/ 20 h 340"/>
                  <a:gd name="T34" fmla="*/ 94 w 100"/>
                  <a:gd name="T35" fmla="*/ 26 h 340"/>
                  <a:gd name="T36" fmla="*/ 97 w 100"/>
                  <a:gd name="T37" fmla="*/ 34 h 340"/>
                  <a:gd name="T38" fmla="*/ 100 w 100"/>
                  <a:gd name="T39" fmla="*/ 40 h 340"/>
                  <a:gd name="T40" fmla="*/ 100 w 100"/>
                  <a:gd name="T41" fmla="*/ 49 h 340"/>
                  <a:gd name="T42" fmla="*/ 100 w 100"/>
                  <a:gd name="T43" fmla="*/ 288 h 340"/>
                  <a:gd name="T44" fmla="*/ 100 w 100"/>
                  <a:gd name="T45" fmla="*/ 297 h 340"/>
                  <a:gd name="T46" fmla="*/ 97 w 100"/>
                  <a:gd name="T47" fmla="*/ 306 h 340"/>
                  <a:gd name="T48" fmla="*/ 94 w 100"/>
                  <a:gd name="T49" fmla="*/ 311 h 340"/>
                  <a:gd name="T50" fmla="*/ 91 w 100"/>
                  <a:gd name="T51" fmla="*/ 320 h 340"/>
                  <a:gd name="T52" fmla="*/ 85 w 100"/>
                  <a:gd name="T53" fmla="*/ 326 h 340"/>
                  <a:gd name="T54" fmla="*/ 80 w 100"/>
                  <a:gd name="T55" fmla="*/ 331 h 340"/>
                  <a:gd name="T56" fmla="*/ 74 w 100"/>
                  <a:gd name="T57" fmla="*/ 334 h 340"/>
                  <a:gd name="T58" fmla="*/ 66 w 100"/>
                  <a:gd name="T59" fmla="*/ 337 h 340"/>
                  <a:gd name="T60" fmla="*/ 57 w 100"/>
                  <a:gd name="T61" fmla="*/ 340 h 340"/>
                  <a:gd name="T62" fmla="*/ 51 w 100"/>
                  <a:gd name="T63" fmla="*/ 340 h 340"/>
                  <a:gd name="T64" fmla="*/ 43 w 100"/>
                  <a:gd name="T65" fmla="*/ 340 h 340"/>
                  <a:gd name="T66" fmla="*/ 34 w 100"/>
                  <a:gd name="T67" fmla="*/ 337 h 340"/>
                  <a:gd name="T68" fmla="*/ 26 w 100"/>
                  <a:gd name="T69" fmla="*/ 334 h 340"/>
                  <a:gd name="T70" fmla="*/ 20 w 100"/>
                  <a:gd name="T71" fmla="*/ 331 h 340"/>
                  <a:gd name="T72" fmla="*/ 14 w 100"/>
                  <a:gd name="T73" fmla="*/ 326 h 340"/>
                  <a:gd name="T74" fmla="*/ 8 w 100"/>
                  <a:gd name="T75" fmla="*/ 320 h 340"/>
                  <a:gd name="T76" fmla="*/ 6 w 100"/>
                  <a:gd name="T77" fmla="*/ 311 h 340"/>
                  <a:gd name="T78" fmla="*/ 3 w 100"/>
                  <a:gd name="T79" fmla="*/ 306 h 340"/>
                  <a:gd name="T80" fmla="*/ 0 w 100"/>
                  <a:gd name="T81" fmla="*/ 297 h 340"/>
                  <a:gd name="T82" fmla="*/ 0 w 100"/>
                  <a:gd name="T83" fmla="*/ 288 h 340"/>
                  <a:gd name="T84" fmla="*/ 0 w 100"/>
                  <a:gd name="T85" fmla="*/ 49 h 3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340"/>
                  <a:gd name="T131" fmla="*/ 100 w 100"/>
                  <a:gd name="T132" fmla="*/ 340 h 3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340">
                    <a:moveTo>
                      <a:pt x="0" y="49"/>
                    </a:moveTo>
                    <a:lnTo>
                      <a:pt x="0" y="40"/>
                    </a:lnTo>
                    <a:lnTo>
                      <a:pt x="3" y="34"/>
                    </a:lnTo>
                    <a:lnTo>
                      <a:pt x="6" y="26"/>
                    </a:lnTo>
                    <a:lnTo>
                      <a:pt x="8" y="20"/>
                    </a:lnTo>
                    <a:lnTo>
                      <a:pt x="14" y="14"/>
                    </a:lnTo>
                    <a:lnTo>
                      <a:pt x="20" y="9"/>
                    </a:lnTo>
                    <a:lnTo>
                      <a:pt x="26" y="6"/>
                    </a:lnTo>
                    <a:lnTo>
                      <a:pt x="34" y="3"/>
                    </a:lnTo>
                    <a:lnTo>
                      <a:pt x="43" y="0"/>
                    </a:lnTo>
                    <a:lnTo>
                      <a:pt x="51" y="0"/>
                    </a:lnTo>
                    <a:lnTo>
                      <a:pt x="57" y="0"/>
                    </a:lnTo>
                    <a:lnTo>
                      <a:pt x="66" y="3"/>
                    </a:lnTo>
                    <a:lnTo>
                      <a:pt x="74" y="6"/>
                    </a:lnTo>
                    <a:lnTo>
                      <a:pt x="80" y="9"/>
                    </a:lnTo>
                    <a:lnTo>
                      <a:pt x="85" y="14"/>
                    </a:lnTo>
                    <a:lnTo>
                      <a:pt x="91" y="20"/>
                    </a:lnTo>
                    <a:lnTo>
                      <a:pt x="94" y="26"/>
                    </a:lnTo>
                    <a:lnTo>
                      <a:pt x="97" y="34"/>
                    </a:lnTo>
                    <a:lnTo>
                      <a:pt x="100" y="40"/>
                    </a:lnTo>
                    <a:lnTo>
                      <a:pt x="100" y="49"/>
                    </a:lnTo>
                    <a:lnTo>
                      <a:pt x="100" y="288"/>
                    </a:lnTo>
                    <a:lnTo>
                      <a:pt x="100" y="297"/>
                    </a:lnTo>
                    <a:lnTo>
                      <a:pt x="97" y="306"/>
                    </a:lnTo>
                    <a:lnTo>
                      <a:pt x="94" y="311"/>
                    </a:lnTo>
                    <a:lnTo>
                      <a:pt x="91" y="320"/>
                    </a:lnTo>
                    <a:lnTo>
                      <a:pt x="85" y="326"/>
                    </a:lnTo>
                    <a:lnTo>
                      <a:pt x="80" y="331"/>
                    </a:lnTo>
                    <a:lnTo>
                      <a:pt x="74" y="334"/>
                    </a:lnTo>
                    <a:lnTo>
                      <a:pt x="66" y="337"/>
                    </a:lnTo>
                    <a:lnTo>
                      <a:pt x="57" y="340"/>
                    </a:lnTo>
                    <a:lnTo>
                      <a:pt x="51" y="340"/>
                    </a:lnTo>
                    <a:lnTo>
                      <a:pt x="43" y="340"/>
                    </a:lnTo>
                    <a:lnTo>
                      <a:pt x="34" y="337"/>
                    </a:lnTo>
                    <a:lnTo>
                      <a:pt x="26" y="334"/>
                    </a:lnTo>
                    <a:lnTo>
                      <a:pt x="20" y="331"/>
                    </a:lnTo>
                    <a:lnTo>
                      <a:pt x="14" y="326"/>
                    </a:lnTo>
                    <a:lnTo>
                      <a:pt x="8" y="320"/>
                    </a:lnTo>
                    <a:lnTo>
                      <a:pt x="6" y="311"/>
                    </a:lnTo>
                    <a:lnTo>
                      <a:pt x="3" y="306"/>
                    </a:lnTo>
                    <a:lnTo>
                      <a:pt x="0" y="297"/>
                    </a:lnTo>
                    <a:lnTo>
                      <a:pt x="0" y="288"/>
                    </a:lnTo>
                    <a:lnTo>
                      <a:pt x="0"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2" name="Freeform 80"/>
              <p:cNvSpPr>
                <a:spLocks/>
              </p:cNvSpPr>
              <p:nvPr/>
            </p:nvSpPr>
            <p:spPr bwMode="auto">
              <a:xfrm>
                <a:off x="4549" y="1575"/>
                <a:ext cx="100" cy="340"/>
              </a:xfrm>
              <a:custGeom>
                <a:avLst/>
                <a:gdLst>
                  <a:gd name="T0" fmla="*/ 0 w 100"/>
                  <a:gd name="T1" fmla="*/ 49 h 340"/>
                  <a:gd name="T2" fmla="*/ 0 w 100"/>
                  <a:gd name="T3" fmla="*/ 40 h 340"/>
                  <a:gd name="T4" fmla="*/ 3 w 100"/>
                  <a:gd name="T5" fmla="*/ 34 h 340"/>
                  <a:gd name="T6" fmla="*/ 6 w 100"/>
                  <a:gd name="T7" fmla="*/ 26 h 340"/>
                  <a:gd name="T8" fmla="*/ 8 w 100"/>
                  <a:gd name="T9" fmla="*/ 20 h 340"/>
                  <a:gd name="T10" fmla="*/ 14 w 100"/>
                  <a:gd name="T11" fmla="*/ 14 h 340"/>
                  <a:gd name="T12" fmla="*/ 20 w 100"/>
                  <a:gd name="T13" fmla="*/ 9 h 340"/>
                  <a:gd name="T14" fmla="*/ 26 w 100"/>
                  <a:gd name="T15" fmla="*/ 6 h 340"/>
                  <a:gd name="T16" fmla="*/ 34 w 100"/>
                  <a:gd name="T17" fmla="*/ 3 h 340"/>
                  <a:gd name="T18" fmla="*/ 43 w 100"/>
                  <a:gd name="T19" fmla="*/ 0 h 340"/>
                  <a:gd name="T20" fmla="*/ 51 w 100"/>
                  <a:gd name="T21" fmla="*/ 0 h 340"/>
                  <a:gd name="T22" fmla="*/ 57 w 100"/>
                  <a:gd name="T23" fmla="*/ 0 h 340"/>
                  <a:gd name="T24" fmla="*/ 66 w 100"/>
                  <a:gd name="T25" fmla="*/ 3 h 340"/>
                  <a:gd name="T26" fmla="*/ 74 w 100"/>
                  <a:gd name="T27" fmla="*/ 6 h 340"/>
                  <a:gd name="T28" fmla="*/ 80 w 100"/>
                  <a:gd name="T29" fmla="*/ 9 h 340"/>
                  <a:gd name="T30" fmla="*/ 85 w 100"/>
                  <a:gd name="T31" fmla="*/ 14 h 340"/>
                  <a:gd name="T32" fmla="*/ 91 w 100"/>
                  <a:gd name="T33" fmla="*/ 20 h 340"/>
                  <a:gd name="T34" fmla="*/ 94 w 100"/>
                  <a:gd name="T35" fmla="*/ 26 h 340"/>
                  <a:gd name="T36" fmla="*/ 97 w 100"/>
                  <a:gd name="T37" fmla="*/ 34 h 340"/>
                  <a:gd name="T38" fmla="*/ 100 w 100"/>
                  <a:gd name="T39" fmla="*/ 40 h 340"/>
                  <a:gd name="T40" fmla="*/ 100 w 100"/>
                  <a:gd name="T41" fmla="*/ 49 h 340"/>
                  <a:gd name="T42" fmla="*/ 100 w 100"/>
                  <a:gd name="T43" fmla="*/ 288 h 340"/>
                  <a:gd name="T44" fmla="*/ 100 w 100"/>
                  <a:gd name="T45" fmla="*/ 297 h 340"/>
                  <a:gd name="T46" fmla="*/ 97 w 100"/>
                  <a:gd name="T47" fmla="*/ 306 h 340"/>
                  <a:gd name="T48" fmla="*/ 94 w 100"/>
                  <a:gd name="T49" fmla="*/ 311 h 340"/>
                  <a:gd name="T50" fmla="*/ 91 w 100"/>
                  <a:gd name="T51" fmla="*/ 320 h 340"/>
                  <a:gd name="T52" fmla="*/ 85 w 100"/>
                  <a:gd name="T53" fmla="*/ 326 h 340"/>
                  <a:gd name="T54" fmla="*/ 80 w 100"/>
                  <a:gd name="T55" fmla="*/ 331 h 340"/>
                  <a:gd name="T56" fmla="*/ 74 w 100"/>
                  <a:gd name="T57" fmla="*/ 334 h 340"/>
                  <a:gd name="T58" fmla="*/ 66 w 100"/>
                  <a:gd name="T59" fmla="*/ 337 h 340"/>
                  <a:gd name="T60" fmla="*/ 57 w 100"/>
                  <a:gd name="T61" fmla="*/ 340 h 340"/>
                  <a:gd name="T62" fmla="*/ 51 w 100"/>
                  <a:gd name="T63" fmla="*/ 340 h 340"/>
                  <a:gd name="T64" fmla="*/ 43 w 100"/>
                  <a:gd name="T65" fmla="*/ 340 h 340"/>
                  <a:gd name="T66" fmla="*/ 34 w 100"/>
                  <a:gd name="T67" fmla="*/ 337 h 340"/>
                  <a:gd name="T68" fmla="*/ 26 w 100"/>
                  <a:gd name="T69" fmla="*/ 334 h 340"/>
                  <a:gd name="T70" fmla="*/ 20 w 100"/>
                  <a:gd name="T71" fmla="*/ 331 h 340"/>
                  <a:gd name="T72" fmla="*/ 14 w 100"/>
                  <a:gd name="T73" fmla="*/ 326 h 340"/>
                  <a:gd name="T74" fmla="*/ 8 w 100"/>
                  <a:gd name="T75" fmla="*/ 320 h 340"/>
                  <a:gd name="T76" fmla="*/ 6 w 100"/>
                  <a:gd name="T77" fmla="*/ 311 h 340"/>
                  <a:gd name="T78" fmla="*/ 3 w 100"/>
                  <a:gd name="T79" fmla="*/ 306 h 340"/>
                  <a:gd name="T80" fmla="*/ 0 w 100"/>
                  <a:gd name="T81" fmla="*/ 297 h 340"/>
                  <a:gd name="T82" fmla="*/ 0 w 100"/>
                  <a:gd name="T83" fmla="*/ 288 h 340"/>
                  <a:gd name="T84" fmla="*/ 0 w 100"/>
                  <a:gd name="T85" fmla="*/ 49 h 3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340"/>
                  <a:gd name="T131" fmla="*/ 100 w 100"/>
                  <a:gd name="T132" fmla="*/ 340 h 3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340">
                    <a:moveTo>
                      <a:pt x="0" y="49"/>
                    </a:moveTo>
                    <a:lnTo>
                      <a:pt x="0" y="40"/>
                    </a:lnTo>
                    <a:lnTo>
                      <a:pt x="3" y="34"/>
                    </a:lnTo>
                    <a:lnTo>
                      <a:pt x="6" y="26"/>
                    </a:lnTo>
                    <a:lnTo>
                      <a:pt x="8" y="20"/>
                    </a:lnTo>
                    <a:lnTo>
                      <a:pt x="14" y="14"/>
                    </a:lnTo>
                    <a:lnTo>
                      <a:pt x="20" y="9"/>
                    </a:lnTo>
                    <a:lnTo>
                      <a:pt x="26" y="6"/>
                    </a:lnTo>
                    <a:lnTo>
                      <a:pt x="34" y="3"/>
                    </a:lnTo>
                    <a:lnTo>
                      <a:pt x="43" y="0"/>
                    </a:lnTo>
                    <a:lnTo>
                      <a:pt x="51" y="0"/>
                    </a:lnTo>
                    <a:lnTo>
                      <a:pt x="57" y="0"/>
                    </a:lnTo>
                    <a:lnTo>
                      <a:pt x="66" y="3"/>
                    </a:lnTo>
                    <a:lnTo>
                      <a:pt x="74" y="6"/>
                    </a:lnTo>
                    <a:lnTo>
                      <a:pt x="80" y="9"/>
                    </a:lnTo>
                    <a:lnTo>
                      <a:pt x="85" y="14"/>
                    </a:lnTo>
                    <a:lnTo>
                      <a:pt x="91" y="20"/>
                    </a:lnTo>
                    <a:lnTo>
                      <a:pt x="94" y="26"/>
                    </a:lnTo>
                    <a:lnTo>
                      <a:pt x="97" y="34"/>
                    </a:lnTo>
                    <a:lnTo>
                      <a:pt x="100" y="40"/>
                    </a:lnTo>
                    <a:lnTo>
                      <a:pt x="100" y="49"/>
                    </a:lnTo>
                    <a:lnTo>
                      <a:pt x="100" y="288"/>
                    </a:lnTo>
                    <a:lnTo>
                      <a:pt x="100" y="297"/>
                    </a:lnTo>
                    <a:lnTo>
                      <a:pt x="97" y="306"/>
                    </a:lnTo>
                    <a:lnTo>
                      <a:pt x="94" y="311"/>
                    </a:lnTo>
                    <a:lnTo>
                      <a:pt x="91" y="320"/>
                    </a:lnTo>
                    <a:lnTo>
                      <a:pt x="85" y="326"/>
                    </a:lnTo>
                    <a:lnTo>
                      <a:pt x="80" y="331"/>
                    </a:lnTo>
                    <a:lnTo>
                      <a:pt x="74" y="334"/>
                    </a:lnTo>
                    <a:lnTo>
                      <a:pt x="66" y="337"/>
                    </a:lnTo>
                    <a:lnTo>
                      <a:pt x="57" y="340"/>
                    </a:lnTo>
                    <a:lnTo>
                      <a:pt x="51" y="340"/>
                    </a:lnTo>
                    <a:lnTo>
                      <a:pt x="43" y="340"/>
                    </a:lnTo>
                    <a:lnTo>
                      <a:pt x="34" y="337"/>
                    </a:lnTo>
                    <a:lnTo>
                      <a:pt x="26" y="334"/>
                    </a:lnTo>
                    <a:lnTo>
                      <a:pt x="20" y="331"/>
                    </a:lnTo>
                    <a:lnTo>
                      <a:pt x="14" y="326"/>
                    </a:lnTo>
                    <a:lnTo>
                      <a:pt x="8" y="320"/>
                    </a:lnTo>
                    <a:lnTo>
                      <a:pt x="6" y="311"/>
                    </a:lnTo>
                    <a:lnTo>
                      <a:pt x="3" y="306"/>
                    </a:lnTo>
                    <a:lnTo>
                      <a:pt x="0" y="297"/>
                    </a:lnTo>
                    <a:lnTo>
                      <a:pt x="0" y="288"/>
                    </a:lnTo>
                    <a:lnTo>
                      <a:pt x="0" y="49"/>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3" name="Freeform 81"/>
              <p:cNvSpPr>
                <a:spLocks/>
              </p:cNvSpPr>
              <p:nvPr/>
            </p:nvSpPr>
            <p:spPr bwMode="auto">
              <a:xfrm>
                <a:off x="2517" y="1547"/>
                <a:ext cx="100" cy="339"/>
              </a:xfrm>
              <a:custGeom>
                <a:avLst/>
                <a:gdLst>
                  <a:gd name="T0" fmla="*/ 0 w 100"/>
                  <a:gd name="T1" fmla="*/ 48 h 339"/>
                  <a:gd name="T2" fmla="*/ 3 w 100"/>
                  <a:gd name="T3" fmla="*/ 40 h 339"/>
                  <a:gd name="T4" fmla="*/ 3 w 100"/>
                  <a:gd name="T5" fmla="*/ 34 h 339"/>
                  <a:gd name="T6" fmla="*/ 6 w 100"/>
                  <a:gd name="T7" fmla="*/ 25 h 339"/>
                  <a:gd name="T8" fmla="*/ 11 w 100"/>
                  <a:gd name="T9" fmla="*/ 20 h 339"/>
                  <a:gd name="T10" fmla="*/ 17 w 100"/>
                  <a:gd name="T11" fmla="*/ 14 h 339"/>
                  <a:gd name="T12" fmla="*/ 23 w 100"/>
                  <a:gd name="T13" fmla="*/ 8 h 339"/>
                  <a:gd name="T14" fmla="*/ 28 w 100"/>
                  <a:gd name="T15" fmla="*/ 5 h 339"/>
                  <a:gd name="T16" fmla="*/ 34 w 100"/>
                  <a:gd name="T17" fmla="*/ 2 h 339"/>
                  <a:gd name="T18" fmla="*/ 43 w 100"/>
                  <a:gd name="T19" fmla="*/ 0 h 339"/>
                  <a:gd name="T20" fmla="*/ 51 w 100"/>
                  <a:gd name="T21" fmla="*/ 0 h 339"/>
                  <a:gd name="T22" fmla="*/ 60 w 100"/>
                  <a:gd name="T23" fmla="*/ 0 h 339"/>
                  <a:gd name="T24" fmla="*/ 66 w 100"/>
                  <a:gd name="T25" fmla="*/ 2 h 339"/>
                  <a:gd name="T26" fmla="*/ 74 w 100"/>
                  <a:gd name="T27" fmla="*/ 5 h 339"/>
                  <a:gd name="T28" fmla="*/ 80 w 100"/>
                  <a:gd name="T29" fmla="*/ 8 h 339"/>
                  <a:gd name="T30" fmla="*/ 85 w 100"/>
                  <a:gd name="T31" fmla="*/ 14 h 339"/>
                  <a:gd name="T32" fmla="*/ 91 w 100"/>
                  <a:gd name="T33" fmla="*/ 20 h 339"/>
                  <a:gd name="T34" fmla="*/ 94 w 100"/>
                  <a:gd name="T35" fmla="*/ 25 h 339"/>
                  <a:gd name="T36" fmla="*/ 100 w 100"/>
                  <a:gd name="T37" fmla="*/ 34 h 339"/>
                  <a:gd name="T38" fmla="*/ 100 w 100"/>
                  <a:gd name="T39" fmla="*/ 40 h 339"/>
                  <a:gd name="T40" fmla="*/ 100 w 100"/>
                  <a:gd name="T41" fmla="*/ 48 h 339"/>
                  <a:gd name="T42" fmla="*/ 100 w 100"/>
                  <a:gd name="T43" fmla="*/ 288 h 339"/>
                  <a:gd name="T44" fmla="*/ 100 w 100"/>
                  <a:gd name="T45" fmla="*/ 296 h 339"/>
                  <a:gd name="T46" fmla="*/ 100 w 100"/>
                  <a:gd name="T47" fmla="*/ 305 h 339"/>
                  <a:gd name="T48" fmla="*/ 94 w 100"/>
                  <a:gd name="T49" fmla="*/ 314 h 339"/>
                  <a:gd name="T50" fmla="*/ 91 w 100"/>
                  <a:gd name="T51" fmla="*/ 319 h 339"/>
                  <a:gd name="T52" fmla="*/ 85 w 100"/>
                  <a:gd name="T53" fmla="*/ 325 h 339"/>
                  <a:gd name="T54" fmla="*/ 80 w 100"/>
                  <a:gd name="T55" fmla="*/ 331 h 339"/>
                  <a:gd name="T56" fmla="*/ 74 w 100"/>
                  <a:gd name="T57" fmla="*/ 334 h 339"/>
                  <a:gd name="T58" fmla="*/ 66 w 100"/>
                  <a:gd name="T59" fmla="*/ 336 h 339"/>
                  <a:gd name="T60" fmla="*/ 60 w 100"/>
                  <a:gd name="T61" fmla="*/ 339 h 339"/>
                  <a:gd name="T62" fmla="*/ 51 w 100"/>
                  <a:gd name="T63" fmla="*/ 339 h 339"/>
                  <a:gd name="T64" fmla="*/ 43 w 100"/>
                  <a:gd name="T65" fmla="*/ 339 h 339"/>
                  <a:gd name="T66" fmla="*/ 34 w 100"/>
                  <a:gd name="T67" fmla="*/ 336 h 339"/>
                  <a:gd name="T68" fmla="*/ 28 w 100"/>
                  <a:gd name="T69" fmla="*/ 334 h 339"/>
                  <a:gd name="T70" fmla="*/ 23 w 100"/>
                  <a:gd name="T71" fmla="*/ 331 h 339"/>
                  <a:gd name="T72" fmla="*/ 17 w 100"/>
                  <a:gd name="T73" fmla="*/ 325 h 339"/>
                  <a:gd name="T74" fmla="*/ 11 w 100"/>
                  <a:gd name="T75" fmla="*/ 319 h 339"/>
                  <a:gd name="T76" fmla="*/ 6 w 100"/>
                  <a:gd name="T77" fmla="*/ 314 h 339"/>
                  <a:gd name="T78" fmla="*/ 3 w 100"/>
                  <a:gd name="T79" fmla="*/ 305 h 339"/>
                  <a:gd name="T80" fmla="*/ 3 w 100"/>
                  <a:gd name="T81" fmla="*/ 296 h 339"/>
                  <a:gd name="T82" fmla="*/ 0 w 100"/>
                  <a:gd name="T83" fmla="*/ 288 h 339"/>
                  <a:gd name="T84" fmla="*/ 0 w 100"/>
                  <a:gd name="T85" fmla="*/ 48 h 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339"/>
                  <a:gd name="T131" fmla="*/ 100 w 100"/>
                  <a:gd name="T132" fmla="*/ 339 h 33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339">
                    <a:moveTo>
                      <a:pt x="0" y="48"/>
                    </a:moveTo>
                    <a:lnTo>
                      <a:pt x="3" y="40"/>
                    </a:lnTo>
                    <a:lnTo>
                      <a:pt x="3" y="34"/>
                    </a:lnTo>
                    <a:lnTo>
                      <a:pt x="6" y="25"/>
                    </a:lnTo>
                    <a:lnTo>
                      <a:pt x="11" y="20"/>
                    </a:lnTo>
                    <a:lnTo>
                      <a:pt x="17" y="14"/>
                    </a:lnTo>
                    <a:lnTo>
                      <a:pt x="23" y="8"/>
                    </a:lnTo>
                    <a:lnTo>
                      <a:pt x="28" y="5"/>
                    </a:lnTo>
                    <a:lnTo>
                      <a:pt x="34" y="2"/>
                    </a:lnTo>
                    <a:lnTo>
                      <a:pt x="43" y="0"/>
                    </a:lnTo>
                    <a:lnTo>
                      <a:pt x="51" y="0"/>
                    </a:lnTo>
                    <a:lnTo>
                      <a:pt x="60" y="0"/>
                    </a:lnTo>
                    <a:lnTo>
                      <a:pt x="66" y="2"/>
                    </a:lnTo>
                    <a:lnTo>
                      <a:pt x="74" y="5"/>
                    </a:lnTo>
                    <a:lnTo>
                      <a:pt x="80" y="8"/>
                    </a:lnTo>
                    <a:lnTo>
                      <a:pt x="85" y="14"/>
                    </a:lnTo>
                    <a:lnTo>
                      <a:pt x="91" y="20"/>
                    </a:lnTo>
                    <a:lnTo>
                      <a:pt x="94" y="25"/>
                    </a:lnTo>
                    <a:lnTo>
                      <a:pt x="100" y="34"/>
                    </a:lnTo>
                    <a:lnTo>
                      <a:pt x="100" y="40"/>
                    </a:lnTo>
                    <a:lnTo>
                      <a:pt x="100" y="48"/>
                    </a:lnTo>
                    <a:lnTo>
                      <a:pt x="100" y="288"/>
                    </a:lnTo>
                    <a:lnTo>
                      <a:pt x="100" y="296"/>
                    </a:lnTo>
                    <a:lnTo>
                      <a:pt x="100" y="305"/>
                    </a:lnTo>
                    <a:lnTo>
                      <a:pt x="94" y="314"/>
                    </a:lnTo>
                    <a:lnTo>
                      <a:pt x="91" y="319"/>
                    </a:lnTo>
                    <a:lnTo>
                      <a:pt x="85" y="325"/>
                    </a:lnTo>
                    <a:lnTo>
                      <a:pt x="80" y="331"/>
                    </a:lnTo>
                    <a:lnTo>
                      <a:pt x="74" y="334"/>
                    </a:lnTo>
                    <a:lnTo>
                      <a:pt x="66" y="336"/>
                    </a:lnTo>
                    <a:lnTo>
                      <a:pt x="60" y="339"/>
                    </a:lnTo>
                    <a:lnTo>
                      <a:pt x="51" y="339"/>
                    </a:lnTo>
                    <a:lnTo>
                      <a:pt x="43" y="339"/>
                    </a:lnTo>
                    <a:lnTo>
                      <a:pt x="34" y="336"/>
                    </a:lnTo>
                    <a:lnTo>
                      <a:pt x="28" y="334"/>
                    </a:lnTo>
                    <a:lnTo>
                      <a:pt x="23" y="331"/>
                    </a:lnTo>
                    <a:lnTo>
                      <a:pt x="17" y="325"/>
                    </a:lnTo>
                    <a:lnTo>
                      <a:pt x="11" y="319"/>
                    </a:lnTo>
                    <a:lnTo>
                      <a:pt x="6" y="314"/>
                    </a:lnTo>
                    <a:lnTo>
                      <a:pt x="3" y="305"/>
                    </a:lnTo>
                    <a:lnTo>
                      <a:pt x="3" y="296"/>
                    </a:lnTo>
                    <a:lnTo>
                      <a:pt x="0" y="288"/>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4" name="Freeform 82"/>
              <p:cNvSpPr>
                <a:spLocks/>
              </p:cNvSpPr>
              <p:nvPr/>
            </p:nvSpPr>
            <p:spPr bwMode="auto">
              <a:xfrm>
                <a:off x="2517" y="1547"/>
                <a:ext cx="100" cy="339"/>
              </a:xfrm>
              <a:custGeom>
                <a:avLst/>
                <a:gdLst>
                  <a:gd name="T0" fmla="*/ 0 w 100"/>
                  <a:gd name="T1" fmla="*/ 48 h 339"/>
                  <a:gd name="T2" fmla="*/ 3 w 100"/>
                  <a:gd name="T3" fmla="*/ 40 h 339"/>
                  <a:gd name="T4" fmla="*/ 3 w 100"/>
                  <a:gd name="T5" fmla="*/ 34 h 339"/>
                  <a:gd name="T6" fmla="*/ 6 w 100"/>
                  <a:gd name="T7" fmla="*/ 25 h 339"/>
                  <a:gd name="T8" fmla="*/ 11 w 100"/>
                  <a:gd name="T9" fmla="*/ 20 h 339"/>
                  <a:gd name="T10" fmla="*/ 17 w 100"/>
                  <a:gd name="T11" fmla="*/ 14 h 339"/>
                  <a:gd name="T12" fmla="*/ 23 w 100"/>
                  <a:gd name="T13" fmla="*/ 8 h 339"/>
                  <a:gd name="T14" fmla="*/ 28 w 100"/>
                  <a:gd name="T15" fmla="*/ 5 h 339"/>
                  <a:gd name="T16" fmla="*/ 34 w 100"/>
                  <a:gd name="T17" fmla="*/ 2 h 339"/>
                  <a:gd name="T18" fmla="*/ 43 w 100"/>
                  <a:gd name="T19" fmla="*/ 0 h 339"/>
                  <a:gd name="T20" fmla="*/ 51 w 100"/>
                  <a:gd name="T21" fmla="*/ 0 h 339"/>
                  <a:gd name="T22" fmla="*/ 60 w 100"/>
                  <a:gd name="T23" fmla="*/ 0 h 339"/>
                  <a:gd name="T24" fmla="*/ 66 w 100"/>
                  <a:gd name="T25" fmla="*/ 2 h 339"/>
                  <a:gd name="T26" fmla="*/ 74 w 100"/>
                  <a:gd name="T27" fmla="*/ 5 h 339"/>
                  <a:gd name="T28" fmla="*/ 80 w 100"/>
                  <a:gd name="T29" fmla="*/ 8 h 339"/>
                  <a:gd name="T30" fmla="*/ 85 w 100"/>
                  <a:gd name="T31" fmla="*/ 14 h 339"/>
                  <a:gd name="T32" fmla="*/ 91 w 100"/>
                  <a:gd name="T33" fmla="*/ 20 h 339"/>
                  <a:gd name="T34" fmla="*/ 94 w 100"/>
                  <a:gd name="T35" fmla="*/ 25 h 339"/>
                  <a:gd name="T36" fmla="*/ 100 w 100"/>
                  <a:gd name="T37" fmla="*/ 34 h 339"/>
                  <a:gd name="T38" fmla="*/ 100 w 100"/>
                  <a:gd name="T39" fmla="*/ 40 h 339"/>
                  <a:gd name="T40" fmla="*/ 100 w 100"/>
                  <a:gd name="T41" fmla="*/ 48 h 339"/>
                  <a:gd name="T42" fmla="*/ 100 w 100"/>
                  <a:gd name="T43" fmla="*/ 288 h 339"/>
                  <a:gd name="T44" fmla="*/ 100 w 100"/>
                  <a:gd name="T45" fmla="*/ 296 h 339"/>
                  <a:gd name="T46" fmla="*/ 100 w 100"/>
                  <a:gd name="T47" fmla="*/ 305 h 339"/>
                  <a:gd name="T48" fmla="*/ 94 w 100"/>
                  <a:gd name="T49" fmla="*/ 314 h 339"/>
                  <a:gd name="T50" fmla="*/ 91 w 100"/>
                  <a:gd name="T51" fmla="*/ 319 h 339"/>
                  <a:gd name="T52" fmla="*/ 85 w 100"/>
                  <a:gd name="T53" fmla="*/ 325 h 339"/>
                  <a:gd name="T54" fmla="*/ 80 w 100"/>
                  <a:gd name="T55" fmla="*/ 331 h 339"/>
                  <a:gd name="T56" fmla="*/ 74 w 100"/>
                  <a:gd name="T57" fmla="*/ 334 h 339"/>
                  <a:gd name="T58" fmla="*/ 66 w 100"/>
                  <a:gd name="T59" fmla="*/ 336 h 339"/>
                  <a:gd name="T60" fmla="*/ 60 w 100"/>
                  <a:gd name="T61" fmla="*/ 339 h 339"/>
                  <a:gd name="T62" fmla="*/ 51 w 100"/>
                  <a:gd name="T63" fmla="*/ 339 h 339"/>
                  <a:gd name="T64" fmla="*/ 43 w 100"/>
                  <a:gd name="T65" fmla="*/ 339 h 339"/>
                  <a:gd name="T66" fmla="*/ 34 w 100"/>
                  <a:gd name="T67" fmla="*/ 336 h 339"/>
                  <a:gd name="T68" fmla="*/ 28 w 100"/>
                  <a:gd name="T69" fmla="*/ 334 h 339"/>
                  <a:gd name="T70" fmla="*/ 23 w 100"/>
                  <a:gd name="T71" fmla="*/ 331 h 339"/>
                  <a:gd name="T72" fmla="*/ 17 w 100"/>
                  <a:gd name="T73" fmla="*/ 325 h 339"/>
                  <a:gd name="T74" fmla="*/ 11 w 100"/>
                  <a:gd name="T75" fmla="*/ 319 h 339"/>
                  <a:gd name="T76" fmla="*/ 6 w 100"/>
                  <a:gd name="T77" fmla="*/ 314 h 339"/>
                  <a:gd name="T78" fmla="*/ 3 w 100"/>
                  <a:gd name="T79" fmla="*/ 305 h 339"/>
                  <a:gd name="T80" fmla="*/ 3 w 100"/>
                  <a:gd name="T81" fmla="*/ 296 h 339"/>
                  <a:gd name="T82" fmla="*/ 0 w 100"/>
                  <a:gd name="T83" fmla="*/ 288 h 339"/>
                  <a:gd name="T84" fmla="*/ 0 w 100"/>
                  <a:gd name="T85" fmla="*/ 48 h 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339"/>
                  <a:gd name="T131" fmla="*/ 100 w 100"/>
                  <a:gd name="T132" fmla="*/ 339 h 33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339">
                    <a:moveTo>
                      <a:pt x="0" y="48"/>
                    </a:moveTo>
                    <a:lnTo>
                      <a:pt x="3" y="40"/>
                    </a:lnTo>
                    <a:lnTo>
                      <a:pt x="3" y="34"/>
                    </a:lnTo>
                    <a:lnTo>
                      <a:pt x="6" y="25"/>
                    </a:lnTo>
                    <a:lnTo>
                      <a:pt x="11" y="20"/>
                    </a:lnTo>
                    <a:lnTo>
                      <a:pt x="17" y="14"/>
                    </a:lnTo>
                    <a:lnTo>
                      <a:pt x="23" y="8"/>
                    </a:lnTo>
                    <a:lnTo>
                      <a:pt x="28" y="5"/>
                    </a:lnTo>
                    <a:lnTo>
                      <a:pt x="34" y="2"/>
                    </a:lnTo>
                    <a:lnTo>
                      <a:pt x="43" y="0"/>
                    </a:lnTo>
                    <a:lnTo>
                      <a:pt x="51" y="0"/>
                    </a:lnTo>
                    <a:lnTo>
                      <a:pt x="60" y="0"/>
                    </a:lnTo>
                    <a:lnTo>
                      <a:pt x="66" y="2"/>
                    </a:lnTo>
                    <a:lnTo>
                      <a:pt x="74" y="5"/>
                    </a:lnTo>
                    <a:lnTo>
                      <a:pt x="80" y="8"/>
                    </a:lnTo>
                    <a:lnTo>
                      <a:pt x="85" y="14"/>
                    </a:lnTo>
                    <a:lnTo>
                      <a:pt x="91" y="20"/>
                    </a:lnTo>
                    <a:lnTo>
                      <a:pt x="94" y="25"/>
                    </a:lnTo>
                    <a:lnTo>
                      <a:pt x="100" y="34"/>
                    </a:lnTo>
                    <a:lnTo>
                      <a:pt x="100" y="40"/>
                    </a:lnTo>
                    <a:lnTo>
                      <a:pt x="100" y="48"/>
                    </a:lnTo>
                    <a:lnTo>
                      <a:pt x="100" y="288"/>
                    </a:lnTo>
                    <a:lnTo>
                      <a:pt x="100" y="296"/>
                    </a:lnTo>
                    <a:lnTo>
                      <a:pt x="100" y="305"/>
                    </a:lnTo>
                    <a:lnTo>
                      <a:pt x="94" y="314"/>
                    </a:lnTo>
                    <a:lnTo>
                      <a:pt x="91" y="319"/>
                    </a:lnTo>
                    <a:lnTo>
                      <a:pt x="85" y="325"/>
                    </a:lnTo>
                    <a:lnTo>
                      <a:pt x="80" y="331"/>
                    </a:lnTo>
                    <a:lnTo>
                      <a:pt x="74" y="334"/>
                    </a:lnTo>
                    <a:lnTo>
                      <a:pt x="66" y="336"/>
                    </a:lnTo>
                    <a:lnTo>
                      <a:pt x="60" y="339"/>
                    </a:lnTo>
                    <a:lnTo>
                      <a:pt x="51" y="339"/>
                    </a:lnTo>
                    <a:lnTo>
                      <a:pt x="43" y="339"/>
                    </a:lnTo>
                    <a:lnTo>
                      <a:pt x="34" y="336"/>
                    </a:lnTo>
                    <a:lnTo>
                      <a:pt x="28" y="334"/>
                    </a:lnTo>
                    <a:lnTo>
                      <a:pt x="23" y="331"/>
                    </a:lnTo>
                    <a:lnTo>
                      <a:pt x="17" y="325"/>
                    </a:lnTo>
                    <a:lnTo>
                      <a:pt x="11" y="319"/>
                    </a:lnTo>
                    <a:lnTo>
                      <a:pt x="6" y="314"/>
                    </a:lnTo>
                    <a:lnTo>
                      <a:pt x="3" y="305"/>
                    </a:lnTo>
                    <a:lnTo>
                      <a:pt x="3" y="296"/>
                    </a:lnTo>
                    <a:lnTo>
                      <a:pt x="0" y="288"/>
                    </a:lnTo>
                    <a:lnTo>
                      <a:pt x="0" y="4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5" name="Rectangle 83"/>
              <p:cNvSpPr>
                <a:spLocks noChangeArrowheads="1"/>
              </p:cNvSpPr>
              <p:nvPr/>
            </p:nvSpPr>
            <p:spPr bwMode="auto">
              <a:xfrm>
                <a:off x="2537" y="1561"/>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0</a:t>
                </a:r>
                <a:endParaRPr lang="en-US" altLang="zh-CN" b="1"/>
              </a:p>
            </p:txBody>
          </p:sp>
          <p:sp>
            <p:nvSpPr>
              <p:cNvPr id="346" name="Rectangle 84"/>
              <p:cNvSpPr>
                <a:spLocks noChangeArrowheads="1"/>
              </p:cNvSpPr>
              <p:nvPr/>
            </p:nvSpPr>
            <p:spPr bwMode="auto">
              <a:xfrm>
                <a:off x="2668" y="910"/>
                <a:ext cx="37"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347" name="Rectangle 85"/>
              <p:cNvSpPr>
                <a:spLocks noChangeArrowheads="1"/>
              </p:cNvSpPr>
              <p:nvPr/>
            </p:nvSpPr>
            <p:spPr bwMode="auto">
              <a:xfrm>
                <a:off x="2705" y="910"/>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d</a:t>
                </a:r>
                <a:endParaRPr lang="en-US" altLang="zh-CN" b="1"/>
              </a:p>
            </p:txBody>
          </p:sp>
          <p:sp>
            <p:nvSpPr>
              <p:cNvPr id="348" name="Rectangle 86"/>
              <p:cNvSpPr>
                <a:spLocks noChangeArrowheads="1"/>
              </p:cNvSpPr>
              <p:nvPr/>
            </p:nvSpPr>
            <p:spPr bwMode="auto">
              <a:xfrm>
                <a:off x="2734" y="910"/>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d</a:t>
                </a:r>
                <a:endParaRPr lang="en-US" altLang="zh-CN" b="1"/>
              </a:p>
            </p:txBody>
          </p:sp>
          <p:sp>
            <p:nvSpPr>
              <p:cNvPr id="349" name="Rectangle 87"/>
              <p:cNvSpPr>
                <a:spLocks noChangeArrowheads="1"/>
              </p:cNvSpPr>
              <p:nvPr/>
            </p:nvSpPr>
            <p:spPr bwMode="auto">
              <a:xfrm>
                <a:off x="2825" y="885"/>
                <a:ext cx="3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350" name="Rectangle 88"/>
              <p:cNvSpPr>
                <a:spLocks noChangeArrowheads="1"/>
              </p:cNvSpPr>
              <p:nvPr/>
            </p:nvSpPr>
            <p:spPr bwMode="auto">
              <a:xfrm>
                <a:off x="2862" y="885"/>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d</a:t>
                </a:r>
                <a:endParaRPr lang="en-US" altLang="zh-CN" b="1"/>
              </a:p>
            </p:txBody>
          </p:sp>
          <p:sp>
            <p:nvSpPr>
              <p:cNvPr id="351" name="Rectangle 89"/>
              <p:cNvSpPr>
                <a:spLocks noChangeArrowheads="1"/>
              </p:cNvSpPr>
              <p:nvPr/>
            </p:nvSpPr>
            <p:spPr bwMode="auto">
              <a:xfrm>
                <a:off x="2891" y="885"/>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d</a:t>
                </a:r>
                <a:endParaRPr lang="en-US" altLang="zh-CN" b="1"/>
              </a:p>
            </p:txBody>
          </p:sp>
          <p:sp>
            <p:nvSpPr>
              <p:cNvPr id="352" name="Rectangle 90"/>
              <p:cNvSpPr>
                <a:spLocks noChangeArrowheads="1"/>
              </p:cNvSpPr>
              <p:nvPr/>
            </p:nvSpPr>
            <p:spPr bwMode="auto">
              <a:xfrm>
                <a:off x="2922" y="885"/>
                <a:ext cx="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b="1"/>
              </a:p>
            </p:txBody>
          </p:sp>
          <p:sp>
            <p:nvSpPr>
              <p:cNvPr id="353" name="Rectangle 91"/>
              <p:cNvSpPr>
                <a:spLocks noChangeArrowheads="1"/>
              </p:cNvSpPr>
              <p:nvPr/>
            </p:nvSpPr>
            <p:spPr bwMode="auto">
              <a:xfrm>
                <a:off x="2782" y="939"/>
                <a:ext cx="2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354" name="Rectangle 92"/>
              <p:cNvSpPr>
                <a:spLocks noChangeArrowheads="1"/>
              </p:cNvSpPr>
              <p:nvPr/>
            </p:nvSpPr>
            <p:spPr bwMode="auto">
              <a:xfrm>
                <a:off x="2799" y="939"/>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355" name="Rectangle 93"/>
              <p:cNvSpPr>
                <a:spLocks noChangeArrowheads="1"/>
              </p:cNvSpPr>
              <p:nvPr/>
            </p:nvSpPr>
            <p:spPr bwMode="auto">
              <a:xfrm>
                <a:off x="2828" y="939"/>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s</a:t>
                </a:r>
                <a:endParaRPr lang="en-US" altLang="zh-CN" b="1"/>
              </a:p>
            </p:txBody>
          </p:sp>
          <p:sp>
            <p:nvSpPr>
              <p:cNvPr id="356" name="Rectangle 94"/>
              <p:cNvSpPr>
                <a:spLocks noChangeArrowheads="1"/>
              </p:cNvSpPr>
              <p:nvPr/>
            </p:nvSpPr>
            <p:spPr bwMode="auto">
              <a:xfrm>
                <a:off x="2856" y="939"/>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u</a:t>
                </a:r>
                <a:endParaRPr lang="en-US" altLang="zh-CN" b="1"/>
              </a:p>
            </p:txBody>
          </p:sp>
          <p:sp>
            <p:nvSpPr>
              <p:cNvPr id="357" name="Rectangle 95"/>
              <p:cNvSpPr>
                <a:spLocks noChangeArrowheads="1"/>
              </p:cNvSpPr>
              <p:nvPr/>
            </p:nvSpPr>
            <p:spPr bwMode="auto">
              <a:xfrm>
                <a:off x="2885" y="939"/>
                <a:ext cx="15"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l</a:t>
                </a:r>
                <a:endParaRPr lang="en-US" altLang="zh-CN" b="1"/>
              </a:p>
            </p:txBody>
          </p:sp>
          <p:sp>
            <p:nvSpPr>
              <p:cNvPr id="358" name="Rectangle 96"/>
              <p:cNvSpPr>
                <a:spLocks noChangeArrowheads="1"/>
              </p:cNvSpPr>
              <p:nvPr/>
            </p:nvSpPr>
            <p:spPr bwMode="auto">
              <a:xfrm>
                <a:off x="2896" y="939"/>
                <a:ext cx="17"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t</a:t>
                </a:r>
                <a:endParaRPr lang="en-US" altLang="zh-CN" b="1"/>
              </a:p>
            </p:txBody>
          </p:sp>
          <p:sp>
            <p:nvSpPr>
              <p:cNvPr id="359" name="Freeform 97"/>
              <p:cNvSpPr>
                <a:spLocks/>
              </p:cNvSpPr>
              <p:nvPr/>
            </p:nvSpPr>
            <p:spPr bwMode="auto">
              <a:xfrm>
                <a:off x="1415" y="1461"/>
                <a:ext cx="29" cy="28"/>
              </a:xfrm>
              <a:custGeom>
                <a:avLst/>
                <a:gdLst>
                  <a:gd name="T0" fmla="*/ 0 w 29"/>
                  <a:gd name="T1" fmla="*/ 0 h 28"/>
                  <a:gd name="T2" fmla="*/ 3 w 29"/>
                  <a:gd name="T3" fmla="*/ 28 h 28"/>
                  <a:gd name="T4" fmla="*/ 29 w 29"/>
                  <a:gd name="T5" fmla="*/ 14 h 28"/>
                  <a:gd name="T6" fmla="*/ 3 w 29"/>
                  <a:gd name="T7" fmla="*/ 0 h 28"/>
                  <a:gd name="T8" fmla="*/ 0 w 29"/>
                  <a:gd name="T9" fmla="*/ 0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0" y="0"/>
                    </a:moveTo>
                    <a:lnTo>
                      <a:pt x="3" y="28"/>
                    </a:lnTo>
                    <a:lnTo>
                      <a:pt x="29" y="14"/>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0" name="Freeform 98"/>
              <p:cNvSpPr>
                <a:spLocks/>
              </p:cNvSpPr>
              <p:nvPr/>
            </p:nvSpPr>
            <p:spPr bwMode="auto">
              <a:xfrm>
                <a:off x="1447" y="1238"/>
                <a:ext cx="302" cy="631"/>
              </a:xfrm>
              <a:custGeom>
                <a:avLst/>
                <a:gdLst>
                  <a:gd name="T0" fmla="*/ 299 w 302"/>
                  <a:gd name="T1" fmla="*/ 0 h 631"/>
                  <a:gd name="T2" fmla="*/ 0 w 302"/>
                  <a:gd name="T3" fmla="*/ 3 h 631"/>
                  <a:gd name="T4" fmla="*/ 0 w 302"/>
                  <a:gd name="T5" fmla="*/ 631 h 631"/>
                  <a:gd name="T6" fmla="*/ 302 w 302"/>
                  <a:gd name="T7" fmla="*/ 631 h 631"/>
                  <a:gd name="T8" fmla="*/ 299 w 302"/>
                  <a:gd name="T9" fmla="*/ 0 h 631"/>
                  <a:gd name="T10" fmla="*/ 0 60000 65536"/>
                  <a:gd name="T11" fmla="*/ 0 60000 65536"/>
                  <a:gd name="T12" fmla="*/ 0 60000 65536"/>
                  <a:gd name="T13" fmla="*/ 0 60000 65536"/>
                  <a:gd name="T14" fmla="*/ 0 60000 65536"/>
                  <a:gd name="T15" fmla="*/ 0 w 302"/>
                  <a:gd name="T16" fmla="*/ 0 h 631"/>
                  <a:gd name="T17" fmla="*/ 302 w 302"/>
                  <a:gd name="T18" fmla="*/ 631 h 631"/>
                </a:gdLst>
                <a:ahLst/>
                <a:cxnLst>
                  <a:cxn ang="T10">
                    <a:pos x="T0" y="T1"/>
                  </a:cxn>
                  <a:cxn ang="T11">
                    <a:pos x="T2" y="T3"/>
                  </a:cxn>
                  <a:cxn ang="T12">
                    <a:pos x="T4" y="T5"/>
                  </a:cxn>
                  <a:cxn ang="T13">
                    <a:pos x="T6" y="T7"/>
                  </a:cxn>
                  <a:cxn ang="T14">
                    <a:pos x="T8" y="T9"/>
                  </a:cxn>
                </a:cxnLst>
                <a:rect l="T15" t="T16" r="T17" b="T18"/>
                <a:pathLst>
                  <a:path w="302" h="631">
                    <a:moveTo>
                      <a:pt x="299" y="0"/>
                    </a:moveTo>
                    <a:lnTo>
                      <a:pt x="0" y="3"/>
                    </a:lnTo>
                    <a:lnTo>
                      <a:pt x="0" y="631"/>
                    </a:lnTo>
                    <a:lnTo>
                      <a:pt x="302" y="631"/>
                    </a:lnTo>
                    <a:lnTo>
                      <a:pt x="29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1" name="Freeform 99"/>
              <p:cNvSpPr>
                <a:spLocks/>
              </p:cNvSpPr>
              <p:nvPr/>
            </p:nvSpPr>
            <p:spPr bwMode="auto">
              <a:xfrm>
                <a:off x="1447" y="1238"/>
                <a:ext cx="302" cy="631"/>
              </a:xfrm>
              <a:custGeom>
                <a:avLst/>
                <a:gdLst>
                  <a:gd name="T0" fmla="*/ 299 w 302"/>
                  <a:gd name="T1" fmla="*/ 0 h 631"/>
                  <a:gd name="T2" fmla="*/ 0 w 302"/>
                  <a:gd name="T3" fmla="*/ 3 h 631"/>
                  <a:gd name="T4" fmla="*/ 0 w 302"/>
                  <a:gd name="T5" fmla="*/ 631 h 631"/>
                  <a:gd name="T6" fmla="*/ 302 w 302"/>
                  <a:gd name="T7" fmla="*/ 631 h 631"/>
                  <a:gd name="T8" fmla="*/ 0 60000 65536"/>
                  <a:gd name="T9" fmla="*/ 0 60000 65536"/>
                  <a:gd name="T10" fmla="*/ 0 60000 65536"/>
                  <a:gd name="T11" fmla="*/ 0 60000 65536"/>
                  <a:gd name="T12" fmla="*/ 0 w 302"/>
                  <a:gd name="T13" fmla="*/ 0 h 631"/>
                  <a:gd name="T14" fmla="*/ 302 w 302"/>
                  <a:gd name="T15" fmla="*/ 631 h 631"/>
                </a:gdLst>
                <a:ahLst/>
                <a:cxnLst>
                  <a:cxn ang="T8">
                    <a:pos x="T0" y="T1"/>
                  </a:cxn>
                  <a:cxn ang="T9">
                    <a:pos x="T2" y="T3"/>
                  </a:cxn>
                  <a:cxn ang="T10">
                    <a:pos x="T4" y="T5"/>
                  </a:cxn>
                  <a:cxn ang="T11">
                    <a:pos x="T6" y="T7"/>
                  </a:cxn>
                </a:cxnLst>
                <a:rect l="T12" t="T13" r="T14" b="T15"/>
                <a:pathLst>
                  <a:path w="302" h="631">
                    <a:moveTo>
                      <a:pt x="299" y="0"/>
                    </a:moveTo>
                    <a:lnTo>
                      <a:pt x="0" y="3"/>
                    </a:lnTo>
                    <a:lnTo>
                      <a:pt x="0" y="631"/>
                    </a:lnTo>
                    <a:lnTo>
                      <a:pt x="302" y="63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2" name="Freeform 100"/>
              <p:cNvSpPr>
                <a:spLocks/>
              </p:cNvSpPr>
              <p:nvPr/>
            </p:nvSpPr>
            <p:spPr bwMode="auto">
              <a:xfrm>
                <a:off x="1746" y="1241"/>
                <a:ext cx="303" cy="628"/>
              </a:xfrm>
              <a:custGeom>
                <a:avLst/>
                <a:gdLst>
                  <a:gd name="T0" fmla="*/ 0 w 303"/>
                  <a:gd name="T1" fmla="*/ 628 h 628"/>
                  <a:gd name="T2" fmla="*/ 303 w 303"/>
                  <a:gd name="T3" fmla="*/ 628 h 628"/>
                  <a:gd name="T4" fmla="*/ 303 w 303"/>
                  <a:gd name="T5" fmla="*/ 0 h 628"/>
                  <a:gd name="T6" fmla="*/ 3 w 303"/>
                  <a:gd name="T7" fmla="*/ 0 h 628"/>
                  <a:gd name="T8" fmla="*/ 0 w 303"/>
                  <a:gd name="T9" fmla="*/ 628 h 628"/>
                  <a:gd name="T10" fmla="*/ 0 60000 65536"/>
                  <a:gd name="T11" fmla="*/ 0 60000 65536"/>
                  <a:gd name="T12" fmla="*/ 0 60000 65536"/>
                  <a:gd name="T13" fmla="*/ 0 60000 65536"/>
                  <a:gd name="T14" fmla="*/ 0 60000 65536"/>
                  <a:gd name="T15" fmla="*/ 0 w 303"/>
                  <a:gd name="T16" fmla="*/ 0 h 628"/>
                  <a:gd name="T17" fmla="*/ 303 w 303"/>
                  <a:gd name="T18" fmla="*/ 628 h 628"/>
                </a:gdLst>
                <a:ahLst/>
                <a:cxnLst>
                  <a:cxn ang="T10">
                    <a:pos x="T0" y="T1"/>
                  </a:cxn>
                  <a:cxn ang="T11">
                    <a:pos x="T2" y="T3"/>
                  </a:cxn>
                  <a:cxn ang="T12">
                    <a:pos x="T4" y="T5"/>
                  </a:cxn>
                  <a:cxn ang="T13">
                    <a:pos x="T6" y="T7"/>
                  </a:cxn>
                  <a:cxn ang="T14">
                    <a:pos x="T8" y="T9"/>
                  </a:cxn>
                </a:cxnLst>
                <a:rect l="T15" t="T16" r="T17" b="T18"/>
                <a:pathLst>
                  <a:path w="303" h="628">
                    <a:moveTo>
                      <a:pt x="0" y="628"/>
                    </a:moveTo>
                    <a:lnTo>
                      <a:pt x="303" y="628"/>
                    </a:lnTo>
                    <a:lnTo>
                      <a:pt x="303" y="0"/>
                    </a:lnTo>
                    <a:lnTo>
                      <a:pt x="3" y="0"/>
                    </a:lnTo>
                    <a:lnTo>
                      <a:pt x="0" y="6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3" name="Freeform 101"/>
              <p:cNvSpPr>
                <a:spLocks/>
              </p:cNvSpPr>
              <p:nvPr/>
            </p:nvSpPr>
            <p:spPr bwMode="auto">
              <a:xfrm>
                <a:off x="1746" y="1241"/>
                <a:ext cx="303" cy="628"/>
              </a:xfrm>
              <a:custGeom>
                <a:avLst/>
                <a:gdLst>
                  <a:gd name="T0" fmla="*/ 0 w 303"/>
                  <a:gd name="T1" fmla="*/ 628 h 628"/>
                  <a:gd name="T2" fmla="*/ 303 w 303"/>
                  <a:gd name="T3" fmla="*/ 628 h 628"/>
                  <a:gd name="T4" fmla="*/ 303 w 303"/>
                  <a:gd name="T5" fmla="*/ 0 h 628"/>
                  <a:gd name="T6" fmla="*/ 3 w 303"/>
                  <a:gd name="T7" fmla="*/ 0 h 628"/>
                  <a:gd name="T8" fmla="*/ 0 60000 65536"/>
                  <a:gd name="T9" fmla="*/ 0 60000 65536"/>
                  <a:gd name="T10" fmla="*/ 0 60000 65536"/>
                  <a:gd name="T11" fmla="*/ 0 60000 65536"/>
                  <a:gd name="T12" fmla="*/ 0 w 303"/>
                  <a:gd name="T13" fmla="*/ 0 h 628"/>
                  <a:gd name="T14" fmla="*/ 303 w 303"/>
                  <a:gd name="T15" fmla="*/ 628 h 628"/>
                </a:gdLst>
                <a:ahLst/>
                <a:cxnLst>
                  <a:cxn ang="T8">
                    <a:pos x="T0" y="T1"/>
                  </a:cxn>
                  <a:cxn ang="T9">
                    <a:pos x="T2" y="T3"/>
                  </a:cxn>
                  <a:cxn ang="T10">
                    <a:pos x="T4" y="T5"/>
                  </a:cxn>
                  <a:cxn ang="T11">
                    <a:pos x="T6" y="T7"/>
                  </a:cxn>
                </a:cxnLst>
                <a:rect l="T12" t="T13" r="T14" b="T15"/>
                <a:pathLst>
                  <a:path w="303" h="628">
                    <a:moveTo>
                      <a:pt x="0" y="628"/>
                    </a:moveTo>
                    <a:lnTo>
                      <a:pt x="303" y="628"/>
                    </a:lnTo>
                    <a:lnTo>
                      <a:pt x="303" y="0"/>
                    </a:lnTo>
                    <a:lnTo>
                      <a:pt x="3"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4" name="Freeform 102"/>
              <p:cNvSpPr>
                <a:spLocks/>
              </p:cNvSpPr>
              <p:nvPr/>
            </p:nvSpPr>
            <p:spPr bwMode="auto">
              <a:xfrm>
                <a:off x="2697" y="1284"/>
                <a:ext cx="336" cy="539"/>
              </a:xfrm>
              <a:custGeom>
                <a:avLst/>
                <a:gdLst>
                  <a:gd name="T0" fmla="*/ 0 w 336"/>
                  <a:gd name="T1" fmla="*/ 0 h 539"/>
                  <a:gd name="T2" fmla="*/ 3 w 336"/>
                  <a:gd name="T3" fmla="*/ 220 h 539"/>
                  <a:gd name="T4" fmla="*/ 57 w 336"/>
                  <a:gd name="T5" fmla="*/ 271 h 539"/>
                  <a:gd name="T6" fmla="*/ 3 w 336"/>
                  <a:gd name="T7" fmla="*/ 323 h 539"/>
                  <a:gd name="T8" fmla="*/ 3 w 336"/>
                  <a:gd name="T9" fmla="*/ 539 h 539"/>
                  <a:gd name="T10" fmla="*/ 336 w 336"/>
                  <a:gd name="T11" fmla="*/ 377 h 539"/>
                  <a:gd name="T12" fmla="*/ 336 w 336"/>
                  <a:gd name="T13" fmla="*/ 168 h 539"/>
                  <a:gd name="T14" fmla="*/ 3 w 336"/>
                  <a:gd name="T15" fmla="*/ 3 h 539"/>
                  <a:gd name="T16" fmla="*/ 0 w 336"/>
                  <a:gd name="T17" fmla="*/ 0 h 5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6"/>
                  <a:gd name="T28" fmla="*/ 0 h 539"/>
                  <a:gd name="T29" fmla="*/ 336 w 336"/>
                  <a:gd name="T30" fmla="*/ 539 h 5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6" h="539">
                    <a:moveTo>
                      <a:pt x="0" y="0"/>
                    </a:moveTo>
                    <a:lnTo>
                      <a:pt x="3" y="220"/>
                    </a:lnTo>
                    <a:lnTo>
                      <a:pt x="57" y="271"/>
                    </a:lnTo>
                    <a:lnTo>
                      <a:pt x="3" y="323"/>
                    </a:lnTo>
                    <a:lnTo>
                      <a:pt x="3" y="539"/>
                    </a:lnTo>
                    <a:lnTo>
                      <a:pt x="336" y="377"/>
                    </a:lnTo>
                    <a:lnTo>
                      <a:pt x="336" y="168"/>
                    </a:lnTo>
                    <a:lnTo>
                      <a:pt x="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5" name="Freeform 103"/>
              <p:cNvSpPr>
                <a:spLocks/>
              </p:cNvSpPr>
              <p:nvPr/>
            </p:nvSpPr>
            <p:spPr bwMode="auto">
              <a:xfrm>
                <a:off x="2697" y="1284"/>
                <a:ext cx="336" cy="539"/>
              </a:xfrm>
              <a:custGeom>
                <a:avLst/>
                <a:gdLst>
                  <a:gd name="T0" fmla="*/ 0 w 336"/>
                  <a:gd name="T1" fmla="*/ 0 h 539"/>
                  <a:gd name="T2" fmla="*/ 3 w 336"/>
                  <a:gd name="T3" fmla="*/ 220 h 539"/>
                  <a:gd name="T4" fmla="*/ 57 w 336"/>
                  <a:gd name="T5" fmla="*/ 271 h 539"/>
                  <a:gd name="T6" fmla="*/ 3 w 336"/>
                  <a:gd name="T7" fmla="*/ 323 h 539"/>
                  <a:gd name="T8" fmla="*/ 3 w 336"/>
                  <a:gd name="T9" fmla="*/ 539 h 539"/>
                  <a:gd name="T10" fmla="*/ 336 w 336"/>
                  <a:gd name="T11" fmla="*/ 377 h 539"/>
                  <a:gd name="T12" fmla="*/ 336 w 336"/>
                  <a:gd name="T13" fmla="*/ 168 h 539"/>
                  <a:gd name="T14" fmla="*/ 3 w 336"/>
                  <a:gd name="T15" fmla="*/ 3 h 539"/>
                  <a:gd name="T16" fmla="*/ 0 60000 65536"/>
                  <a:gd name="T17" fmla="*/ 0 60000 65536"/>
                  <a:gd name="T18" fmla="*/ 0 60000 65536"/>
                  <a:gd name="T19" fmla="*/ 0 60000 65536"/>
                  <a:gd name="T20" fmla="*/ 0 60000 65536"/>
                  <a:gd name="T21" fmla="*/ 0 60000 65536"/>
                  <a:gd name="T22" fmla="*/ 0 60000 65536"/>
                  <a:gd name="T23" fmla="*/ 0 60000 65536"/>
                  <a:gd name="T24" fmla="*/ 0 w 336"/>
                  <a:gd name="T25" fmla="*/ 0 h 539"/>
                  <a:gd name="T26" fmla="*/ 336 w 336"/>
                  <a:gd name="T27" fmla="*/ 539 h 5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6" h="539">
                    <a:moveTo>
                      <a:pt x="0" y="0"/>
                    </a:moveTo>
                    <a:lnTo>
                      <a:pt x="3" y="220"/>
                    </a:lnTo>
                    <a:lnTo>
                      <a:pt x="57" y="271"/>
                    </a:lnTo>
                    <a:lnTo>
                      <a:pt x="3" y="323"/>
                    </a:lnTo>
                    <a:lnTo>
                      <a:pt x="3" y="539"/>
                    </a:lnTo>
                    <a:lnTo>
                      <a:pt x="336" y="377"/>
                    </a:lnTo>
                    <a:lnTo>
                      <a:pt x="336" y="168"/>
                    </a:lnTo>
                    <a:lnTo>
                      <a:pt x="3" y="3"/>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6" name="Freeform 104"/>
              <p:cNvSpPr>
                <a:spLocks/>
              </p:cNvSpPr>
              <p:nvPr/>
            </p:nvSpPr>
            <p:spPr bwMode="auto">
              <a:xfrm>
                <a:off x="2354" y="973"/>
                <a:ext cx="166" cy="265"/>
              </a:xfrm>
              <a:custGeom>
                <a:avLst/>
                <a:gdLst>
                  <a:gd name="T0" fmla="*/ 83 w 166"/>
                  <a:gd name="T1" fmla="*/ 262 h 265"/>
                  <a:gd name="T2" fmla="*/ 97 w 166"/>
                  <a:gd name="T3" fmla="*/ 262 h 265"/>
                  <a:gd name="T4" fmla="*/ 109 w 166"/>
                  <a:gd name="T5" fmla="*/ 257 h 265"/>
                  <a:gd name="T6" fmla="*/ 123 w 166"/>
                  <a:gd name="T7" fmla="*/ 251 h 265"/>
                  <a:gd name="T8" fmla="*/ 131 w 166"/>
                  <a:gd name="T9" fmla="*/ 240 h 265"/>
                  <a:gd name="T10" fmla="*/ 143 w 166"/>
                  <a:gd name="T11" fmla="*/ 225 h 265"/>
                  <a:gd name="T12" fmla="*/ 151 w 166"/>
                  <a:gd name="T13" fmla="*/ 211 h 265"/>
                  <a:gd name="T14" fmla="*/ 157 w 166"/>
                  <a:gd name="T15" fmla="*/ 194 h 265"/>
                  <a:gd name="T16" fmla="*/ 163 w 166"/>
                  <a:gd name="T17" fmla="*/ 174 h 265"/>
                  <a:gd name="T18" fmla="*/ 166 w 166"/>
                  <a:gd name="T19" fmla="*/ 154 h 265"/>
                  <a:gd name="T20" fmla="*/ 166 w 166"/>
                  <a:gd name="T21" fmla="*/ 134 h 265"/>
                  <a:gd name="T22" fmla="*/ 166 w 166"/>
                  <a:gd name="T23" fmla="*/ 111 h 265"/>
                  <a:gd name="T24" fmla="*/ 163 w 166"/>
                  <a:gd name="T25" fmla="*/ 91 h 265"/>
                  <a:gd name="T26" fmla="*/ 157 w 166"/>
                  <a:gd name="T27" fmla="*/ 71 h 265"/>
                  <a:gd name="T28" fmla="*/ 151 w 166"/>
                  <a:gd name="T29" fmla="*/ 54 h 265"/>
                  <a:gd name="T30" fmla="*/ 143 w 166"/>
                  <a:gd name="T31" fmla="*/ 40 h 265"/>
                  <a:gd name="T32" fmla="*/ 131 w 166"/>
                  <a:gd name="T33" fmla="*/ 26 h 265"/>
                  <a:gd name="T34" fmla="*/ 123 w 166"/>
                  <a:gd name="T35" fmla="*/ 17 h 265"/>
                  <a:gd name="T36" fmla="*/ 109 w 166"/>
                  <a:gd name="T37" fmla="*/ 8 h 265"/>
                  <a:gd name="T38" fmla="*/ 97 w 166"/>
                  <a:gd name="T39" fmla="*/ 3 h 265"/>
                  <a:gd name="T40" fmla="*/ 83 w 166"/>
                  <a:gd name="T41" fmla="*/ 0 h 265"/>
                  <a:gd name="T42" fmla="*/ 72 w 166"/>
                  <a:gd name="T43" fmla="*/ 3 h 265"/>
                  <a:gd name="T44" fmla="*/ 57 w 166"/>
                  <a:gd name="T45" fmla="*/ 8 h 265"/>
                  <a:gd name="T46" fmla="*/ 46 w 166"/>
                  <a:gd name="T47" fmla="*/ 17 h 265"/>
                  <a:gd name="T48" fmla="*/ 34 w 166"/>
                  <a:gd name="T49" fmla="*/ 26 h 265"/>
                  <a:gd name="T50" fmla="*/ 26 w 166"/>
                  <a:gd name="T51" fmla="*/ 40 h 265"/>
                  <a:gd name="T52" fmla="*/ 17 w 166"/>
                  <a:gd name="T53" fmla="*/ 54 h 265"/>
                  <a:gd name="T54" fmla="*/ 12 w 166"/>
                  <a:gd name="T55" fmla="*/ 71 h 265"/>
                  <a:gd name="T56" fmla="*/ 6 w 166"/>
                  <a:gd name="T57" fmla="*/ 91 h 265"/>
                  <a:gd name="T58" fmla="*/ 3 w 166"/>
                  <a:gd name="T59" fmla="*/ 111 h 265"/>
                  <a:gd name="T60" fmla="*/ 0 w 166"/>
                  <a:gd name="T61" fmla="*/ 134 h 265"/>
                  <a:gd name="T62" fmla="*/ 3 w 166"/>
                  <a:gd name="T63" fmla="*/ 154 h 265"/>
                  <a:gd name="T64" fmla="*/ 6 w 166"/>
                  <a:gd name="T65" fmla="*/ 174 h 265"/>
                  <a:gd name="T66" fmla="*/ 12 w 166"/>
                  <a:gd name="T67" fmla="*/ 194 h 265"/>
                  <a:gd name="T68" fmla="*/ 17 w 166"/>
                  <a:gd name="T69" fmla="*/ 211 h 265"/>
                  <a:gd name="T70" fmla="*/ 26 w 166"/>
                  <a:gd name="T71" fmla="*/ 225 h 265"/>
                  <a:gd name="T72" fmla="*/ 34 w 166"/>
                  <a:gd name="T73" fmla="*/ 240 h 265"/>
                  <a:gd name="T74" fmla="*/ 46 w 166"/>
                  <a:gd name="T75" fmla="*/ 251 h 265"/>
                  <a:gd name="T76" fmla="*/ 57 w 166"/>
                  <a:gd name="T77" fmla="*/ 257 h 265"/>
                  <a:gd name="T78" fmla="*/ 72 w 166"/>
                  <a:gd name="T79" fmla="*/ 262 h 265"/>
                  <a:gd name="T80" fmla="*/ 83 w 166"/>
                  <a:gd name="T81" fmla="*/ 265 h 265"/>
                  <a:gd name="T82" fmla="*/ 83 w 166"/>
                  <a:gd name="T83" fmla="*/ 262 h 2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6"/>
                  <a:gd name="T127" fmla="*/ 0 h 265"/>
                  <a:gd name="T128" fmla="*/ 166 w 166"/>
                  <a:gd name="T129" fmla="*/ 265 h 2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6" h="265">
                    <a:moveTo>
                      <a:pt x="83" y="262"/>
                    </a:moveTo>
                    <a:lnTo>
                      <a:pt x="97" y="262"/>
                    </a:lnTo>
                    <a:lnTo>
                      <a:pt x="109" y="257"/>
                    </a:lnTo>
                    <a:lnTo>
                      <a:pt x="123" y="251"/>
                    </a:lnTo>
                    <a:lnTo>
                      <a:pt x="131" y="240"/>
                    </a:lnTo>
                    <a:lnTo>
                      <a:pt x="143" y="225"/>
                    </a:lnTo>
                    <a:lnTo>
                      <a:pt x="151" y="211"/>
                    </a:lnTo>
                    <a:lnTo>
                      <a:pt x="157" y="194"/>
                    </a:lnTo>
                    <a:lnTo>
                      <a:pt x="163" y="174"/>
                    </a:lnTo>
                    <a:lnTo>
                      <a:pt x="166" y="154"/>
                    </a:lnTo>
                    <a:lnTo>
                      <a:pt x="166" y="134"/>
                    </a:lnTo>
                    <a:lnTo>
                      <a:pt x="166" y="111"/>
                    </a:lnTo>
                    <a:lnTo>
                      <a:pt x="163" y="91"/>
                    </a:lnTo>
                    <a:lnTo>
                      <a:pt x="157" y="71"/>
                    </a:lnTo>
                    <a:lnTo>
                      <a:pt x="151" y="54"/>
                    </a:lnTo>
                    <a:lnTo>
                      <a:pt x="143" y="40"/>
                    </a:lnTo>
                    <a:lnTo>
                      <a:pt x="131" y="26"/>
                    </a:lnTo>
                    <a:lnTo>
                      <a:pt x="123" y="17"/>
                    </a:lnTo>
                    <a:lnTo>
                      <a:pt x="109" y="8"/>
                    </a:lnTo>
                    <a:lnTo>
                      <a:pt x="97" y="3"/>
                    </a:lnTo>
                    <a:lnTo>
                      <a:pt x="83" y="0"/>
                    </a:lnTo>
                    <a:lnTo>
                      <a:pt x="72" y="3"/>
                    </a:lnTo>
                    <a:lnTo>
                      <a:pt x="57" y="8"/>
                    </a:lnTo>
                    <a:lnTo>
                      <a:pt x="46" y="17"/>
                    </a:lnTo>
                    <a:lnTo>
                      <a:pt x="34" y="26"/>
                    </a:lnTo>
                    <a:lnTo>
                      <a:pt x="26" y="40"/>
                    </a:lnTo>
                    <a:lnTo>
                      <a:pt x="17" y="54"/>
                    </a:lnTo>
                    <a:lnTo>
                      <a:pt x="12" y="71"/>
                    </a:lnTo>
                    <a:lnTo>
                      <a:pt x="6" y="91"/>
                    </a:lnTo>
                    <a:lnTo>
                      <a:pt x="3" y="111"/>
                    </a:lnTo>
                    <a:lnTo>
                      <a:pt x="0" y="134"/>
                    </a:lnTo>
                    <a:lnTo>
                      <a:pt x="3" y="154"/>
                    </a:lnTo>
                    <a:lnTo>
                      <a:pt x="6" y="174"/>
                    </a:lnTo>
                    <a:lnTo>
                      <a:pt x="12" y="194"/>
                    </a:lnTo>
                    <a:lnTo>
                      <a:pt x="17" y="211"/>
                    </a:lnTo>
                    <a:lnTo>
                      <a:pt x="26" y="225"/>
                    </a:lnTo>
                    <a:lnTo>
                      <a:pt x="34" y="240"/>
                    </a:lnTo>
                    <a:lnTo>
                      <a:pt x="46" y="251"/>
                    </a:lnTo>
                    <a:lnTo>
                      <a:pt x="57" y="257"/>
                    </a:lnTo>
                    <a:lnTo>
                      <a:pt x="72" y="262"/>
                    </a:lnTo>
                    <a:lnTo>
                      <a:pt x="83" y="265"/>
                    </a:lnTo>
                    <a:lnTo>
                      <a:pt x="83" y="2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7" name="Freeform 105"/>
              <p:cNvSpPr>
                <a:spLocks/>
              </p:cNvSpPr>
              <p:nvPr/>
            </p:nvSpPr>
            <p:spPr bwMode="auto">
              <a:xfrm>
                <a:off x="2354" y="973"/>
                <a:ext cx="166" cy="265"/>
              </a:xfrm>
              <a:custGeom>
                <a:avLst/>
                <a:gdLst>
                  <a:gd name="T0" fmla="*/ 83 w 166"/>
                  <a:gd name="T1" fmla="*/ 262 h 265"/>
                  <a:gd name="T2" fmla="*/ 97 w 166"/>
                  <a:gd name="T3" fmla="*/ 262 h 265"/>
                  <a:gd name="T4" fmla="*/ 109 w 166"/>
                  <a:gd name="T5" fmla="*/ 257 h 265"/>
                  <a:gd name="T6" fmla="*/ 123 w 166"/>
                  <a:gd name="T7" fmla="*/ 251 h 265"/>
                  <a:gd name="T8" fmla="*/ 131 w 166"/>
                  <a:gd name="T9" fmla="*/ 240 h 265"/>
                  <a:gd name="T10" fmla="*/ 143 w 166"/>
                  <a:gd name="T11" fmla="*/ 225 h 265"/>
                  <a:gd name="T12" fmla="*/ 151 w 166"/>
                  <a:gd name="T13" fmla="*/ 211 h 265"/>
                  <a:gd name="T14" fmla="*/ 157 w 166"/>
                  <a:gd name="T15" fmla="*/ 194 h 265"/>
                  <a:gd name="T16" fmla="*/ 163 w 166"/>
                  <a:gd name="T17" fmla="*/ 174 h 265"/>
                  <a:gd name="T18" fmla="*/ 166 w 166"/>
                  <a:gd name="T19" fmla="*/ 154 h 265"/>
                  <a:gd name="T20" fmla="*/ 166 w 166"/>
                  <a:gd name="T21" fmla="*/ 134 h 265"/>
                  <a:gd name="T22" fmla="*/ 166 w 166"/>
                  <a:gd name="T23" fmla="*/ 111 h 265"/>
                  <a:gd name="T24" fmla="*/ 163 w 166"/>
                  <a:gd name="T25" fmla="*/ 91 h 265"/>
                  <a:gd name="T26" fmla="*/ 157 w 166"/>
                  <a:gd name="T27" fmla="*/ 71 h 265"/>
                  <a:gd name="T28" fmla="*/ 151 w 166"/>
                  <a:gd name="T29" fmla="*/ 54 h 265"/>
                  <a:gd name="T30" fmla="*/ 143 w 166"/>
                  <a:gd name="T31" fmla="*/ 40 h 265"/>
                  <a:gd name="T32" fmla="*/ 131 w 166"/>
                  <a:gd name="T33" fmla="*/ 26 h 265"/>
                  <a:gd name="T34" fmla="*/ 123 w 166"/>
                  <a:gd name="T35" fmla="*/ 17 h 265"/>
                  <a:gd name="T36" fmla="*/ 109 w 166"/>
                  <a:gd name="T37" fmla="*/ 8 h 265"/>
                  <a:gd name="T38" fmla="*/ 97 w 166"/>
                  <a:gd name="T39" fmla="*/ 3 h 265"/>
                  <a:gd name="T40" fmla="*/ 83 w 166"/>
                  <a:gd name="T41" fmla="*/ 0 h 265"/>
                  <a:gd name="T42" fmla="*/ 72 w 166"/>
                  <a:gd name="T43" fmla="*/ 3 h 265"/>
                  <a:gd name="T44" fmla="*/ 57 w 166"/>
                  <a:gd name="T45" fmla="*/ 8 h 265"/>
                  <a:gd name="T46" fmla="*/ 46 w 166"/>
                  <a:gd name="T47" fmla="*/ 17 h 265"/>
                  <a:gd name="T48" fmla="*/ 34 w 166"/>
                  <a:gd name="T49" fmla="*/ 26 h 265"/>
                  <a:gd name="T50" fmla="*/ 26 w 166"/>
                  <a:gd name="T51" fmla="*/ 40 h 265"/>
                  <a:gd name="T52" fmla="*/ 17 w 166"/>
                  <a:gd name="T53" fmla="*/ 54 h 265"/>
                  <a:gd name="T54" fmla="*/ 12 w 166"/>
                  <a:gd name="T55" fmla="*/ 71 h 265"/>
                  <a:gd name="T56" fmla="*/ 6 w 166"/>
                  <a:gd name="T57" fmla="*/ 91 h 265"/>
                  <a:gd name="T58" fmla="*/ 3 w 166"/>
                  <a:gd name="T59" fmla="*/ 111 h 265"/>
                  <a:gd name="T60" fmla="*/ 0 w 166"/>
                  <a:gd name="T61" fmla="*/ 134 h 265"/>
                  <a:gd name="T62" fmla="*/ 3 w 166"/>
                  <a:gd name="T63" fmla="*/ 154 h 265"/>
                  <a:gd name="T64" fmla="*/ 6 w 166"/>
                  <a:gd name="T65" fmla="*/ 174 h 265"/>
                  <a:gd name="T66" fmla="*/ 12 w 166"/>
                  <a:gd name="T67" fmla="*/ 194 h 265"/>
                  <a:gd name="T68" fmla="*/ 17 w 166"/>
                  <a:gd name="T69" fmla="*/ 211 h 265"/>
                  <a:gd name="T70" fmla="*/ 26 w 166"/>
                  <a:gd name="T71" fmla="*/ 225 h 265"/>
                  <a:gd name="T72" fmla="*/ 34 w 166"/>
                  <a:gd name="T73" fmla="*/ 240 h 265"/>
                  <a:gd name="T74" fmla="*/ 46 w 166"/>
                  <a:gd name="T75" fmla="*/ 251 h 265"/>
                  <a:gd name="T76" fmla="*/ 57 w 166"/>
                  <a:gd name="T77" fmla="*/ 257 h 265"/>
                  <a:gd name="T78" fmla="*/ 72 w 166"/>
                  <a:gd name="T79" fmla="*/ 262 h 265"/>
                  <a:gd name="T80" fmla="*/ 83 w 166"/>
                  <a:gd name="T81" fmla="*/ 265 h 26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6"/>
                  <a:gd name="T124" fmla="*/ 0 h 265"/>
                  <a:gd name="T125" fmla="*/ 166 w 166"/>
                  <a:gd name="T126" fmla="*/ 265 h 26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6" h="265">
                    <a:moveTo>
                      <a:pt x="83" y="262"/>
                    </a:moveTo>
                    <a:lnTo>
                      <a:pt x="97" y="262"/>
                    </a:lnTo>
                    <a:lnTo>
                      <a:pt x="109" y="257"/>
                    </a:lnTo>
                    <a:lnTo>
                      <a:pt x="123" y="251"/>
                    </a:lnTo>
                    <a:lnTo>
                      <a:pt x="131" y="240"/>
                    </a:lnTo>
                    <a:lnTo>
                      <a:pt x="143" y="225"/>
                    </a:lnTo>
                    <a:lnTo>
                      <a:pt x="151" y="211"/>
                    </a:lnTo>
                    <a:lnTo>
                      <a:pt x="157" y="194"/>
                    </a:lnTo>
                    <a:lnTo>
                      <a:pt x="163" y="174"/>
                    </a:lnTo>
                    <a:lnTo>
                      <a:pt x="166" y="154"/>
                    </a:lnTo>
                    <a:lnTo>
                      <a:pt x="166" y="134"/>
                    </a:lnTo>
                    <a:lnTo>
                      <a:pt x="166" y="111"/>
                    </a:lnTo>
                    <a:lnTo>
                      <a:pt x="163" y="91"/>
                    </a:lnTo>
                    <a:lnTo>
                      <a:pt x="157" y="71"/>
                    </a:lnTo>
                    <a:lnTo>
                      <a:pt x="151" y="54"/>
                    </a:lnTo>
                    <a:lnTo>
                      <a:pt x="143" y="40"/>
                    </a:lnTo>
                    <a:lnTo>
                      <a:pt x="131" y="26"/>
                    </a:lnTo>
                    <a:lnTo>
                      <a:pt x="123" y="17"/>
                    </a:lnTo>
                    <a:lnTo>
                      <a:pt x="109" y="8"/>
                    </a:lnTo>
                    <a:lnTo>
                      <a:pt x="97" y="3"/>
                    </a:lnTo>
                    <a:lnTo>
                      <a:pt x="83" y="0"/>
                    </a:lnTo>
                    <a:lnTo>
                      <a:pt x="72" y="3"/>
                    </a:lnTo>
                    <a:lnTo>
                      <a:pt x="57" y="8"/>
                    </a:lnTo>
                    <a:lnTo>
                      <a:pt x="46" y="17"/>
                    </a:lnTo>
                    <a:lnTo>
                      <a:pt x="34" y="26"/>
                    </a:lnTo>
                    <a:lnTo>
                      <a:pt x="26" y="40"/>
                    </a:lnTo>
                    <a:lnTo>
                      <a:pt x="17" y="54"/>
                    </a:lnTo>
                    <a:lnTo>
                      <a:pt x="12" y="71"/>
                    </a:lnTo>
                    <a:lnTo>
                      <a:pt x="6" y="91"/>
                    </a:lnTo>
                    <a:lnTo>
                      <a:pt x="3" y="111"/>
                    </a:lnTo>
                    <a:lnTo>
                      <a:pt x="0" y="134"/>
                    </a:lnTo>
                    <a:lnTo>
                      <a:pt x="3" y="154"/>
                    </a:lnTo>
                    <a:lnTo>
                      <a:pt x="6" y="174"/>
                    </a:lnTo>
                    <a:lnTo>
                      <a:pt x="12" y="194"/>
                    </a:lnTo>
                    <a:lnTo>
                      <a:pt x="17" y="211"/>
                    </a:lnTo>
                    <a:lnTo>
                      <a:pt x="26" y="225"/>
                    </a:lnTo>
                    <a:lnTo>
                      <a:pt x="34" y="240"/>
                    </a:lnTo>
                    <a:lnTo>
                      <a:pt x="46" y="251"/>
                    </a:lnTo>
                    <a:lnTo>
                      <a:pt x="57" y="257"/>
                    </a:lnTo>
                    <a:lnTo>
                      <a:pt x="72" y="262"/>
                    </a:lnTo>
                    <a:lnTo>
                      <a:pt x="83" y="26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8" name="Freeform 106"/>
              <p:cNvSpPr>
                <a:spLocks/>
              </p:cNvSpPr>
              <p:nvPr/>
            </p:nvSpPr>
            <p:spPr bwMode="auto">
              <a:xfrm>
                <a:off x="1218" y="1541"/>
                <a:ext cx="26" cy="28"/>
              </a:xfrm>
              <a:custGeom>
                <a:avLst/>
                <a:gdLst>
                  <a:gd name="T0" fmla="*/ 12 w 26"/>
                  <a:gd name="T1" fmla="*/ 26 h 28"/>
                  <a:gd name="T2" fmla="*/ 15 w 26"/>
                  <a:gd name="T3" fmla="*/ 28 h 28"/>
                  <a:gd name="T4" fmla="*/ 17 w 26"/>
                  <a:gd name="T5" fmla="*/ 26 h 28"/>
                  <a:gd name="T6" fmla="*/ 20 w 26"/>
                  <a:gd name="T7" fmla="*/ 26 h 28"/>
                  <a:gd name="T8" fmla="*/ 23 w 26"/>
                  <a:gd name="T9" fmla="*/ 23 h 28"/>
                  <a:gd name="T10" fmla="*/ 26 w 26"/>
                  <a:gd name="T11" fmla="*/ 20 h 28"/>
                  <a:gd name="T12" fmla="*/ 26 w 26"/>
                  <a:gd name="T13" fmla="*/ 17 h 28"/>
                  <a:gd name="T14" fmla="*/ 26 w 26"/>
                  <a:gd name="T15" fmla="*/ 14 h 28"/>
                  <a:gd name="T16" fmla="*/ 26 w 26"/>
                  <a:gd name="T17" fmla="*/ 11 h 28"/>
                  <a:gd name="T18" fmla="*/ 26 w 26"/>
                  <a:gd name="T19" fmla="*/ 8 h 28"/>
                  <a:gd name="T20" fmla="*/ 23 w 26"/>
                  <a:gd name="T21" fmla="*/ 6 h 28"/>
                  <a:gd name="T22" fmla="*/ 20 w 26"/>
                  <a:gd name="T23" fmla="*/ 3 h 28"/>
                  <a:gd name="T24" fmla="*/ 17 w 26"/>
                  <a:gd name="T25" fmla="*/ 3 h 28"/>
                  <a:gd name="T26" fmla="*/ 15 w 26"/>
                  <a:gd name="T27" fmla="*/ 0 h 28"/>
                  <a:gd name="T28" fmla="*/ 12 w 26"/>
                  <a:gd name="T29" fmla="*/ 0 h 28"/>
                  <a:gd name="T30" fmla="*/ 9 w 26"/>
                  <a:gd name="T31" fmla="*/ 3 h 28"/>
                  <a:gd name="T32" fmla="*/ 6 w 26"/>
                  <a:gd name="T33" fmla="*/ 3 h 28"/>
                  <a:gd name="T34" fmla="*/ 3 w 26"/>
                  <a:gd name="T35" fmla="*/ 6 h 28"/>
                  <a:gd name="T36" fmla="*/ 0 w 26"/>
                  <a:gd name="T37" fmla="*/ 8 h 28"/>
                  <a:gd name="T38" fmla="*/ 0 w 26"/>
                  <a:gd name="T39" fmla="*/ 11 h 28"/>
                  <a:gd name="T40" fmla="*/ 0 w 26"/>
                  <a:gd name="T41" fmla="*/ 14 h 28"/>
                  <a:gd name="T42" fmla="*/ 0 w 26"/>
                  <a:gd name="T43" fmla="*/ 17 h 28"/>
                  <a:gd name="T44" fmla="*/ 0 w 26"/>
                  <a:gd name="T45" fmla="*/ 20 h 28"/>
                  <a:gd name="T46" fmla="*/ 3 w 26"/>
                  <a:gd name="T47" fmla="*/ 23 h 28"/>
                  <a:gd name="T48" fmla="*/ 6 w 26"/>
                  <a:gd name="T49" fmla="*/ 26 h 28"/>
                  <a:gd name="T50" fmla="*/ 9 w 26"/>
                  <a:gd name="T51" fmla="*/ 26 h 28"/>
                  <a:gd name="T52" fmla="*/ 12 w 26"/>
                  <a:gd name="T53" fmla="*/ 28 h 28"/>
                  <a:gd name="T54" fmla="*/ 12 w 26"/>
                  <a:gd name="T55" fmla="*/ 26 h 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6"/>
                  <a:gd name="T85" fmla="*/ 0 h 28"/>
                  <a:gd name="T86" fmla="*/ 26 w 26"/>
                  <a:gd name="T87" fmla="*/ 28 h 2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6" h="28">
                    <a:moveTo>
                      <a:pt x="12" y="26"/>
                    </a:moveTo>
                    <a:lnTo>
                      <a:pt x="15" y="28"/>
                    </a:lnTo>
                    <a:lnTo>
                      <a:pt x="17" y="26"/>
                    </a:lnTo>
                    <a:lnTo>
                      <a:pt x="20" y="26"/>
                    </a:lnTo>
                    <a:lnTo>
                      <a:pt x="23" y="23"/>
                    </a:lnTo>
                    <a:lnTo>
                      <a:pt x="26" y="20"/>
                    </a:lnTo>
                    <a:lnTo>
                      <a:pt x="26" y="17"/>
                    </a:lnTo>
                    <a:lnTo>
                      <a:pt x="26" y="14"/>
                    </a:lnTo>
                    <a:lnTo>
                      <a:pt x="26" y="11"/>
                    </a:lnTo>
                    <a:lnTo>
                      <a:pt x="26" y="8"/>
                    </a:lnTo>
                    <a:lnTo>
                      <a:pt x="23" y="6"/>
                    </a:lnTo>
                    <a:lnTo>
                      <a:pt x="20" y="3"/>
                    </a:lnTo>
                    <a:lnTo>
                      <a:pt x="17" y="3"/>
                    </a:lnTo>
                    <a:lnTo>
                      <a:pt x="15" y="0"/>
                    </a:lnTo>
                    <a:lnTo>
                      <a:pt x="12" y="0"/>
                    </a:lnTo>
                    <a:lnTo>
                      <a:pt x="9" y="3"/>
                    </a:lnTo>
                    <a:lnTo>
                      <a:pt x="6" y="3"/>
                    </a:lnTo>
                    <a:lnTo>
                      <a:pt x="3" y="6"/>
                    </a:lnTo>
                    <a:lnTo>
                      <a:pt x="0" y="8"/>
                    </a:lnTo>
                    <a:lnTo>
                      <a:pt x="0" y="11"/>
                    </a:lnTo>
                    <a:lnTo>
                      <a:pt x="0" y="14"/>
                    </a:lnTo>
                    <a:lnTo>
                      <a:pt x="0" y="17"/>
                    </a:lnTo>
                    <a:lnTo>
                      <a:pt x="0" y="20"/>
                    </a:lnTo>
                    <a:lnTo>
                      <a:pt x="3" y="23"/>
                    </a:lnTo>
                    <a:lnTo>
                      <a:pt x="6" y="26"/>
                    </a:lnTo>
                    <a:lnTo>
                      <a:pt x="9" y="26"/>
                    </a:lnTo>
                    <a:lnTo>
                      <a:pt x="12" y="28"/>
                    </a:lnTo>
                    <a:lnTo>
                      <a:pt x="12"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9" name="Freeform 107"/>
              <p:cNvSpPr>
                <a:spLocks/>
              </p:cNvSpPr>
              <p:nvPr/>
            </p:nvSpPr>
            <p:spPr bwMode="auto">
              <a:xfrm>
                <a:off x="1218" y="1461"/>
                <a:ext cx="26" cy="28"/>
              </a:xfrm>
              <a:custGeom>
                <a:avLst/>
                <a:gdLst>
                  <a:gd name="T0" fmla="*/ 12 w 26"/>
                  <a:gd name="T1" fmla="*/ 26 h 28"/>
                  <a:gd name="T2" fmla="*/ 15 w 26"/>
                  <a:gd name="T3" fmla="*/ 28 h 28"/>
                  <a:gd name="T4" fmla="*/ 17 w 26"/>
                  <a:gd name="T5" fmla="*/ 26 h 28"/>
                  <a:gd name="T6" fmla="*/ 20 w 26"/>
                  <a:gd name="T7" fmla="*/ 26 h 28"/>
                  <a:gd name="T8" fmla="*/ 23 w 26"/>
                  <a:gd name="T9" fmla="*/ 23 h 28"/>
                  <a:gd name="T10" fmla="*/ 26 w 26"/>
                  <a:gd name="T11" fmla="*/ 20 h 28"/>
                  <a:gd name="T12" fmla="*/ 26 w 26"/>
                  <a:gd name="T13" fmla="*/ 17 h 28"/>
                  <a:gd name="T14" fmla="*/ 26 w 26"/>
                  <a:gd name="T15" fmla="*/ 14 h 28"/>
                  <a:gd name="T16" fmla="*/ 26 w 26"/>
                  <a:gd name="T17" fmla="*/ 11 h 28"/>
                  <a:gd name="T18" fmla="*/ 26 w 26"/>
                  <a:gd name="T19" fmla="*/ 9 h 28"/>
                  <a:gd name="T20" fmla="*/ 23 w 26"/>
                  <a:gd name="T21" fmla="*/ 6 h 28"/>
                  <a:gd name="T22" fmla="*/ 20 w 26"/>
                  <a:gd name="T23" fmla="*/ 3 h 28"/>
                  <a:gd name="T24" fmla="*/ 17 w 26"/>
                  <a:gd name="T25" fmla="*/ 0 h 28"/>
                  <a:gd name="T26" fmla="*/ 15 w 26"/>
                  <a:gd name="T27" fmla="*/ 0 h 28"/>
                  <a:gd name="T28" fmla="*/ 12 w 26"/>
                  <a:gd name="T29" fmla="*/ 0 h 28"/>
                  <a:gd name="T30" fmla="*/ 9 w 26"/>
                  <a:gd name="T31" fmla="*/ 0 h 28"/>
                  <a:gd name="T32" fmla="*/ 6 w 26"/>
                  <a:gd name="T33" fmla="*/ 3 h 28"/>
                  <a:gd name="T34" fmla="*/ 3 w 26"/>
                  <a:gd name="T35" fmla="*/ 6 h 28"/>
                  <a:gd name="T36" fmla="*/ 0 w 26"/>
                  <a:gd name="T37" fmla="*/ 9 h 28"/>
                  <a:gd name="T38" fmla="*/ 0 w 26"/>
                  <a:gd name="T39" fmla="*/ 11 h 28"/>
                  <a:gd name="T40" fmla="*/ 0 w 26"/>
                  <a:gd name="T41" fmla="*/ 14 h 28"/>
                  <a:gd name="T42" fmla="*/ 0 w 26"/>
                  <a:gd name="T43" fmla="*/ 17 h 28"/>
                  <a:gd name="T44" fmla="*/ 0 w 26"/>
                  <a:gd name="T45" fmla="*/ 20 h 28"/>
                  <a:gd name="T46" fmla="*/ 3 w 26"/>
                  <a:gd name="T47" fmla="*/ 23 h 28"/>
                  <a:gd name="T48" fmla="*/ 6 w 26"/>
                  <a:gd name="T49" fmla="*/ 26 h 28"/>
                  <a:gd name="T50" fmla="*/ 9 w 26"/>
                  <a:gd name="T51" fmla="*/ 26 h 28"/>
                  <a:gd name="T52" fmla="*/ 12 w 26"/>
                  <a:gd name="T53" fmla="*/ 28 h 28"/>
                  <a:gd name="T54" fmla="*/ 12 w 26"/>
                  <a:gd name="T55" fmla="*/ 26 h 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6"/>
                  <a:gd name="T85" fmla="*/ 0 h 28"/>
                  <a:gd name="T86" fmla="*/ 26 w 26"/>
                  <a:gd name="T87" fmla="*/ 28 h 2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6" h="28">
                    <a:moveTo>
                      <a:pt x="12" y="26"/>
                    </a:moveTo>
                    <a:lnTo>
                      <a:pt x="15" y="28"/>
                    </a:lnTo>
                    <a:lnTo>
                      <a:pt x="17" y="26"/>
                    </a:lnTo>
                    <a:lnTo>
                      <a:pt x="20" y="26"/>
                    </a:lnTo>
                    <a:lnTo>
                      <a:pt x="23" y="23"/>
                    </a:lnTo>
                    <a:lnTo>
                      <a:pt x="26" y="20"/>
                    </a:lnTo>
                    <a:lnTo>
                      <a:pt x="26" y="17"/>
                    </a:lnTo>
                    <a:lnTo>
                      <a:pt x="26" y="14"/>
                    </a:lnTo>
                    <a:lnTo>
                      <a:pt x="26" y="11"/>
                    </a:lnTo>
                    <a:lnTo>
                      <a:pt x="26" y="9"/>
                    </a:lnTo>
                    <a:lnTo>
                      <a:pt x="23" y="6"/>
                    </a:lnTo>
                    <a:lnTo>
                      <a:pt x="20" y="3"/>
                    </a:lnTo>
                    <a:lnTo>
                      <a:pt x="17" y="0"/>
                    </a:lnTo>
                    <a:lnTo>
                      <a:pt x="15" y="0"/>
                    </a:lnTo>
                    <a:lnTo>
                      <a:pt x="12" y="0"/>
                    </a:lnTo>
                    <a:lnTo>
                      <a:pt x="9" y="0"/>
                    </a:lnTo>
                    <a:lnTo>
                      <a:pt x="6" y="3"/>
                    </a:lnTo>
                    <a:lnTo>
                      <a:pt x="3" y="6"/>
                    </a:lnTo>
                    <a:lnTo>
                      <a:pt x="0" y="9"/>
                    </a:lnTo>
                    <a:lnTo>
                      <a:pt x="0" y="11"/>
                    </a:lnTo>
                    <a:lnTo>
                      <a:pt x="0" y="14"/>
                    </a:lnTo>
                    <a:lnTo>
                      <a:pt x="0" y="17"/>
                    </a:lnTo>
                    <a:lnTo>
                      <a:pt x="0" y="20"/>
                    </a:lnTo>
                    <a:lnTo>
                      <a:pt x="3" y="23"/>
                    </a:lnTo>
                    <a:lnTo>
                      <a:pt x="6" y="26"/>
                    </a:lnTo>
                    <a:lnTo>
                      <a:pt x="9" y="26"/>
                    </a:lnTo>
                    <a:lnTo>
                      <a:pt x="12" y="28"/>
                    </a:lnTo>
                    <a:lnTo>
                      <a:pt x="12"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70" name="Rectangle 108"/>
              <p:cNvSpPr>
                <a:spLocks noChangeArrowheads="1"/>
              </p:cNvSpPr>
              <p:nvPr/>
            </p:nvSpPr>
            <p:spPr bwMode="auto">
              <a:xfrm>
                <a:off x="2380" y="1042"/>
                <a:ext cx="35"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S</a:t>
                </a:r>
                <a:endParaRPr lang="en-US" altLang="zh-CN" b="1"/>
              </a:p>
            </p:txBody>
          </p:sp>
          <p:sp>
            <p:nvSpPr>
              <p:cNvPr id="371" name="Rectangle 109"/>
              <p:cNvSpPr>
                <a:spLocks noChangeArrowheads="1"/>
              </p:cNvSpPr>
              <p:nvPr/>
            </p:nvSpPr>
            <p:spPr bwMode="auto">
              <a:xfrm>
                <a:off x="2417" y="1042"/>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h</a:t>
                </a:r>
                <a:endParaRPr lang="en-US" altLang="zh-CN" b="1"/>
              </a:p>
            </p:txBody>
          </p:sp>
          <p:sp>
            <p:nvSpPr>
              <p:cNvPr id="372" name="Rectangle 110"/>
              <p:cNvSpPr>
                <a:spLocks noChangeArrowheads="1"/>
              </p:cNvSpPr>
              <p:nvPr/>
            </p:nvSpPr>
            <p:spPr bwMode="auto">
              <a:xfrm>
                <a:off x="2446" y="1042"/>
                <a:ext cx="15"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i</a:t>
                </a:r>
                <a:endParaRPr lang="en-US" altLang="zh-CN" b="1"/>
              </a:p>
            </p:txBody>
          </p:sp>
          <p:sp>
            <p:nvSpPr>
              <p:cNvPr id="373" name="Rectangle 111"/>
              <p:cNvSpPr>
                <a:spLocks noChangeArrowheads="1"/>
              </p:cNvSpPr>
              <p:nvPr/>
            </p:nvSpPr>
            <p:spPr bwMode="auto">
              <a:xfrm>
                <a:off x="2457" y="1042"/>
                <a:ext cx="1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f</a:t>
                </a:r>
                <a:endParaRPr lang="en-US" altLang="zh-CN" b="1"/>
              </a:p>
            </p:txBody>
          </p:sp>
          <p:sp>
            <p:nvSpPr>
              <p:cNvPr id="374" name="Rectangle 112"/>
              <p:cNvSpPr>
                <a:spLocks noChangeArrowheads="1"/>
              </p:cNvSpPr>
              <p:nvPr/>
            </p:nvSpPr>
            <p:spPr bwMode="auto">
              <a:xfrm>
                <a:off x="2474" y="1042"/>
                <a:ext cx="1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t</a:t>
                </a:r>
                <a:endParaRPr lang="en-US" altLang="zh-CN" b="1"/>
              </a:p>
            </p:txBody>
          </p:sp>
          <p:sp>
            <p:nvSpPr>
              <p:cNvPr id="375" name="Rectangle 113"/>
              <p:cNvSpPr>
                <a:spLocks noChangeArrowheads="1"/>
              </p:cNvSpPr>
              <p:nvPr/>
            </p:nvSpPr>
            <p:spPr bwMode="auto">
              <a:xfrm>
                <a:off x="2488" y="1042"/>
                <a:ext cx="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b="1"/>
              </a:p>
            </p:txBody>
          </p:sp>
          <p:sp>
            <p:nvSpPr>
              <p:cNvPr id="376" name="Rectangle 114"/>
              <p:cNvSpPr>
                <a:spLocks noChangeArrowheads="1"/>
              </p:cNvSpPr>
              <p:nvPr/>
            </p:nvSpPr>
            <p:spPr bwMode="auto">
              <a:xfrm>
                <a:off x="2374" y="1107"/>
                <a:ext cx="15"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l</a:t>
                </a:r>
                <a:endParaRPr lang="en-US" altLang="zh-CN" b="1"/>
              </a:p>
            </p:txBody>
          </p:sp>
          <p:sp>
            <p:nvSpPr>
              <p:cNvPr id="377" name="Rectangle 115"/>
              <p:cNvSpPr>
                <a:spLocks noChangeArrowheads="1"/>
              </p:cNvSpPr>
              <p:nvPr/>
            </p:nvSpPr>
            <p:spPr bwMode="auto">
              <a:xfrm>
                <a:off x="2386" y="1107"/>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378" name="Rectangle 116"/>
              <p:cNvSpPr>
                <a:spLocks noChangeArrowheads="1"/>
              </p:cNvSpPr>
              <p:nvPr/>
            </p:nvSpPr>
            <p:spPr bwMode="auto">
              <a:xfrm>
                <a:off x="2414" y="1107"/>
                <a:ext cx="1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f</a:t>
                </a:r>
                <a:endParaRPr lang="en-US" altLang="zh-CN" b="1"/>
              </a:p>
            </p:txBody>
          </p:sp>
          <p:sp>
            <p:nvSpPr>
              <p:cNvPr id="379" name="Rectangle 117"/>
              <p:cNvSpPr>
                <a:spLocks noChangeArrowheads="1"/>
              </p:cNvSpPr>
              <p:nvPr/>
            </p:nvSpPr>
            <p:spPr bwMode="auto">
              <a:xfrm>
                <a:off x="2428" y="1107"/>
                <a:ext cx="1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t</a:t>
                </a:r>
                <a:endParaRPr lang="en-US" altLang="zh-CN" b="1"/>
              </a:p>
            </p:txBody>
          </p:sp>
          <p:sp>
            <p:nvSpPr>
              <p:cNvPr id="380" name="Rectangle 118"/>
              <p:cNvSpPr>
                <a:spLocks noChangeArrowheads="1"/>
              </p:cNvSpPr>
              <p:nvPr/>
            </p:nvSpPr>
            <p:spPr bwMode="auto">
              <a:xfrm>
                <a:off x="2446" y="1107"/>
                <a:ext cx="15"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 </a:t>
                </a:r>
                <a:endParaRPr lang="en-US" altLang="zh-CN" b="1"/>
              </a:p>
            </p:txBody>
          </p:sp>
          <p:sp>
            <p:nvSpPr>
              <p:cNvPr id="381" name="Rectangle 119"/>
              <p:cNvSpPr>
                <a:spLocks noChangeArrowheads="1"/>
              </p:cNvSpPr>
              <p:nvPr/>
            </p:nvSpPr>
            <p:spPr bwMode="auto">
              <a:xfrm>
                <a:off x="2460" y="1107"/>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2</a:t>
                </a:r>
                <a:endParaRPr lang="en-US" altLang="zh-CN" b="1"/>
              </a:p>
            </p:txBody>
          </p:sp>
          <p:sp>
            <p:nvSpPr>
              <p:cNvPr id="382" name="Line 120"/>
              <p:cNvSpPr>
                <a:spLocks noChangeShapeType="1"/>
              </p:cNvSpPr>
              <p:nvPr/>
            </p:nvSpPr>
            <p:spPr bwMode="auto">
              <a:xfrm>
                <a:off x="2437" y="1235"/>
                <a:ext cx="1" cy="60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3" name="Line 121"/>
              <p:cNvSpPr>
                <a:spLocks noChangeShapeType="1"/>
              </p:cNvSpPr>
              <p:nvPr/>
            </p:nvSpPr>
            <p:spPr bwMode="auto">
              <a:xfrm flipH="1">
                <a:off x="2520" y="1104"/>
                <a:ext cx="54" cy="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 name="Freeform 122"/>
              <p:cNvSpPr>
                <a:spLocks/>
              </p:cNvSpPr>
              <p:nvPr/>
            </p:nvSpPr>
            <p:spPr bwMode="auto">
              <a:xfrm>
                <a:off x="2377" y="1595"/>
                <a:ext cx="1179" cy="331"/>
              </a:xfrm>
              <a:custGeom>
                <a:avLst/>
                <a:gdLst>
                  <a:gd name="T0" fmla="*/ 1179 w 1179"/>
                  <a:gd name="T1" fmla="*/ 328 h 331"/>
                  <a:gd name="T2" fmla="*/ 0 w 1179"/>
                  <a:gd name="T3" fmla="*/ 331 h 331"/>
                  <a:gd name="T4" fmla="*/ 0 w 1179"/>
                  <a:gd name="T5" fmla="*/ 0 h 331"/>
                  <a:gd name="T6" fmla="*/ 0 60000 65536"/>
                  <a:gd name="T7" fmla="*/ 0 60000 65536"/>
                  <a:gd name="T8" fmla="*/ 0 60000 65536"/>
                  <a:gd name="T9" fmla="*/ 0 w 1179"/>
                  <a:gd name="T10" fmla="*/ 0 h 331"/>
                  <a:gd name="T11" fmla="*/ 1179 w 1179"/>
                  <a:gd name="T12" fmla="*/ 331 h 331"/>
                </a:gdLst>
                <a:ahLst/>
                <a:cxnLst>
                  <a:cxn ang="T6">
                    <a:pos x="T0" y="T1"/>
                  </a:cxn>
                  <a:cxn ang="T7">
                    <a:pos x="T2" y="T3"/>
                  </a:cxn>
                  <a:cxn ang="T8">
                    <a:pos x="T4" y="T5"/>
                  </a:cxn>
                </a:cxnLst>
                <a:rect l="T9" t="T10" r="T11" b="T12"/>
                <a:pathLst>
                  <a:path w="1179" h="331">
                    <a:moveTo>
                      <a:pt x="1179" y="328"/>
                    </a:moveTo>
                    <a:lnTo>
                      <a:pt x="0" y="331"/>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85" name="Line 123"/>
              <p:cNvSpPr>
                <a:spLocks noChangeShapeType="1"/>
              </p:cNvSpPr>
              <p:nvPr/>
            </p:nvSpPr>
            <p:spPr bwMode="auto">
              <a:xfrm flipH="1">
                <a:off x="4184" y="1624"/>
                <a:ext cx="345"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6" name="Freeform 124"/>
              <p:cNvSpPr>
                <a:spLocks/>
              </p:cNvSpPr>
              <p:nvPr/>
            </p:nvSpPr>
            <p:spPr bwMode="auto">
              <a:xfrm>
                <a:off x="539" y="74"/>
                <a:ext cx="29" cy="28"/>
              </a:xfrm>
              <a:custGeom>
                <a:avLst/>
                <a:gdLst>
                  <a:gd name="T0" fmla="*/ 0 w 29"/>
                  <a:gd name="T1" fmla="*/ 0 h 28"/>
                  <a:gd name="T2" fmla="*/ 0 w 29"/>
                  <a:gd name="T3" fmla="*/ 28 h 28"/>
                  <a:gd name="T4" fmla="*/ 29 w 29"/>
                  <a:gd name="T5" fmla="*/ 14 h 28"/>
                  <a:gd name="T6" fmla="*/ 0 w 29"/>
                  <a:gd name="T7" fmla="*/ 3 h 28"/>
                  <a:gd name="T8" fmla="*/ 0 w 29"/>
                  <a:gd name="T9" fmla="*/ 0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0" y="0"/>
                    </a:moveTo>
                    <a:lnTo>
                      <a:pt x="0" y="28"/>
                    </a:lnTo>
                    <a:lnTo>
                      <a:pt x="29" y="14"/>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87" name="Freeform 125"/>
              <p:cNvSpPr>
                <a:spLocks/>
              </p:cNvSpPr>
              <p:nvPr/>
            </p:nvSpPr>
            <p:spPr bwMode="auto">
              <a:xfrm>
                <a:off x="431" y="88"/>
                <a:ext cx="362" cy="696"/>
              </a:xfrm>
              <a:custGeom>
                <a:avLst/>
                <a:gdLst>
                  <a:gd name="T0" fmla="*/ 122 w 362"/>
                  <a:gd name="T1" fmla="*/ 0 h 696"/>
                  <a:gd name="T2" fmla="*/ 0 w 362"/>
                  <a:gd name="T3" fmla="*/ 0 h 696"/>
                  <a:gd name="T4" fmla="*/ 0 w 362"/>
                  <a:gd name="T5" fmla="*/ 391 h 696"/>
                  <a:gd name="T6" fmla="*/ 362 w 362"/>
                  <a:gd name="T7" fmla="*/ 391 h 696"/>
                  <a:gd name="T8" fmla="*/ 362 w 362"/>
                  <a:gd name="T9" fmla="*/ 696 h 696"/>
                  <a:gd name="T10" fmla="*/ 0 60000 65536"/>
                  <a:gd name="T11" fmla="*/ 0 60000 65536"/>
                  <a:gd name="T12" fmla="*/ 0 60000 65536"/>
                  <a:gd name="T13" fmla="*/ 0 60000 65536"/>
                  <a:gd name="T14" fmla="*/ 0 60000 65536"/>
                  <a:gd name="T15" fmla="*/ 0 w 362"/>
                  <a:gd name="T16" fmla="*/ 0 h 696"/>
                  <a:gd name="T17" fmla="*/ 362 w 362"/>
                  <a:gd name="T18" fmla="*/ 696 h 696"/>
                </a:gdLst>
                <a:ahLst/>
                <a:cxnLst>
                  <a:cxn ang="T10">
                    <a:pos x="T0" y="T1"/>
                  </a:cxn>
                  <a:cxn ang="T11">
                    <a:pos x="T2" y="T3"/>
                  </a:cxn>
                  <a:cxn ang="T12">
                    <a:pos x="T4" y="T5"/>
                  </a:cxn>
                  <a:cxn ang="T13">
                    <a:pos x="T6" y="T7"/>
                  </a:cxn>
                  <a:cxn ang="T14">
                    <a:pos x="T8" y="T9"/>
                  </a:cxn>
                </a:cxnLst>
                <a:rect l="T15" t="T16" r="T17" b="T18"/>
                <a:pathLst>
                  <a:path w="362" h="696">
                    <a:moveTo>
                      <a:pt x="122" y="0"/>
                    </a:moveTo>
                    <a:lnTo>
                      <a:pt x="0" y="0"/>
                    </a:lnTo>
                    <a:lnTo>
                      <a:pt x="0" y="391"/>
                    </a:lnTo>
                    <a:lnTo>
                      <a:pt x="362" y="391"/>
                    </a:lnTo>
                    <a:lnTo>
                      <a:pt x="362" y="696"/>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88" name="Freeform 126"/>
              <p:cNvSpPr>
                <a:spLocks/>
              </p:cNvSpPr>
              <p:nvPr/>
            </p:nvSpPr>
            <p:spPr bwMode="auto">
              <a:xfrm>
                <a:off x="0" y="0"/>
                <a:ext cx="730" cy="1355"/>
              </a:xfrm>
              <a:custGeom>
                <a:avLst/>
                <a:gdLst>
                  <a:gd name="T0" fmla="*/ 60 w 730"/>
                  <a:gd name="T1" fmla="*/ 1352 h 1355"/>
                  <a:gd name="T2" fmla="*/ 0 w 730"/>
                  <a:gd name="T3" fmla="*/ 1355 h 1355"/>
                  <a:gd name="T4" fmla="*/ 0 w 730"/>
                  <a:gd name="T5" fmla="*/ 0 h 1355"/>
                  <a:gd name="T6" fmla="*/ 730 w 730"/>
                  <a:gd name="T7" fmla="*/ 0 h 1355"/>
                  <a:gd name="T8" fmla="*/ 730 w 730"/>
                  <a:gd name="T9" fmla="*/ 211 h 1355"/>
                  <a:gd name="T10" fmla="*/ 670 w 730"/>
                  <a:gd name="T11" fmla="*/ 211 h 1355"/>
                  <a:gd name="T12" fmla="*/ 0 60000 65536"/>
                  <a:gd name="T13" fmla="*/ 0 60000 65536"/>
                  <a:gd name="T14" fmla="*/ 0 60000 65536"/>
                  <a:gd name="T15" fmla="*/ 0 60000 65536"/>
                  <a:gd name="T16" fmla="*/ 0 60000 65536"/>
                  <a:gd name="T17" fmla="*/ 0 60000 65536"/>
                  <a:gd name="T18" fmla="*/ 0 w 730"/>
                  <a:gd name="T19" fmla="*/ 0 h 1355"/>
                  <a:gd name="T20" fmla="*/ 730 w 730"/>
                  <a:gd name="T21" fmla="*/ 1355 h 1355"/>
                </a:gdLst>
                <a:ahLst/>
                <a:cxnLst>
                  <a:cxn ang="T12">
                    <a:pos x="T0" y="T1"/>
                  </a:cxn>
                  <a:cxn ang="T13">
                    <a:pos x="T2" y="T3"/>
                  </a:cxn>
                  <a:cxn ang="T14">
                    <a:pos x="T4" y="T5"/>
                  </a:cxn>
                  <a:cxn ang="T15">
                    <a:pos x="T6" y="T7"/>
                  </a:cxn>
                  <a:cxn ang="T16">
                    <a:pos x="T8" y="T9"/>
                  </a:cxn>
                  <a:cxn ang="T17">
                    <a:pos x="T10" y="T11"/>
                  </a:cxn>
                </a:cxnLst>
                <a:rect l="T18" t="T19" r="T20" b="T21"/>
                <a:pathLst>
                  <a:path w="730" h="1355">
                    <a:moveTo>
                      <a:pt x="60" y="1352"/>
                    </a:moveTo>
                    <a:lnTo>
                      <a:pt x="0" y="1355"/>
                    </a:lnTo>
                    <a:lnTo>
                      <a:pt x="0" y="0"/>
                    </a:lnTo>
                    <a:lnTo>
                      <a:pt x="730" y="0"/>
                    </a:lnTo>
                    <a:lnTo>
                      <a:pt x="730" y="211"/>
                    </a:lnTo>
                    <a:lnTo>
                      <a:pt x="670" y="21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89" name="Rectangle 127"/>
              <p:cNvSpPr>
                <a:spLocks noChangeArrowheads="1"/>
              </p:cNvSpPr>
              <p:nvPr/>
            </p:nvSpPr>
            <p:spPr bwMode="auto">
              <a:xfrm>
                <a:off x="653" y="1521"/>
                <a:ext cx="15"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I</a:t>
                </a:r>
                <a:endParaRPr lang="en-US" altLang="zh-CN" b="1"/>
              </a:p>
            </p:txBody>
          </p:sp>
          <p:sp>
            <p:nvSpPr>
              <p:cNvPr id="390" name="Rectangle 128"/>
              <p:cNvSpPr>
                <a:spLocks noChangeArrowheads="1"/>
              </p:cNvSpPr>
              <p:nvPr/>
            </p:nvSpPr>
            <p:spPr bwMode="auto">
              <a:xfrm>
                <a:off x="668" y="1521"/>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n</a:t>
                </a:r>
                <a:endParaRPr lang="en-US" altLang="zh-CN" b="1"/>
              </a:p>
            </p:txBody>
          </p:sp>
          <p:sp>
            <p:nvSpPr>
              <p:cNvPr id="391" name="Rectangle 129"/>
              <p:cNvSpPr>
                <a:spLocks noChangeArrowheads="1"/>
              </p:cNvSpPr>
              <p:nvPr/>
            </p:nvSpPr>
            <p:spPr bwMode="auto">
              <a:xfrm>
                <a:off x="696" y="1521"/>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s</a:t>
                </a:r>
                <a:endParaRPr lang="en-US" altLang="zh-CN" b="1"/>
              </a:p>
            </p:txBody>
          </p:sp>
          <p:sp>
            <p:nvSpPr>
              <p:cNvPr id="392" name="Rectangle 130"/>
              <p:cNvSpPr>
                <a:spLocks noChangeArrowheads="1"/>
              </p:cNvSpPr>
              <p:nvPr/>
            </p:nvSpPr>
            <p:spPr bwMode="auto">
              <a:xfrm>
                <a:off x="725" y="1521"/>
                <a:ext cx="1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t</a:t>
                </a:r>
                <a:endParaRPr lang="en-US" altLang="zh-CN" b="1"/>
              </a:p>
            </p:txBody>
          </p:sp>
          <p:sp>
            <p:nvSpPr>
              <p:cNvPr id="393" name="Rectangle 131"/>
              <p:cNvSpPr>
                <a:spLocks noChangeArrowheads="1"/>
              </p:cNvSpPr>
              <p:nvPr/>
            </p:nvSpPr>
            <p:spPr bwMode="auto">
              <a:xfrm>
                <a:off x="739" y="1521"/>
                <a:ext cx="2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394" name="Rectangle 132"/>
              <p:cNvSpPr>
                <a:spLocks noChangeArrowheads="1"/>
              </p:cNvSpPr>
              <p:nvPr/>
            </p:nvSpPr>
            <p:spPr bwMode="auto">
              <a:xfrm>
                <a:off x="756" y="1521"/>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u</a:t>
                </a:r>
                <a:endParaRPr lang="en-US" altLang="zh-CN" b="1"/>
              </a:p>
            </p:txBody>
          </p:sp>
          <p:sp>
            <p:nvSpPr>
              <p:cNvPr id="395" name="Rectangle 133"/>
              <p:cNvSpPr>
                <a:spLocks noChangeArrowheads="1"/>
              </p:cNvSpPr>
              <p:nvPr/>
            </p:nvSpPr>
            <p:spPr bwMode="auto">
              <a:xfrm>
                <a:off x="787" y="1521"/>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c</a:t>
                </a:r>
                <a:endParaRPr lang="en-US" altLang="zh-CN" b="1"/>
              </a:p>
            </p:txBody>
          </p:sp>
          <p:sp>
            <p:nvSpPr>
              <p:cNvPr id="396" name="Rectangle 134"/>
              <p:cNvSpPr>
                <a:spLocks noChangeArrowheads="1"/>
              </p:cNvSpPr>
              <p:nvPr/>
            </p:nvSpPr>
            <p:spPr bwMode="auto">
              <a:xfrm>
                <a:off x="813" y="1521"/>
                <a:ext cx="1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t</a:t>
                </a:r>
                <a:endParaRPr lang="en-US" altLang="zh-CN" b="1"/>
              </a:p>
            </p:txBody>
          </p:sp>
          <p:sp>
            <p:nvSpPr>
              <p:cNvPr id="397" name="Rectangle 135"/>
              <p:cNvSpPr>
                <a:spLocks noChangeArrowheads="1"/>
              </p:cNvSpPr>
              <p:nvPr/>
            </p:nvSpPr>
            <p:spPr bwMode="auto">
              <a:xfrm>
                <a:off x="827" y="1521"/>
                <a:ext cx="15"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i</a:t>
                </a:r>
                <a:endParaRPr lang="en-US" altLang="zh-CN" b="1"/>
              </a:p>
            </p:txBody>
          </p:sp>
          <p:sp>
            <p:nvSpPr>
              <p:cNvPr id="398" name="Rectangle 136"/>
              <p:cNvSpPr>
                <a:spLocks noChangeArrowheads="1"/>
              </p:cNvSpPr>
              <p:nvPr/>
            </p:nvSpPr>
            <p:spPr bwMode="auto">
              <a:xfrm>
                <a:off x="839" y="1521"/>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o</a:t>
                </a:r>
                <a:endParaRPr lang="en-US" altLang="zh-CN" b="1"/>
              </a:p>
            </p:txBody>
          </p:sp>
          <p:sp>
            <p:nvSpPr>
              <p:cNvPr id="399" name="Rectangle 137"/>
              <p:cNvSpPr>
                <a:spLocks noChangeArrowheads="1"/>
              </p:cNvSpPr>
              <p:nvPr/>
            </p:nvSpPr>
            <p:spPr bwMode="auto">
              <a:xfrm>
                <a:off x="870" y="1521"/>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n</a:t>
                </a:r>
                <a:endParaRPr lang="en-US" altLang="zh-CN" b="1"/>
              </a:p>
            </p:txBody>
          </p:sp>
          <p:sp>
            <p:nvSpPr>
              <p:cNvPr id="400" name="Freeform 138"/>
              <p:cNvSpPr>
                <a:spLocks/>
              </p:cNvSpPr>
              <p:nvPr/>
            </p:nvSpPr>
            <p:spPr bwMode="auto">
              <a:xfrm>
                <a:off x="570" y="39"/>
                <a:ext cx="100" cy="340"/>
              </a:xfrm>
              <a:custGeom>
                <a:avLst/>
                <a:gdLst>
                  <a:gd name="T0" fmla="*/ 0 w 100"/>
                  <a:gd name="T1" fmla="*/ 49 h 340"/>
                  <a:gd name="T2" fmla="*/ 3 w 100"/>
                  <a:gd name="T3" fmla="*/ 43 h 340"/>
                  <a:gd name="T4" fmla="*/ 3 w 100"/>
                  <a:gd name="T5" fmla="*/ 35 h 340"/>
                  <a:gd name="T6" fmla="*/ 6 w 100"/>
                  <a:gd name="T7" fmla="*/ 26 h 340"/>
                  <a:gd name="T8" fmla="*/ 12 w 100"/>
                  <a:gd name="T9" fmla="*/ 20 h 340"/>
                  <a:gd name="T10" fmla="*/ 15 w 100"/>
                  <a:gd name="T11" fmla="*/ 15 h 340"/>
                  <a:gd name="T12" fmla="*/ 23 w 100"/>
                  <a:gd name="T13" fmla="*/ 9 h 340"/>
                  <a:gd name="T14" fmla="*/ 29 w 100"/>
                  <a:gd name="T15" fmla="*/ 6 h 340"/>
                  <a:gd name="T16" fmla="*/ 35 w 100"/>
                  <a:gd name="T17" fmla="*/ 3 h 340"/>
                  <a:gd name="T18" fmla="*/ 43 w 100"/>
                  <a:gd name="T19" fmla="*/ 0 h 340"/>
                  <a:gd name="T20" fmla="*/ 52 w 100"/>
                  <a:gd name="T21" fmla="*/ 0 h 340"/>
                  <a:gd name="T22" fmla="*/ 60 w 100"/>
                  <a:gd name="T23" fmla="*/ 0 h 340"/>
                  <a:gd name="T24" fmla="*/ 66 w 100"/>
                  <a:gd name="T25" fmla="*/ 3 h 340"/>
                  <a:gd name="T26" fmla="*/ 75 w 100"/>
                  <a:gd name="T27" fmla="*/ 6 h 340"/>
                  <a:gd name="T28" fmla="*/ 80 w 100"/>
                  <a:gd name="T29" fmla="*/ 9 h 340"/>
                  <a:gd name="T30" fmla="*/ 86 w 100"/>
                  <a:gd name="T31" fmla="*/ 15 h 340"/>
                  <a:gd name="T32" fmla="*/ 92 w 100"/>
                  <a:gd name="T33" fmla="*/ 20 h 340"/>
                  <a:gd name="T34" fmla="*/ 95 w 100"/>
                  <a:gd name="T35" fmla="*/ 26 h 340"/>
                  <a:gd name="T36" fmla="*/ 98 w 100"/>
                  <a:gd name="T37" fmla="*/ 35 h 340"/>
                  <a:gd name="T38" fmla="*/ 100 w 100"/>
                  <a:gd name="T39" fmla="*/ 43 h 340"/>
                  <a:gd name="T40" fmla="*/ 100 w 100"/>
                  <a:gd name="T41" fmla="*/ 52 h 340"/>
                  <a:gd name="T42" fmla="*/ 100 w 100"/>
                  <a:gd name="T43" fmla="*/ 292 h 340"/>
                  <a:gd name="T44" fmla="*/ 100 w 100"/>
                  <a:gd name="T45" fmla="*/ 300 h 340"/>
                  <a:gd name="T46" fmla="*/ 98 w 100"/>
                  <a:gd name="T47" fmla="*/ 306 h 340"/>
                  <a:gd name="T48" fmla="*/ 95 w 100"/>
                  <a:gd name="T49" fmla="*/ 314 h 340"/>
                  <a:gd name="T50" fmla="*/ 92 w 100"/>
                  <a:gd name="T51" fmla="*/ 320 h 340"/>
                  <a:gd name="T52" fmla="*/ 86 w 100"/>
                  <a:gd name="T53" fmla="*/ 326 h 340"/>
                  <a:gd name="T54" fmla="*/ 80 w 100"/>
                  <a:gd name="T55" fmla="*/ 332 h 340"/>
                  <a:gd name="T56" fmla="*/ 75 w 100"/>
                  <a:gd name="T57" fmla="*/ 334 h 340"/>
                  <a:gd name="T58" fmla="*/ 66 w 100"/>
                  <a:gd name="T59" fmla="*/ 337 h 340"/>
                  <a:gd name="T60" fmla="*/ 60 w 100"/>
                  <a:gd name="T61" fmla="*/ 340 h 340"/>
                  <a:gd name="T62" fmla="*/ 52 w 100"/>
                  <a:gd name="T63" fmla="*/ 340 h 340"/>
                  <a:gd name="T64" fmla="*/ 43 w 100"/>
                  <a:gd name="T65" fmla="*/ 340 h 340"/>
                  <a:gd name="T66" fmla="*/ 35 w 100"/>
                  <a:gd name="T67" fmla="*/ 337 h 340"/>
                  <a:gd name="T68" fmla="*/ 29 w 100"/>
                  <a:gd name="T69" fmla="*/ 334 h 340"/>
                  <a:gd name="T70" fmla="*/ 23 w 100"/>
                  <a:gd name="T71" fmla="*/ 332 h 340"/>
                  <a:gd name="T72" fmla="*/ 15 w 100"/>
                  <a:gd name="T73" fmla="*/ 326 h 340"/>
                  <a:gd name="T74" fmla="*/ 12 w 100"/>
                  <a:gd name="T75" fmla="*/ 320 h 340"/>
                  <a:gd name="T76" fmla="*/ 6 w 100"/>
                  <a:gd name="T77" fmla="*/ 314 h 340"/>
                  <a:gd name="T78" fmla="*/ 3 w 100"/>
                  <a:gd name="T79" fmla="*/ 306 h 340"/>
                  <a:gd name="T80" fmla="*/ 3 w 100"/>
                  <a:gd name="T81" fmla="*/ 300 h 340"/>
                  <a:gd name="T82" fmla="*/ 0 w 100"/>
                  <a:gd name="T83" fmla="*/ 292 h 340"/>
                  <a:gd name="T84" fmla="*/ 0 w 100"/>
                  <a:gd name="T85" fmla="*/ 52 h 340"/>
                  <a:gd name="T86" fmla="*/ 0 w 100"/>
                  <a:gd name="T87" fmla="*/ 49 h 3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0"/>
                  <a:gd name="T133" fmla="*/ 0 h 340"/>
                  <a:gd name="T134" fmla="*/ 100 w 100"/>
                  <a:gd name="T135" fmla="*/ 340 h 3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0" h="340">
                    <a:moveTo>
                      <a:pt x="0" y="49"/>
                    </a:moveTo>
                    <a:lnTo>
                      <a:pt x="3" y="43"/>
                    </a:lnTo>
                    <a:lnTo>
                      <a:pt x="3" y="35"/>
                    </a:lnTo>
                    <a:lnTo>
                      <a:pt x="6" y="26"/>
                    </a:lnTo>
                    <a:lnTo>
                      <a:pt x="12" y="20"/>
                    </a:lnTo>
                    <a:lnTo>
                      <a:pt x="15" y="15"/>
                    </a:lnTo>
                    <a:lnTo>
                      <a:pt x="23" y="9"/>
                    </a:lnTo>
                    <a:lnTo>
                      <a:pt x="29" y="6"/>
                    </a:lnTo>
                    <a:lnTo>
                      <a:pt x="35" y="3"/>
                    </a:lnTo>
                    <a:lnTo>
                      <a:pt x="43" y="0"/>
                    </a:lnTo>
                    <a:lnTo>
                      <a:pt x="52" y="0"/>
                    </a:lnTo>
                    <a:lnTo>
                      <a:pt x="60" y="0"/>
                    </a:lnTo>
                    <a:lnTo>
                      <a:pt x="66" y="3"/>
                    </a:lnTo>
                    <a:lnTo>
                      <a:pt x="75" y="6"/>
                    </a:lnTo>
                    <a:lnTo>
                      <a:pt x="80" y="9"/>
                    </a:lnTo>
                    <a:lnTo>
                      <a:pt x="86" y="15"/>
                    </a:lnTo>
                    <a:lnTo>
                      <a:pt x="92" y="20"/>
                    </a:lnTo>
                    <a:lnTo>
                      <a:pt x="95" y="26"/>
                    </a:lnTo>
                    <a:lnTo>
                      <a:pt x="98" y="35"/>
                    </a:lnTo>
                    <a:lnTo>
                      <a:pt x="100" y="43"/>
                    </a:lnTo>
                    <a:lnTo>
                      <a:pt x="100" y="52"/>
                    </a:lnTo>
                    <a:lnTo>
                      <a:pt x="100" y="292"/>
                    </a:lnTo>
                    <a:lnTo>
                      <a:pt x="100" y="300"/>
                    </a:lnTo>
                    <a:lnTo>
                      <a:pt x="98" y="306"/>
                    </a:lnTo>
                    <a:lnTo>
                      <a:pt x="95" y="314"/>
                    </a:lnTo>
                    <a:lnTo>
                      <a:pt x="92" y="320"/>
                    </a:lnTo>
                    <a:lnTo>
                      <a:pt x="86" y="326"/>
                    </a:lnTo>
                    <a:lnTo>
                      <a:pt x="80" y="332"/>
                    </a:lnTo>
                    <a:lnTo>
                      <a:pt x="75" y="334"/>
                    </a:lnTo>
                    <a:lnTo>
                      <a:pt x="66" y="337"/>
                    </a:lnTo>
                    <a:lnTo>
                      <a:pt x="60" y="340"/>
                    </a:lnTo>
                    <a:lnTo>
                      <a:pt x="52" y="340"/>
                    </a:lnTo>
                    <a:lnTo>
                      <a:pt x="43" y="340"/>
                    </a:lnTo>
                    <a:lnTo>
                      <a:pt x="35" y="337"/>
                    </a:lnTo>
                    <a:lnTo>
                      <a:pt x="29" y="334"/>
                    </a:lnTo>
                    <a:lnTo>
                      <a:pt x="23" y="332"/>
                    </a:lnTo>
                    <a:lnTo>
                      <a:pt x="15" y="326"/>
                    </a:lnTo>
                    <a:lnTo>
                      <a:pt x="12" y="320"/>
                    </a:lnTo>
                    <a:lnTo>
                      <a:pt x="6" y="314"/>
                    </a:lnTo>
                    <a:lnTo>
                      <a:pt x="3" y="306"/>
                    </a:lnTo>
                    <a:lnTo>
                      <a:pt x="3" y="300"/>
                    </a:lnTo>
                    <a:lnTo>
                      <a:pt x="0" y="292"/>
                    </a:lnTo>
                    <a:lnTo>
                      <a:pt x="0" y="52"/>
                    </a:lnTo>
                    <a:lnTo>
                      <a:pt x="0"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1" name="Freeform 139"/>
              <p:cNvSpPr>
                <a:spLocks/>
              </p:cNvSpPr>
              <p:nvPr/>
            </p:nvSpPr>
            <p:spPr bwMode="auto">
              <a:xfrm>
                <a:off x="570" y="39"/>
                <a:ext cx="100" cy="340"/>
              </a:xfrm>
              <a:custGeom>
                <a:avLst/>
                <a:gdLst>
                  <a:gd name="T0" fmla="*/ 0 w 100"/>
                  <a:gd name="T1" fmla="*/ 49 h 340"/>
                  <a:gd name="T2" fmla="*/ 3 w 100"/>
                  <a:gd name="T3" fmla="*/ 43 h 340"/>
                  <a:gd name="T4" fmla="*/ 3 w 100"/>
                  <a:gd name="T5" fmla="*/ 35 h 340"/>
                  <a:gd name="T6" fmla="*/ 6 w 100"/>
                  <a:gd name="T7" fmla="*/ 26 h 340"/>
                  <a:gd name="T8" fmla="*/ 12 w 100"/>
                  <a:gd name="T9" fmla="*/ 20 h 340"/>
                  <a:gd name="T10" fmla="*/ 15 w 100"/>
                  <a:gd name="T11" fmla="*/ 15 h 340"/>
                  <a:gd name="T12" fmla="*/ 23 w 100"/>
                  <a:gd name="T13" fmla="*/ 9 h 340"/>
                  <a:gd name="T14" fmla="*/ 29 w 100"/>
                  <a:gd name="T15" fmla="*/ 6 h 340"/>
                  <a:gd name="T16" fmla="*/ 35 w 100"/>
                  <a:gd name="T17" fmla="*/ 3 h 340"/>
                  <a:gd name="T18" fmla="*/ 43 w 100"/>
                  <a:gd name="T19" fmla="*/ 0 h 340"/>
                  <a:gd name="T20" fmla="*/ 52 w 100"/>
                  <a:gd name="T21" fmla="*/ 0 h 340"/>
                  <a:gd name="T22" fmla="*/ 60 w 100"/>
                  <a:gd name="T23" fmla="*/ 0 h 340"/>
                  <a:gd name="T24" fmla="*/ 66 w 100"/>
                  <a:gd name="T25" fmla="*/ 3 h 340"/>
                  <a:gd name="T26" fmla="*/ 75 w 100"/>
                  <a:gd name="T27" fmla="*/ 6 h 340"/>
                  <a:gd name="T28" fmla="*/ 80 w 100"/>
                  <a:gd name="T29" fmla="*/ 9 h 340"/>
                  <a:gd name="T30" fmla="*/ 86 w 100"/>
                  <a:gd name="T31" fmla="*/ 15 h 340"/>
                  <a:gd name="T32" fmla="*/ 92 w 100"/>
                  <a:gd name="T33" fmla="*/ 20 h 340"/>
                  <a:gd name="T34" fmla="*/ 95 w 100"/>
                  <a:gd name="T35" fmla="*/ 26 h 340"/>
                  <a:gd name="T36" fmla="*/ 98 w 100"/>
                  <a:gd name="T37" fmla="*/ 35 h 340"/>
                  <a:gd name="T38" fmla="*/ 100 w 100"/>
                  <a:gd name="T39" fmla="*/ 43 h 340"/>
                  <a:gd name="T40" fmla="*/ 100 w 100"/>
                  <a:gd name="T41" fmla="*/ 52 h 340"/>
                  <a:gd name="T42" fmla="*/ 100 w 100"/>
                  <a:gd name="T43" fmla="*/ 292 h 340"/>
                  <a:gd name="T44" fmla="*/ 100 w 100"/>
                  <a:gd name="T45" fmla="*/ 300 h 340"/>
                  <a:gd name="T46" fmla="*/ 98 w 100"/>
                  <a:gd name="T47" fmla="*/ 306 h 340"/>
                  <a:gd name="T48" fmla="*/ 95 w 100"/>
                  <a:gd name="T49" fmla="*/ 314 h 340"/>
                  <a:gd name="T50" fmla="*/ 92 w 100"/>
                  <a:gd name="T51" fmla="*/ 320 h 340"/>
                  <a:gd name="T52" fmla="*/ 86 w 100"/>
                  <a:gd name="T53" fmla="*/ 326 h 340"/>
                  <a:gd name="T54" fmla="*/ 80 w 100"/>
                  <a:gd name="T55" fmla="*/ 332 h 340"/>
                  <a:gd name="T56" fmla="*/ 75 w 100"/>
                  <a:gd name="T57" fmla="*/ 334 h 340"/>
                  <a:gd name="T58" fmla="*/ 66 w 100"/>
                  <a:gd name="T59" fmla="*/ 337 h 340"/>
                  <a:gd name="T60" fmla="*/ 60 w 100"/>
                  <a:gd name="T61" fmla="*/ 340 h 340"/>
                  <a:gd name="T62" fmla="*/ 52 w 100"/>
                  <a:gd name="T63" fmla="*/ 340 h 340"/>
                  <a:gd name="T64" fmla="*/ 43 w 100"/>
                  <a:gd name="T65" fmla="*/ 340 h 340"/>
                  <a:gd name="T66" fmla="*/ 35 w 100"/>
                  <a:gd name="T67" fmla="*/ 337 h 340"/>
                  <a:gd name="T68" fmla="*/ 29 w 100"/>
                  <a:gd name="T69" fmla="*/ 334 h 340"/>
                  <a:gd name="T70" fmla="*/ 23 w 100"/>
                  <a:gd name="T71" fmla="*/ 332 h 340"/>
                  <a:gd name="T72" fmla="*/ 15 w 100"/>
                  <a:gd name="T73" fmla="*/ 326 h 340"/>
                  <a:gd name="T74" fmla="*/ 12 w 100"/>
                  <a:gd name="T75" fmla="*/ 320 h 340"/>
                  <a:gd name="T76" fmla="*/ 6 w 100"/>
                  <a:gd name="T77" fmla="*/ 314 h 340"/>
                  <a:gd name="T78" fmla="*/ 3 w 100"/>
                  <a:gd name="T79" fmla="*/ 306 h 340"/>
                  <a:gd name="T80" fmla="*/ 3 w 100"/>
                  <a:gd name="T81" fmla="*/ 300 h 340"/>
                  <a:gd name="T82" fmla="*/ 0 w 100"/>
                  <a:gd name="T83" fmla="*/ 292 h 340"/>
                  <a:gd name="T84" fmla="*/ 0 w 100"/>
                  <a:gd name="T85" fmla="*/ 52 h 3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340"/>
                  <a:gd name="T131" fmla="*/ 100 w 100"/>
                  <a:gd name="T132" fmla="*/ 340 h 3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340">
                    <a:moveTo>
                      <a:pt x="0" y="49"/>
                    </a:moveTo>
                    <a:lnTo>
                      <a:pt x="3" y="43"/>
                    </a:lnTo>
                    <a:lnTo>
                      <a:pt x="3" y="35"/>
                    </a:lnTo>
                    <a:lnTo>
                      <a:pt x="6" y="26"/>
                    </a:lnTo>
                    <a:lnTo>
                      <a:pt x="12" y="20"/>
                    </a:lnTo>
                    <a:lnTo>
                      <a:pt x="15" y="15"/>
                    </a:lnTo>
                    <a:lnTo>
                      <a:pt x="23" y="9"/>
                    </a:lnTo>
                    <a:lnTo>
                      <a:pt x="29" y="6"/>
                    </a:lnTo>
                    <a:lnTo>
                      <a:pt x="35" y="3"/>
                    </a:lnTo>
                    <a:lnTo>
                      <a:pt x="43" y="0"/>
                    </a:lnTo>
                    <a:lnTo>
                      <a:pt x="52" y="0"/>
                    </a:lnTo>
                    <a:lnTo>
                      <a:pt x="60" y="0"/>
                    </a:lnTo>
                    <a:lnTo>
                      <a:pt x="66" y="3"/>
                    </a:lnTo>
                    <a:lnTo>
                      <a:pt x="75" y="6"/>
                    </a:lnTo>
                    <a:lnTo>
                      <a:pt x="80" y="9"/>
                    </a:lnTo>
                    <a:lnTo>
                      <a:pt x="86" y="15"/>
                    </a:lnTo>
                    <a:lnTo>
                      <a:pt x="92" y="20"/>
                    </a:lnTo>
                    <a:lnTo>
                      <a:pt x="95" y="26"/>
                    </a:lnTo>
                    <a:lnTo>
                      <a:pt x="98" y="35"/>
                    </a:lnTo>
                    <a:lnTo>
                      <a:pt x="100" y="43"/>
                    </a:lnTo>
                    <a:lnTo>
                      <a:pt x="100" y="52"/>
                    </a:lnTo>
                    <a:lnTo>
                      <a:pt x="100" y="292"/>
                    </a:lnTo>
                    <a:lnTo>
                      <a:pt x="100" y="300"/>
                    </a:lnTo>
                    <a:lnTo>
                      <a:pt x="98" y="306"/>
                    </a:lnTo>
                    <a:lnTo>
                      <a:pt x="95" y="314"/>
                    </a:lnTo>
                    <a:lnTo>
                      <a:pt x="92" y="320"/>
                    </a:lnTo>
                    <a:lnTo>
                      <a:pt x="86" y="326"/>
                    </a:lnTo>
                    <a:lnTo>
                      <a:pt x="80" y="332"/>
                    </a:lnTo>
                    <a:lnTo>
                      <a:pt x="75" y="334"/>
                    </a:lnTo>
                    <a:lnTo>
                      <a:pt x="66" y="337"/>
                    </a:lnTo>
                    <a:lnTo>
                      <a:pt x="60" y="340"/>
                    </a:lnTo>
                    <a:lnTo>
                      <a:pt x="52" y="340"/>
                    </a:lnTo>
                    <a:lnTo>
                      <a:pt x="43" y="340"/>
                    </a:lnTo>
                    <a:lnTo>
                      <a:pt x="35" y="337"/>
                    </a:lnTo>
                    <a:lnTo>
                      <a:pt x="29" y="334"/>
                    </a:lnTo>
                    <a:lnTo>
                      <a:pt x="23" y="332"/>
                    </a:lnTo>
                    <a:lnTo>
                      <a:pt x="15" y="326"/>
                    </a:lnTo>
                    <a:lnTo>
                      <a:pt x="12" y="320"/>
                    </a:lnTo>
                    <a:lnTo>
                      <a:pt x="6" y="314"/>
                    </a:lnTo>
                    <a:lnTo>
                      <a:pt x="3" y="306"/>
                    </a:lnTo>
                    <a:lnTo>
                      <a:pt x="3" y="300"/>
                    </a:lnTo>
                    <a:lnTo>
                      <a:pt x="0" y="292"/>
                    </a:lnTo>
                    <a:lnTo>
                      <a:pt x="0" y="5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2" name="Rectangle 140"/>
              <p:cNvSpPr>
                <a:spLocks noChangeArrowheads="1"/>
              </p:cNvSpPr>
              <p:nvPr/>
            </p:nvSpPr>
            <p:spPr bwMode="auto">
              <a:xfrm>
                <a:off x="596" y="123"/>
                <a:ext cx="44"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M</a:t>
                </a:r>
                <a:endParaRPr lang="en-US" altLang="zh-CN" b="1"/>
              </a:p>
            </p:txBody>
          </p:sp>
          <p:sp>
            <p:nvSpPr>
              <p:cNvPr id="403" name="Rectangle 141"/>
              <p:cNvSpPr>
                <a:spLocks noChangeArrowheads="1"/>
              </p:cNvSpPr>
              <p:nvPr/>
            </p:nvSpPr>
            <p:spPr bwMode="auto">
              <a:xfrm>
                <a:off x="642" y="123"/>
                <a:ext cx="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b="1"/>
              </a:p>
            </p:txBody>
          </p:sp>
          <p:sp>
            <p:nvSpPr>
              <p:cNvPr id="404" name="Rectangle 142"/>
              <p:cNvSpPr>
                <a:spLocks noChangeArrowheads="1"/>
              </p:cNvSpPr>
              <p:nvPr/>
            </p:nvSpPr>
            <p:spPr bwMode="auto">
              <a:xfrm>
                <a:off x="605" y="177"/>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u</a:t>
                </a:r>
                <a:endParaRPr lang="en-US" altLang="zh-CN" b="1"/>
              </a:p>
            </p:txBody>
          </p:sp>
          <p:sp>
            <p:nvSpPr>
              <p:cNvPr id="405" name="Rectangle 143"/>
              <p:cNvSpPr>
                <a:spLocks noChangeArrowheads="1"/>
              </p:cNvSpPr>
              <p:nvPr/>
            </p:nvSpPr>
            <p:spPr bwMode="auto">
              <a:xfrm>
                <a:off x="636" y="177"/>
                <a:ext cx="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b="1"/>
              </a:p>
            </p:txBody>
          </p:sp>
          <p:sp>
            <p:nvSpPr>
              <p:cNvPr id="406" name="Rectangle 144"/>
              <p:cNvSpPr>
                <a:spLocks noChangeArrowheads="1"/>
              </p:cNvSpPr>
              <p:nvPr/>
            </p:nvSpPr>
            <p:spPr bwMode="auto">
              <a:xfrm>
                <a:off x="605" y="228"/>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x</a:t>
                </a:r>
                <a:endParaRPr lang="en-US" altLang="zh-CN" b="1"/>
              </a:p>
            </p:txBody>
          </p:sp>
          <p:sp>
            <p:nvSpPr>
              <p:cNvPr id="407" name="Rectangle 145"/>
              <p:cNvSpPr>
                <a:spLocks noChangeArrowheads="1"/>
              </p:cNvSpPr>
              <p:nvPr/>
            </p:nvSpPr>
            <p:spPr bwMode="auto">
              <a:xfrm>
                <a:off x="590" y="54"/>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0</a:t>
                </a:r>
                <a:endParaRPr lang="en-US" altLang="zh-CN" b="1"/>
              </a:p>
            </p:txBody>
          </p:sp>
          <p:sp>
            <p:nvSpPr>
              <p:cNvPr id="408" name="Rectangle 146"/>
              <p:cNvSpPr>
                <a:spLocks noChangeArrowheads="1"/>
              </p:cNvSpPr>
              <p:nvPr/>
            </p:nvSpPr>
            <p:spPr bwMode="auto">
              <a:xfrm>
                <a:off x="590" y="297"/>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1</a:t>
                </a:r>
                <a:endParaRPr lang="en-US" altLang="zh-CN" b="1"/>
              </a:p>
            </p:txBody>
          </p:sp>
          <p:sp>
            <p:nvSpPr>
              <p:cNvPr id="409" name="Rectangle 147"/>
              <p:cNvSpPr>
                <a:spLocks noChangeArrowheads="1"/>
              </p:cNvSpPr>
              <p:nvPr/>
            </p:nvSpPr>
            <p:spPr bwMode="auto">
              <a:xfrm>
                <a:off x="602" y="751"/>
                <a:ext cx="37"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410" name="Rectangle 148"/>
              <p:cNvSpPr>
                <a:spLocks noChangeArrowheads="1"/>
              </p:cNvSpPr>
              <p:nvPr/>
            </p:nvSpPr>
            <p:spPr bwMode="auto">
              <a:xfrm>
                <a:off x="636" y="751"/>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d</a:t>
                </a:r>
                <a:endParaRPr lang="en-US" altLang="zh-CN" b="1"/>
              </a:p>
            </p:txBody>
          </p:sp>
          <p:sp>
            <p:nvSpPr>
              <p:cNvPr id="411" name="Rectangle 149"/>
              <p:cNvSpPr>
                <a:spLocks noChangeArrowheads="1"/>
              </p:cNvSpPr>
              <p:nvPr/>
            </p:nvSpPr>
            <p:spPr bwMode="auto">
              <a:xfrm>
                <a:off x="668" y="751"/>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d</a:t>
                </a:r>
                <a:endParaRPr lang="en-US" altLang="zh-CN" b="1"/>
              </a:p>
            </p:txBody>
          </p:sp>
          <p:sp>
            <p:nvSpPr>
              <p:cNvPr id="412" name="Rectangle 150"/>
              <p:cNvSpPr>
                <a:spLocks noChangeArrowheads="1"/>
              </p:cNvSpPr>
              <p:nvPr/>
            </p:nvSpPr>
            <p:spPr bwMode="auto">
              <a:xfrm>
                <a:off x="97" y="1321"/>
                <a:ext cx="35"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P</a:t>
                </a:r>
                <a:endParaRPr lang="en-US" altLang="zh-CN" b="1"/>
              </a:p>
            </p:txBody>
          </p:sp>
          <p:sp>
            <p:nvSpPr>
              <p:cNvPr id="413" name="Rectangle 151"/>
              <p:cNvSpPr>
                <a:spLocks noChangeArrowheads="1"/>
              </p:cNvSpPr>
              <p:nvPr/>
            </p:nvSpPr>
            <p:spPr bwMode="auto">
              <a:xfrm>
                <a:off x="131" y="1321"/>
                <a:ext cx="3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C</a:t>
                </a:r>
                <a:endParaRPr lang="en-US" altLang="zh-CN" b="1"/>
              </a:p>
            </p:txBody>
          </p:sp>
          <p:sp>
            <p:nvSpPr>
              <p:cNvPr id="414" name="Rectangle 152"/>
              <p:cNvSpPr>
                <a:spLocks noChangeArrowheads="1"/>
              </p:cNvSpPr>
              <p:nvPr/>
            </p:nvSpPr>
            <p:spPr bwMode="auto">
              <a:xfrm>
                <a:off x="4569" y="1832"/>
                <a:ext cx="29"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0</a:t>
                </a:r>
                <a:endParaRPr lang="en-US" altLang="zh-CN" b="1"/>
              </a:p>
            </p:txBody>
          </p:sp>
          <p:sp>
            <p:nvSpPr>
              <p:cNvPr id="415" name="Rectangle 153"/>
              <p:cNvSpPr>
                <a:spLocks noChangeArrowheads="1"/>
              </p:cNvSpPr>
              <p:nvPr/>
            </p:nvSpPr>
            <p:spPr bwMode="auto">
              <a:xfrm>
                <a:off x="3604" y="1864"/>
                <a:ext cx="5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W</a:t>
                </a:r>
                <a:endParaRPr lang="en-US" altLang="zh-CN" b="1"/>
              </a:p>
            </p:txBody>
          </p:sp>
          <p:sp>
            <p:nvSpPr>
              <p:cNvPr id="416" name="Rectangle 154"/>
              <p:cNvSpPr>
                <a:spLocks noChangeArrowheads="1"/>
              </p:cNvSpPr>
              <p:nvPr/>
            </p:nvSpPr>
            <p:spPr bwMode="auto">
              <a:xfrm>
                <a:off x="3653" y="1864"/>
                <a:ext cx="2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417" name="Rectangle 155"/>
              <p:cNvSpPr>
                <a:spLocks noChangeArrowheads="1"/>
              </p:cNvSpPr>
              <p:nvPr/>
            </p:nvSpPr>
            <p:spPr bwMode="auto">
              <a:xfrm>
                <a:off x="3670" y="1864"/>
                <a:ext cx="15"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i</a:t>
                </a:r>
                <a:endParaRPr lang="en-US" altLang="zh-CN" b="1"/>
              </a:p>
            </p:txBody>
          </p:sp>
          <p:sp>
            <p:nvSpPr>
              <p:cNvPr id="418" name="Rectangle 156"/>
              <p:cNvSpPr>
                <a:spLocks noChangeArrowheads="1"/>
              </p:cNvSpPr>
              <p:nvPr/>
            </p:nvSpPr>
            <p:spPr bwMode="auto">
              <a:xfrm>
                <a:off x="3684" y="1864"/>
                <a:ext cx="1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t</a:t>
                </a:r>
                <a:endParaRPr lang="en-US" altLang="zh-CN" b="1"/>
              </a:p>
            </p:txBody>
          </p:sp>
          <p:sp>
            <p:nvSpPr>
              <p:cNvPr id="419" name="Rectangle 157"/>
              <p:cNvSpPr>
                <a:spLocks noChangeArrowheads="1"/>
              </p:cNvSpPr>
              <p:nvPr/>
            </p:nvSpPr>
            <p:spPr bwMode="auto">
              <a:xfrm>
                <a:off x="3698" y="1864"/>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420" name="Rectangle 158"/>
              <p:cNvSpPr>
                <a:spLocks noChangeArrowheads="1"/>
              </p:cNvSpPr>
              <p:nvPr/>
            </p:nvSpPr>
            <p:spPr bwMode="auto">
              <a:xfrm>
                <a:off x="3727" y="1864"/>
                <a:ext cx="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b="1"/>
              </a:p>
            </p:txBody>
          </p:sp>
          <p:sp>
            <p:nvSpPr>
              <p:cNvPr id="421" name="Rectangle 159"/>
              <p:cNvSpPr>
                <a:spLocks noChangeArrowheads="1"/>
              </p:cNvSpPr>
              <p:nvPr/>
            </p:nvSpPr>
            <p:spPr bwMode="auto">
              <a:xfrm>
                <a:off x="3604" y="1918"/>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d</a:t>
                </a:r>
                <a:endParaRPr lang="en-US" altLang="zh-CN" b="1"/>
              </a:p>
            </p:txBody>
          </p:sp>
          <p:sp>
            <p:nvSpPr>
              <p:cNvPr id="422" name="Rectangle 160"/>
              <p:cNvSpPr>
                <a:spLocks noChangeArrowheads="1"/>
              </p:cNvSpPr>
              <p:nvPr/>
            </p:nvSpPr>
            <p:spPr bwMode="auto">
              <a:xfrm>
                <a:off x="3633" y="1918"/>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423" name="Rectangle 161"/>
              <p:cNvSpPr>
                <a:spLocks noChangeArrowheads="1"/>
              </p:cNvSpPr>
              <p:nvPr/>
            </p:nvSpPr>
            <p:spPr bwMode="auto">
              <a:xfrm>
                <a:off x="3661" y="1918"/>
                <a:ext cx="1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t</a:t>
                </a:r>
                <a:endParaRPr lang="en-US" altLang="zh-CN" b="1"/>
              </a:p>
            </p:txBody>
          </p:sp>
          <p:sp>
            <p:nvSpPr>
              <p:cNvPr id="424" name="Rectangle 162"/>
              <p:cNvSpPr>
                <a:spLocks noChangeArrowheads="1"/>
              </p:cNvSpPr>
              <p:nvPr/>
            </p:nvSpPr>
            <p:spPr bwMode="auto">
              <a:xfrm>
                <a:off x="3678" y="1918"/>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425" name="Rectangle 163"/>
              <p:cNvSpPr>
                <a:spLocks noChangeArrowheads="1"/>
              </p:cNvSpPr>
              <p:nvPr/>
            </p:nvSpPr>
            <p:spPr bwMode="auto">
              <a:xfrm>
                <a:off x="4575" y="1658"/>
                <a:ext cx="44"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M</a:t>
                </a:r>
                <a:endParaRPr lang="en-US" altLang="zh-CN" b="1"/>
              </a:p>
            </p:txBody>
          </p:sp>
          <p:sp>
            <p:nvSpPr>
              <p:cNvPr id="426" name="Rectangle 164"/>
              <p:cNvSpPr>
                <a:spLocks noChangeArrowheads="1"/>
              </p:cNvSpPr>
              <p:nvPr/>
            </p:nvSpPr>
            <p:spPr bwMode="auto">
              <a:xfrm>
                <a:off x="4617" y="1658"/>
                <a:ext cx="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b="1"/>
              </a:p>
            </p:txBody>
          </p:sp>
          <p:sp>
            <p:nvSpPr>
              <p:cNvPr id="427" name="Rectangle 165"/>
              <p:cNvSpPr>
                <a:spLocks noChangeArrowheads="1"/>
              </p:cNvSpPr>
              <p:nvPr/>
            </p:nvSpPr>
            <p:spPr bwMode="auto">
              <a:xfrm>
                <a:off x="4583" y="1710"/>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u</a:t>
                </a:r>
                <a:endParaRPr lang="en-US" altLang="zh-CN" b="1"/>
              </a:p>
            </p:txBody>
          </p:sp>
          <p:sp>
            <p:nvSpPr>
              <p:cNvPr id="428" name="Rectangle 166"/>
              <p:cNvSpPr>
                <a:spLocks noChangeArrowheads="1"/>
              </p:cNvSpPr>
              <p:nvPr/>
            </p:nvSpPr>
            <p:spPr bwMode="auto">
              <a:xfrm>
                <a:off x="4612" y="1710"/>
                <a:ext cx="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b="1"/>
              </a:p>
            </p:txBody>
          </p:sp>
          <p:sp>
            <p:nvSpPr>
              <p:cNvPr id="429" name="Rectangle 167"/>
              <p:cNvSpPr>
                <a:spLocks noChangeArrowheads="1"/>
              </p:cNvSpPr>
              <p:nvPr/>
            </p:nvSpPr>
            <p:spPr bwMode="auto">
              <a:xfrm>
                <a:off x="4583" y="1764"/>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x</a:t>
                </a:r>
                <a:endParaRPr lang="en-US" altLang="zh-CN" b="1"/>
              </a:p>
            </p:txBody>
          </p:sp>
          <p:sp>
            <p:nvSpPr>
              <p:cNvPr id="430" name="Rectangle 168"/>
              <p:cNvSpPr>
                <a:spLocks noChangeArrowheads="1"/>
              </p:cNvSpPr>
              <p:nvPr/>
            </p:nvSpPr>
            <p:spPr bwMode="auto">
              <a:xfrm>
                <a:off x="4569" y="1590"/>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1</a:t>
                </a:r>
                <a:endParaRPr lang="en-US" altLang="zh-CN" b="1"/>
              </a:p>
            </p:txBody>
          </p:sp>
          <p:sp>
            <p:nvSpPr>
              <p:cNvPr id="431" name="Rectangle 169"/>
              <p:cNvSpPr>
                <a:spLocks noChangeArrowheads="1"/>
              </p:cNvSpPr>
              <p:nvPr/>
            </p:nvSpPr>
            <p:spPr bwMode="auto">
              <a:xfrm>
                <a:off x="1632" y="1521"/>
                <a:ext cx="3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432" name="Rectangle 170"/>
              <p:cNvSpPr>
                <a:spLocks noChangeArrowheads="1"/>
              </p:cNvSpPr>
              <p:nvPr/>
            </p:nvSpPr>
            <p:spPr bwMode="auto">
              <a:xfrm>
                <a:off x="1672" y="1521"/>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433" name="Rectangle 171"/>
              <p:cNvSpPr>
                <a:spLocks noChangeArrowheads="1"/>
              </p:cNvSpPr>
              <p:nvPr/>
            </p:nvSpPr>
            <p:spPr bwMode="auto">
              <a:xfrm>
                <a:off x="1701" y="1521"/>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g</a:t>
                </a:r>
                <a:endParaRPr lang="en-US" altLang="zh-CN" b="1"/>
              </a:p>
            </p:txBody>
          </p:sp>
          <p:sp>
            <p:nvSpPr>
              <p:cNvPr id="434" name="Rectangle 172"/>
              <p:cNvSpPr>
                <a:spLocks noChangeArrowheads="1"/>
              </p:cNvSpPr>
              <p:nvPr/>
            </p:nvSpPr>
            <p:spPr bwMode="auto">
              <a:xfrm>
                <a:off x="1732" y="1521"/>
                <a:ext cx="15"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i</a:t>
                </a:r>
                <a:endParaRPr lang="en-US" altLang="zh-CN" b="1"/>
              </a:p>
            </p:txBody>
          </p:sp>
          <p:sp>
            <p:nvSpPr>
              <p:cNvPr id="435" name="Rectangle 173"/>
              <p:cNvSpPr>
                <a:spLocks noChangeArrowheads="1"/>
              </p:cNvSpPr>
              <p:nvPr/>
            </p:nvSpPr>
            <p:spPr bwMode="auto">
              <a:xfrm>
                <a:off x="1743" y="1521"/>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s</a:t>
                </a:r>
                <a:endParaRPr lang="en-US" altLang="zh-CN" b="1"/>
              </a:p>
            </p:txBody>
          </p:sp>
          <p:sp>
            <p:nvSpPr>
              <p:cNvPr id="436" name="Rectangle 174"/>
              <p:cNvSpPr>
                <a:spLocks noChangeArrowheads="1"/>
              </p:cNvSpPr>
              <p:nvPr/>
            </p:nvSpPr>
            <p:spPr bwMode="auto">
              <a:xfrm>
                <a:off x="1769" y="1521"/>
                <a:ext cx="1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t</a:t>
                </a:r>
                <a:endParaRPr lang="en-US" altLang="zh-CN" b="1"/>
              </a:p>
            </p:txBody>
          </p:sp>
          <p:sp>
            <p:nvSpPr>
              <p:cNvPr id="437" name="Rectangle 175"/>
              <p:cNvSpPr>
                <a:spLocks noChangeArrowheads="1"/>
              </p:cNvSpPr>
              <p:nvPr/>
            </p:nvSpPr>
            <p:spPr bwMode="auto">
              <a:xfrm>
                <a:off x="1783" y="1521"/>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438" name="Rectangle 176"/>
              <p:cNvSpPr>
                <a:spLocks noChangeArrowheads="1"/>
              </p:cNvSpPr>
              <p:nvPr/>
            </p:nvSpPr>
            <p:spPr bwMode="auto">
              <a:xfrm>
                <a:off x="1815" y="1521"/>
                <a:ext cx="2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439" name="Rectangle 177"/>
              <p:cNvSpPr>
                <a:spLocks noChangeArrowheads="1"/>
              </p:cNvSpPr>
              <p:nvPr/>
            </p:nvSpPr>
            <p:spPr bwMode="auto">
              <a:xfrm>
                <a:off x="1832" y="1521"/>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s</a:t>
                </a:r>
                <a:endParaRPr lang="en-US" altLang="zh-CN" b="1"/>
              </a:p>
            </p:txBody>
          </p:sp>
          <p:sp>
            <p:nvSpPr>
              <p:cNvPr id="440" name="Rectangle 178"/>
              <p:cNvSpPr>
                <a:spLocks noChangeArrowheads="1"/>
              </p:cNvSpPr>
              <p:nvPr/>
            </p:nvSpPr>
            <p:spPr bwMode="auto">
              <a:xfrm>
                <a:off x="1906" y="1333"/>
                <a:ext cx="3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441" name="Rectangle 179"/>
              <p:cNvSpPr>
                <a:spLocks noChangeArrowheads="1"/>
              </p:cNvSpPr>
              <p:nvPr/>
            </p:nvSpPr>
            <p:spPr bwMode="auto">
              <a:xfrm>
                <a:off x="1943" y="1333"/>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442" name="Rectangle 180"/>
              <p:cNvSpPr>
                <a:spLocks noChangeArrowheads="1"/>
              </p:cNvSpPr>
              <p:nvPr/>
            </p:nvSpPr>
            <p:spPr bwMode="auto">
              <a:xfrm>
                <a:off x="1975" y="1333"/>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443" name="Rectangle 181"/>
              <p:cNvSpPr>
                <a:spLocks noChangeArrowheads="1"/>
              </p:cNvSpPr>
              <p:nvPr/>
            </p:nvSpPr>
            <p:spPr bwMode="auto">
              <a:xfrm>
                <a:off x="2003" y="1333"/>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d</a:t>
                </a:r>
                <a:endParaRPr lang="en-US" altLang="zh-CN" b="1"/>
              </a:p>
            </p:txBody>
          </p:sp>
          <p:sp>
            <p:nvSpPr>
              <p:cNvPr id="444" name="Rectangle 182"/>
              <p:cNvSpPr>
                <a:spLocks noChangeArrowheads="1"/>
              </p:cNvSpPr>
              <p:nvPr/>
            </p:nvSpPr>
            <p:spPr bwMode="auto">
              <a:xfrm>
                <a:off x="2035" y="1333"/>
                <a:ext cx="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b="1"/>
              </a:p>
            </p:txBody>
          </p:sp>
          <p:sp>
            <p:nvSpPr>
              <p:cNvPr id="445" name="Rectangle 183"/>
              <p:cNvSpPr>
                <a:spLocks noChangeArrowheads="1"/>
              </p:cNvSpPr>
              <p:nvPr/>
            </p:nvSpPr>
            <p:spPr bwMode="auto">
              <a:xfrm>
                <a:off x="1872" y="1387"/>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d</a:t>
                </a:r>
                <a:endParaRPr lang="en-US" altLang="zh-CN" b="1"/>
              </a:p>
            </p:txBody>
          </p:sp>
          <p:sp>
            <p:nvSpPr>
              <p:cNvPr id="446" name="Rectangle 184"/>
              <p:cNvSpPr>
                <a:spLocks noChangeArrowheads="1"/>
              </p:cNvSpPr>
              <p:nvPr/>
            </p:nvSpPr>
            <p:spPr bwMode="auto">
              <a:xfrm>
                <a:off x="1903" y="1387"/>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447" name="Rectangle 185"/>
              <p:cNvSpPr>
                <a:spLocks noChangeArrowheads="1"/>
              </p:cNvSpPr>
              <p:nvPr/>
            </p:nvSpPr>
            <p:spPr bwMode="auto">
              <a:xfrm>
                <a:off x="1932" y="1387"/>
                <a:ext cx="1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t</a:t>
                </a:r>
                <a:endParaRPr lang="en-US" altLang="zh-CN" b="1"/>
              </a:p>
            </p:txBody>
          </p:sp>
          <p:sp>
            <p:nvSpPr>
              <p:cNvPr id="448" name="Rectangle 186"/>
              <p:cNvSpPr>
                <a:spLocks noChangeArrowheads="1"/>
              </p:cNvSpPr>
              <p:nvPr/>
            </p:nvSpPr>
            <p:spPr bwMode="auto">
              <a:xfrm>
                <a:off x="1949" y="1387"/>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449" name="Rectangle 187"/>
              <p:cNvSpPr>
                <a:spLocks noChangeArrowheads="1"/>
              </p:cNvSpPr>
              <p:nvPr/>
            </p:nvSpPr>
            <p:spPr bwMode="auto">
              <a:xfrm>
                <a:off x="1977" y="1387"/>
                <a:ext cx="15"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 </a:t>
                </a:r>
                <a:endParaRPr lang="en-US" altLang="zh-CN" b="1"/>
              </a:p>
            </p:txBody>
          </p:sp>
          <p:sp>
            <p:nvSpPr>
              <p:cNvPr id="450" name="Rectangle 188"/>
              <p:cNvSpPr>
                <a:spLocks noChangeArrowheads="1"/>
              </p:cNvSpPr>
              <p:nvPr/>
            </p:nvSpPr>
            <p:spPr bwMode="auto">
              <a:xfrm>
                <a:off x="1992" y="1387"/>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1</a:t>
                </a:r>
                <a:endParaRPr lang="en-US" altLang="zh-CN" b="1"/>
              </a:p>
            </p:txBody>
          </p:sp>
          <p:sp>
            <p:nvSpPr>
              <p:cNvPr id="451" name="Rectangle 189"/>
              <p:cNvSpPr>
                <a:spLocks noChangeArrowheads="1"/>
              </p:cNvSpPr>
              <p:nvPr/>
            </p:nvSpPr>
            <p:spPr bwMode="auto">
              <a:xfrm>
                <a:off x="1906" y="1536"/>
                <a:ext cx="3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452" name="Rectangle 190"/>
              <p:cNvSpPr>
                <a:spLocks noChangeArrowheads="1"/>
              </p:cNvSpPr>
              <p:nvPr/>
            </p:nvSpPr>
            <p:spPr bwMode="auto">
              <a:xfrm>
                <a:off x="1943" y="1536"/>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453" name="Rectangle 191"/>
              <p:cNvSpPr>
                <a:spLocks noChangeArrowheads="1"/>
              </p:cNvSpPr>
              <p:nvPr/>
            </p:nvSpPr>
            <p:spPr bwMode="auto">
              <a:xfrm>
                <a:off x="1975" y="1536"/>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454" name="Rectangle 192"/>
              <p:cNvSpPr>
                <a:spLocks noChangeArrowheads="1"/>
              </p:cNvSpPr>
              <p:nvPr/>
            </p:nvSpPr>
            <p:spPr bwMode="auto">
              <a:xfrm>
                <a:off x="2003" y="1536"/>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d</a:t>
                </a:r>
                <a:endParaRPr lang="en-US" altLang="zh-CN" b="1"/>
              </a:p>
            </p:txBody>
          </p:sp>
          <p:sp>
            <p:nvSpPr>
              <p:cNvPr id="455" name="Rectangle 193"/>
              <p:cNvSpPr>
                <a:spLocks noChangeArrowheads="1"/>
              </p:cNvSpPr>
              <p:nvPr/>
            </p:nvSpPr>
            <p:spPr bwMode="auto">
              <a:xfrm>
                <a:off x="2035" y="1536"/>
                <a:ext cx="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b="1"/>
              </a:p>
            </p:txBody>
          </p:sp>
          <p:sp>
            <p:nvSpPr>
              <p:cNvPr id="456" name="Rectangle 194"/>
              <p:cNvSpPr>
                <a:spLocks noChangeArrowheads="1"/>
              </p:cNvSpPr>
              <p:nvPr/>
            </p:nvSpPr>
            <p:spPr bwMode="auto">
              <a:xfrm>
                <a:off x="1872" y="1590"/>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d</a:t>
                </a:r>
                <a:endParaRPr lang="en-US" altLang="zh-CN" b="1"/>
              </a:p>
            </p:txBody>
          </p:sp>
          <p:sp>
            <p:nvSpPr>
              <p:cNvPr id="457" name="Rectangle 195"/>
              <p:cNvSpPr>
                <a:spLocks noChangeArrowheads="1"/>
              </p:cNvSpPr>
              <p:nvPr/>
            </p:nvSpPr>
            <p:spPr bwMode="auto">
              <a:xfrm>
                <a:off x="1903" y="1590"/>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458" name="Rectangle 196"/>
              <p:cNvSpPr>
                <a:spLocks noChangeArrowheads="1"/>
              </p:cNvSpPr>
              <p:nvPr/>
            </p:nvSpPr>
            <p:spPr bwMode="auto">
              <a:xfrm>
                <a:off x="1932" y="1590"/>
                <a:ext cx="1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t</a:t>
                </a:r>
                <a:endParaRPr lang="en-US" altLang="zh-CN" b="1"/>
              </a:p>
            </p:txBody>
          </p:sp>
          <p:sp>
            <p:nvSpPr>
              <p:cNvPr id="459" name="Rectangle 197"/>
              <p:cNvSpPr>
                <a:spLocks noChangeArrowheads="1"/>
              </p:cNvSpPr>
              <p:nvPr/>
            </p:nvSpPr>
            <p:spPr bwMode="auto">
              <a:xfrm>
                <a:off x="1949" y="1590"/>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460" name="Rectangle 198"/>
              <p:cNvSpPr>
                <a:spLocks noChangeArrowheads="1"/>
              </p:cNvSpPr>
              <p:nvPr/>
            </p:nvSpPr>
            <p:spPr bwMode="auto">
              <a:xfrm>
                <a:off x="1977" y="1590"/>
                <a:ext cx="15"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 </a:t>
                </a:r>
                <a:endParaRPr lang="en-US" altLang="zh-CN" b="1"/>
              </a:p>
            </p:txBody>
          </p:sp>
          <p:sp>
            <p:nvSpPr>
              <p:cNvPr id="461" name="Rectangle 199"/>
              <p:cNvSpPr>
                <a:spLocks noChangeArrowheads="1"/>
              </p:cNvSpPr>
              <p:nvPr/>
            </p:nvSpPr>
            <p:spPr bwMode="auto">
              <a:xfrm>
                <a:off x="1992" y="1590"/>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2</a:t>
                </a:r>
                <a:endParaRPr lang="en-US" altLang="zh-CN" b="1"/>
              </a:p>
            </p:txBody>
          </p:sp>
          <p:sp>
            <p:nvSpPr>
              <p:cNvPr id="462" name="Rectangle 200"/>
              <p:cNvSpPr>
                <a:spLocks noChangeArrowheads="1"/>
              </p:cNvSpPr>
              <p:nvPr/>
            </p:nvSpPr>
            <p:spPr bwMode="auto">
              <a:xfrm>
                <a:off x="1469" y="1253"/>
                <a:ext cx="3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463" name="Rectangle 201"/>
              <p:cNvSpPr>
                <a:spLocks noChangeArrowheads="1"/>
              </p:cNvSpPr>
              <p:nvPr/>
            </p:nvSpPr>
            <p:spPr bwMode="auto">
              <a:xfrm>
                <a:off x="1509" y="1253"/>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464" name="Rectangle 202"/>
              <p:cNvSpPr>
                <a:spLocks noChangeArrowheads="1"/>
              </p:cNvSpPr>
              <p:nvPr/>
            </p:nvSpPr>
            <p:spPr bwMode="auto">
              <a:xfrm>
                <a:off x="1538" y="1253"/>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465" name="Rectangle 203"/>
              <p:cNvSpPr>
                <a:spLocks noChangeArrowheads="1"/>
              </p:cNvSpPr>
              <p:nvPr/>
            </p:nvSpPr>
            <p:spPr bwMode="auto">
              <a:xfrm>
                <a:off x="1569" y="1253"/>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d</a:t>
                </a:r>
                <a:endParaRPr lang="en-US" altLang="zh-CN" b="1"/>
              </a:p>
            </p:txBody>
          </p:sp>
          <p:sp>
            <p:nvSpPr>
              <p:cNvPr id="466" name="Rectangle 204"/>
              <p:cNvSpPr>
                <a:spLocks noChangeArrowheads="1"/>
              </p:cNvSpPr>
              <p:nvPr/>
            </p:nvSpPr>
            <p:spPr bwMode="auto">
              <a:xfrm>
                <a:off x="1598" y="1253"/>
                <a:ext cx="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b="1"/>
              </a:p>
            </p:txBody>
          </p:sp>
          <p:sp>
            <p:nvSpPr>
              <p:cNvPr id="467" name="Rectangle 205"/>
              <p:cNvSpPr>
                <a:spLocks noChangeArrowheads="1"/>
              </p:cNvSpPr>
              <p:nvPr/>
            </p:nvSpPr>
            <p:spPr bwMode="auto">
              <a:xfrm>
                <a:off x="1469" y="1307"/>
                <a:ext cx="21"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grpSp>
        <p:grpSp>
          <p:nvGrpSpPr>
            <p:cNvPr id="8" name="Group 209"/>
            <p:cNvGrpSpPr>
              <a:grpSpLocks/>
            </p:cNvGrpSpPr>
            <p:nvPr/>
          </p:nvGrpSpPr>
          <p:grpSpPr bwMode="auto">
            <a:xfrm>
              <a:off x="134" y="11"/>
              <a:ext cx="4228" cy="2923"/>
              <a:chOff x="0" y="0"/>
              <a:chExt cx="4228" cy="2923"/>
            </a:xfrm>
          </p:grpSpPr>
          <p:sp>
            <p:nvSpPr>
              <p:cNvPr id="68" name="Rectangle 207"/>
              <p:cNvSpPr>
                <a:spLocks noChangeArrowheads="1"/>
              </p:cNvSpPr>
              <p:nvPr/>
            </p:nvSpPr>
            <p:spPr bwMode="auto">
              <a:xfrm>
                <a:off x="1359" y="1502"/>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69" name="Rectangle 208"/>
              <p:cNvSpPr>
                <a:spLocks noChangeArrowheads="1"/>
              </p:cNvSpPr>
              <p:nvPr/>
            </p:nvSpPr>
            <p:spPr bwMode="auto">
              <a:xfrm>
                <a:off x="1390" y="1502"/>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g</a:t>
                </a:r>
                <a:endParaRPr lang="en-US" altLang="zh-CN" b="1"/>
              </a:p>
            </p:txBody>
          </p:sp>
          <p:sp>
            <p:nvSpPr>
              <p:cNvPr id="70" name="Rectangle 209"/>
              <p:cNvSpPr>
                <a:spLocks noChangeArrowheads="1"/>
              </p:cNvSpPr>
              <p:nvPr/>
            </p:nvSpPr>
            <p:spPr bwMode="auto">
              <a:xfrm>
                <a:off x="1419" y="1502"/>
                <a:ext cx="15"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i</a:t>
                </a:r>
                <a:endParaRPr lang="en-US" altLang="zh-CN" b="1"/>
              </a:p>
            </p:txBody>
          </p:sp>
          <p:sp>
            <p:nvSpPr>
              <p:cNvPr id="71" name="Rectangle 210"/>
              <p:cNvSpPr>
                <a:spLocks noChangeArrowheads="1"/>
              </p:cNvSpPr>
              <p:nvPr/>
            </p:nvSpPr>
            <p:spPr bwMode="auto">
              <a:xfrm>
                <a:off x="1430" y="1502"/>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s</a:t>
                </a:r>
                <a:endParaRPr lang="en-US" altLang="zh-CN" b="1"/>
              </a:p>
            </p:txBody>
          </p:sp>
          <p:sp>
            <p:nvSpPr>
              <p:cNvPr id="72" name="Rectangle 211"/>
              <p:cNvSpPr>
                <a:spLocks noChangeArrowheads="1"/>
              </p:cNvSpPr>
              <p:nvPr/>
            </p:nvSpPr>
            <p:spPr bwMode="auto">
              <a:xfrm>
                <a:off x="1458" y="1502"/>
                <a:ext cx="1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t</a:t>
                </a:r>
                <a:endParaRPr lang="en-US" altLang="zh-CN" b="1"/>
              </a:p>
            </p:txBody>
          </p:sp>
          <p:sp>
            <p:nvSpPr>
              <p:cNvPr id="73" name="Rectangle 212"/>
              <p:cNvSpPr>
                <a:spLocks noChangeArrowheads="1"/>
              </p:cNvSpPr>
              <p:nvPr/>
            </p:nvSpPr>
            <p:spPr bwMode="auto">
              <a:xfrm>
                <a:off x="1473" y="1502"/>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74" name="Rectangle 213"/>
              <p:cNvSpPr>
                <a:spLocks noChangeArrowheads="1"/>
              </p:cNvSpPr>
              <p:nvPr/>
            </p:nvSpPr>
            <p:spPr bwMode="auto">
              <a:xfrm>
                <a:off x="1501" y="1502"/>
                <a:ext cx="2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75" name="Rectangle 214"/>
              <p:cNvSpPr>
                <a:spLocks noChangeArrowheads="1"/>
              </p:cNvSpPr>
              <p:nvPr/>
            </p:nvSpPr>
            <p:spPr bwMode="auto">
              <a:xfrm>
                <a:off x="1521" y="1502"/>
                <a:ext cx="15"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 </a:t>
                </a:r>
                <a:endParaRPr lang="en-US" altLang="zh-CN" b="1"/>
              </a:p>
            </p:txBody>
          </p:sp>
          <p:sp>
            <p:nvSpPr>
              <p:cNvPr id="76" name="Rectangle 215"/>
              <p:cNvSpPr>
                <a:spLocks noChangeArrowheads="1"/>
              </p:cNvSpPr>
              <p:nvPr/>
            </p:nvSpPr>
            <p:spPr bwMode="auto">
              <a:xfrm>
                <a:off x="1536" y="1502"/>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1</a:t>
                </a:r>
                <a:endParaRPr lang="en-US" altLang="zh-CN" b="1"/>
              </a:p>
            </p:txBody>
          </p:sp>
          <p:sp>
            <p:nvSpPr>
              <p:cNvPr id="77" name="Rectangle 216"/>
              <p:cNvSpPr>
                <a:spLocks noChangeArrowheads="1"/>
              </p:cNvSpPr>
              <p:nvPr/>
            </p:nvSpPr>
            <p:spPr bwMode="auto">
              <a:xfrm>
                <a:off x="1341" y="1611"/>
                <a:ext cx="3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78" name="Rectangle 217"/>
              <p:cNvSpPr>
                <a:spLocks noChangeArrowheads="1"/>
              </p:cNvSpPr>
              <p:nvPr/>
            </p:nvSpPr>
            <p:spPr bwMode="auto">
              <a:xfrm>
                <a:off x="1381" y="1611"/>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79" name="Rectangle 218"/>
              <p:cNvSpPr>
                <a:spLocks noChangeArrowheads="1"/>
              </p:cNvSpPr>
              <p:nvPr/>
            </p:nvSpPr>
            <p:spPr bwMode="auto">
              <a:xfrm>
                <a:off x="1410" y="1611"/>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80" name="Rectangle 219"/>
              <p:cNvSpPr>
                <a:spLocks noChangeArrowheads="1"/>
              </p:cNvSpPr>
              <p:nvPr/>
            </p:nvSpPr>
            <p:spPr bwMode="auto">
              <a:xfrm>
                <a:off x="1441" y="1611"/>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d</a:t>
                </a:r>
                <a:endParaRPr lang="en-US" altLang="zh-CN" b="1"/>
              </a:p>
            </p:txBody>
          </p:sp>
          <p:sp>
            <p:nvSpPr>
              <p:cNvPr id="81" name="Rectangle 220"/>
              <p:cNvSpPr>
                <a:spLocks noChangeArrowheads="1"/>
              </p:cNvSpPr>
              <p:nvPr/>
            </p:nvSpPr>
            <p:spPr bwMode="auto">
              <a:xfrm>
                <a:off x="1470" y="1611"/>
                <a:ext cx="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b="1"/>
              </a:p>
            </p:txBody>
          </p:sp>
          <p:sp>
            <p:nvSpPr>
              <p:cNvPr id="82" name="Rectangle 221"/>
              <p:cNvSpPr>
                <a:spLocks noChangeArrowheads="1"/>
              </p:cNvSpPr>
              <p:nvPr/>
            </p:nvSpPr>
            <p:spPr bwMode="auto">
              <a:xfrm>
                <a:off x="1341" y="1662"/>
                <a:ext cx="21"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83" name="Rectangle 222"/>
              <p:cNvSpPr>
                <a:spLocks noChangeArrowheads="1"/>
              </p:cNvSpPr>
              <p:nvPr/>
            </p:nvSpPr>
            <p:spPr bwMode="auto">
              <a:xfrm>
                <a:off x="1359" y="1662"/>
                <a:ext cx="29"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84" name="Rectangle 223"/>
              <p:cNvSpPr>
                <a:spLocks noChangeArrowheads="1"/>
              </p:cNvSpPr>
              <p:nvPr/>
            </p:nvSpPr>
            <p:spPr bwMode="auto">
              <a:xfrm>
                <a:off x="1390" y="1662"/>
                <a:ext cx="32"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g</a:t>
                </a:r>
                <a:endParaRPr lang="en-US" altLang="zh-CN" b="1"/>
              </a:p>
            </p:txBody>
          </p:sp>
          <p:sp>
            <p:nvSpPr>
              <p:cNvPr id="85" name="Rectangle 224"/>
              <p:cNvSpPr>
                <a:spLocks noChangeArrowheads="1"/>
              </p:cNvSpPr>
              <p:nvPr/>
            </p:nvSpPr>
            <p:spPr bwMode="auto">
              <a:xfrm>
                <a:off x="1419" y="1662"/>
                <a:ext cx="15"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i</a:t>
                </a:r>
                <a:endParaRPr lang="en-US" altLang="zh-CN" b="1"/>
              </a:p>
            </p:txBody>
          </p:sp>
          <p:sp>
            <p:nvSpPr>
              <p:cNvPr id="86" name="Rectangle 225"/>
              <p:cNvSpPr>
                <a:spLocks noChangeArrowheads="1"/>
              </p:cNvSpPr>
              <p:nvPr/>
            </p:nvSpPr>
            <p:spPr bwMode="auto">
              <a:xfrm>
                <a:off x="1430" y="1662"/>
                <a:ext cx="29"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s</a:t>
                </a:r>
                <a:endParaRPr lang="en-US" altLang="zh-CN" b="1"/>
              </a:p>
            </p:txBody>
          </p:sp>
          <p:sp>
            <p:nvSpPr>
              <p:cNvPr id="87" name="Rectangle 226"/>
              <p:cNvSpPr>
                <a:spLocks noChangeArrowheads="1"/>
              </p:cNvSpPr>
              <p:nvPr/>
            </p:nvSpPr>
            <p:spPr bwMode="auto">
              <a:xfrm>
                <a:off x="1458" y="1662"/>
                <a:ext cx="18"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t</a:t>
                </a:r>
                <a:endParaRPr lang="en-US" altLang="zh-CN" b="1"/>
              </a:p>
            </p:txBody>
          </p:sp>
          <p:sp>
            <p:nvSpPr>
              <p:cNvPr id="88" name="Rectangle 227"/>
              <p:cNvSpPr>
                <a:spLocks noChangeArrowheads="1"/>
              </p:cNvSpPr>
              <p:nvPr/>
            </p:nvSpPr>
            <p:spPr bwMode="auto">
              <a:xfrm>
                <a:off x="1473" y="1662"/>
                <a:ext cx="29"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89" name="Rectangle 228"/>
              <p:cNvSpPr>
                <a:spLocks noChangeArrowheads="1"/>
              </p:cNvSpPr>
              <p:nvPr/>
            </p:nvSpPr>
            <p:spPr bwMode="auto">
              <a:xfrm>
                <a:off x="1501" y="1662"/>
                <a:ext cx="20"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90" name="Rectangle 229"/>
              <p:cNvSpPr>
                <a:spLocks noChangeArrowheads="1"/>
              </p:cNvSpPr>
              <p:nvPr/>
            </p:nvSpPr>
            <p:spPr bwMode="auto">
              <a:xfrm>
                <a:off x="1521" y="1662"/>
                <a:ext cx="15"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 </a:t>
                </a:r>
                <a:endParaRPr lang="en-US" altLang="zh-CN" b="1"/>
              </a:p>
            </p:txBody>
          </p:sp>
          <p:sp>
            <p:nvSpPr>
              <p:cNvPr id="91" name="Rectangle 230"/>
              <p:cNvSpPr>
                <a:spLocks noChangeArrowheads="1"/>
              </p:cNvSpPr>
              <p:nvPr/>
            </p:nvSpPr>
            <p:spPr bwMode="auto">
              <a:xfrm>
                <a:off x="1536" y="1662"/>
                <a:ext cx="29"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2</a:t>
                </a:r>
                <a:endParaRPr lang="en-US" altLang="zh-CN" b="1"/>
              </a:p>
            </p:txBody>
          </p:sp>
          <p:sp>
            <p:nvSpPr>
              <p:cNvPr id="92" name="Rectangle 231"/>
              <p:cNvSpPr>
                <a:spLocks noChangeArrowheads="1"/>
              </p:cNvSpPr>
              <p:nvPr/>
            </p:nvSpPr>
            <p:spPr bwMode="auto">
              <a:xfrm>
                <a:off x="1538" y="2210"/>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1</a:t>
                </a:r>
                <a:endParaRPr lang="en-US" altLang="zh-CN" b="1"/>
              </a:p>
            </p:txBody>
          </p:sp>
          <p:sp>
            <p:nvSpPr>
              <p:cNvPr id="93" name="Rectangle 232"/>
              <p:cNvSpPr>
                <a:spLocks noChangeArrowheads="1"/>
              </p:cNvSpPr>
              <p:nvPr/>
            </p:nvSpPr>
            <p:spPr bwMode="auto">
              <a:xfrm>
                <a:off x="1567" y="2210"/>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6</a:t>
                </a:r>
                <a:endParaRPr lang="en-US" altLang="zh-CN" b="1"/>
              </a:p>
            </p:txBody>
          </p:sp>
          <p:sp>
            <p:nvSpPr>
              <p:cNvPr id="94" name="Rectangle 233"/>
              <p:cNvSpPr>
                <a:spLocks noChangeArrowheads="1"/>
              </p:cNvSpPr>
              <p:nvPr/>
            </p:nvSpPr>
            <p:spPr bwMode="auto">
              <a:xfrm>
                <a:off x="1710" y="2253"/>
                <a:ext cx="34"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S</a:t>
                </a:r>
                <a:endParaRPr lang="en-US" altLang="zh-CN" b="1"/>
              </a:p>
            </p:txBody>
          </p:sp>
          <p:sp>
            <p:nvSpPr>
              <p:cNvPr id="95" name="Rectangle 234"/>
              <p:cNvSpPr>
                <a:spLocks noChangeArrowheads="1"/>
              </p:cNvSpPr>
              <p:nvPr/>
            </p:nvSpPr>
            <p:spPr bwMode="auto">
              <a:xfrm>
                <a:off x="1744" y="2253"/>
                <a:ext cx="15"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i</a:t>
                </a:r>
                <a:endParaRPr lang="en-US" altLang="zh-CN" b="1"/>
              </a:p>
            </p:txBody>
          </p:sp>
          <p:sp>
            <p:nvSpPr>
              <p:cNvPr id="96" name="Rectangle 235"/>
              <p:cNvSpPr>
                <a:spLocks noChangeArrowheads="1"/>
              </p:cNvSpPr>
              <p:nvPr/>
            </p:nvSpPr>
            <p:spPr bwMode="auto">
              <a:xfrm>
                <a:off x="1758" y="2253"/>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g</a:t>
                </a:r>
                <a:endParaRPr lang="en-US" altLang="zh-CN" b="1"/>
              </a:p>
            </p:txBody>
          </p:sp>
          <p:sp>
            <p:nvSpPr>
              <p:cNvPr id="97" name="Rectangle 236"/>
              <p:cNvSpPr>
                <a:spLocks noChangeArrowheads="1"/>
              </p:cNvSpPr>
              <p:nvPr/>
            </p:nvSpPr>
            <p:spPr bwMode="auto">
              <a:xfrm>
                <a:off x="1787" y="2253"/>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n</a:t>
                </a:r>
                <a:endParaRPr lang="en-US" altLang="zh-CN" b="1"/>
              </a:p>
            </p:txBody>
          </p:sp>
          <p:sp>
            <p:nvSpPr>
              <p:cNvPr id="98" name="Rectangle 237"/>
              <p:cNvSpPr>
                <a:spLocks noChangeArrowheads="1"/>
              </p:cNvSpPr>
              <p:nvPr/>
            </p:nvSpPr>
            <p:spPr bwMode="auto">
              <a:xfrm>
                <a:off x="1815" y="2253"/>
                <a:ext cx="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b="1"/>
              </a:p>
            </p:txBody>
          </p:sp>
          <p:sp>
            <p:nvSpPr>
              <p:cNvPr id="99" name="Rectangle 238"/>
              <p:cNvSpPr>
                <a:spLocks noChangeArrowheads="1"/>
              </p:cNvSpPr>
              <p:nvPr/>
            </p:nvSpPr>
            <p:spPr bwMode="auto">
              <a:xfrm>
                <a:off x="1678" y="2319"/>
                <a:ext cx="29"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100" name="Rectangle 239"/>
              <p:cNvSpPr>
                <a:spLocks noChangeArrowheads="1"/>
              </p:cNvSpPr>
              <p:nvPr/>
            </p:nvSpPr>
            <p:spPr bwMode="auto">
              <a:xfrm>
                <a:off x="1710" y="2319"/>
                <a:ext cx="29"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x</a:t>
                </a:r>
                <a:endParaRPr lang="en-US" altLang="zh-CN" b="1"/>
              </a:p>
            </p:txBody>
          </p:sp>
          <p:sp>
            <p:nvSpPr>
              <p:cNvPr id="101" name="Rectangle 240"/>
              <p:cNvSpPr>
                <a:spLocks noChangeArrowheads="1"/>
              </p:cNvSpPr>
              <p:nvPr/>
            </p:nvSpPr>
            <p:spPr bwMode="auto">
              <a:xfrm>
                <a:off x="1735" y="2319"/>
                <a:ext cx="18"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t</a:t>
                </a:r>
                <a:endParaRPr lang="en-US" altLang="zh-CN" b="1"/>
              </a:p>
            </p:txBody>
          </p:sp>
          <p:sp>
            <p:nvSpPr>
              <p:cNvPr id="102" name="Rectangle 241"/>
              <p:cNvSpPr>
                <a:spLocks noChangeArrowheads="1"/>
              </p:cNvSpPr>
              <p:nvPr/>
            </p:nvSpPr>
            <p:spPr bwMode="auto">
              <a:xfrm>
                <a:off x="1750" y="2319"/>
                <a:ext cx="29"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103" name="Rectangle 242"/>
              <p:cNvSpPr>
                <a:spLocks noChangeArrowheads="1"/>
              </p:cNvSpPr>
              <p:nvPr/>
            </p:nvSpPr>
            <p:spPr bwMode="auto">
              <a:xfrm>
                <a:off x="1781" y="2319"/>
                <a:ext cx="32"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n</a:t>
                </a:r>
                <a:endParaRPr lang="en-US" altLang="zh-CN" b="1"/>
              </a:p>
            </p:txBody>
          </p:sp>
          <p:sp>
            <p:nvSpPr>
              <p:cNvPr id="104" name="Rectangle 243"/>
              <p:cNvSpPr>
                <a:spLocks noChangeArrowheads="1"/>
              </p:cNvSpPr>
              <p:nvPr/>
            </p:nvSpPr>
            <p:spPr bwMode="auto">
              <a:xfrm>
                <a:off x="1810" y="2319"/>
                <a:ext cx="32"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d</a:t>
                </a:r>
                <a:endParaRPr lang="en-US" altLang="zh-CN" b="1"/>
              </a:p>
            </p:txBody>
          </p:sp>
          <p:sp>
            <p:nvSpPr>
              <p:cNvPr id="105" name="Freeform 244"/>
              <p:cNvSpPr>
                <a:spLocks/>
              </p:cNvSpPr>
              <p:nvPr/>
            </p:nvSpPr>
            <p:spPr bwMode="auto">
              <a:xfrm>
                <a:off x="2235" y="1779"/>
                <a:ext cx="28" cy="25"/>
              </a:xfrm>
              <a:custGeom>
                <a:avLst/>
                <a:gdLst>
                  <a:gd name="T0" fmla="*/ 14 w 28"/>
                  <a:gd name="T1" fmla="*/ 25 h 25"/>
                  <a:gd name="T2" fmla="*/ 17 w 28"/>
                  <a:gd name="T3" fmla="*/ 25 h 25"/>
                  <a:gd name="T4" fmla="*/ 20 w 28"/>
                  <a:gd name="T5" fmla="*/ 25 h 25"/>
                  <a:gd name="T6" fmla="*/ 23 w 28"/>
                  <a:gd name="T7" fmla="*/ 23 h 25"/>
                  <a:gd name="T8" fmla="*/ 25 w 28"/>
                  <a:gd name="T9" fmla="*/ 20 h 25"/>
                  <a:gd name="T10" fmla="*/ 25 w 28"/>
                  <a:gd name="T11" fmla="*/ 17 h 25"/>
                  <a:gd name="T12" fmla="*/ 28 w 28"/>
                  <a:gd name="T13" fmla="*/ 17 h 25"/>
                  <a:gd name="T14" fmla="*/ 28 w 28"/>
                  <a:gd name="T15" fmla="*/ 14 h 25"/>
                  <a:gd name="T16" fmla="*/ 28 w 28"/>
                  <a:gd name="T17" fmla="*/ 11 h 25"/>
                  <a:gd name="T18" fmla="*/ 28 w 28"/>
                  <a:gd name="T19" fmla="*/ 8 h 25"/>
                  <a:gd name="T20" fmla="*/ 25 w 28"/>
                  <a:gd name="T21" fmla="*/ 5 h 25"/>
                  <a:gd name="T22" fmla="*/ 23 w 28"/>
                  <a:gd name="T23" fmla="*/ 3 h 25"/>
                  <a:gd name="T24" fmla="*/ 20 w 28"/>
                  <a:gd name="T25" fmla="*/ 0 h 25"/>
                  <a:gd name="T26" fmla="*/ 17 w 28"/>
                  <a:gd name="T27" fmla="*/ 0 h 25"/>
                  <a:gd name="T28" fmla="*/ 14 w 28"/>
                  <a:gd name="T29" fmla="*/ 0 h 25"/>
                  <a:gd name="T30" fmla="*/ 11 w 28"/>
                  <a:gd name="T31" fmla="*/ 0 h 25"/>
                  <a:gd name="T32" fmla="*/ 8 w 28"/>
                  <a:gd name="T33" fmla="*/ 0 h 25"/>
                  <a:gd name="T34" fmla="*/ 5 w 28"/>
                  <a:gd name="T35" fmla="*/ 3 h 25"/>
                  <a:gd name="T36" fmla="*/ 3 w 28"/>
                  <a:gd name="T37" fmla="*/ 5 h 25"/>
                  <a:gd name="T38" fmla="*/ 3 w 28"/>
                  <a:gd name="T39" fmla="*/ 8 h 25"/>
                  <a:gd name="T40" fmla="*/ 3 w 28"/>
                  <a:gd name="T41" fmla="*/ 11 h 25"/>
                  <a:gd name="T42" fmla="*/ 0 w 28"/>
                  <a:gd name="T43" fmla="*/ 11 h 25"/>
                  <a:gd name="T44" fmla="*/ 3 w 28"/>
                  <a:gd name="T45" fmla="*/ 14 h 25"/>
                  <a:gd name="T46" fmla="*/ 3 w 28"/>
                  <a:gd name="T47" fmla="*/ 17 h 25"/>
                  <a:gd name="T48" fmla="*/ 3 w 28"/>
                  <a:gd name="T49" fmla="*/ 20 h 25"/>
                  <a:gd name="T50" fmla="*/ 5 w 28"/>
                  <a:gd name="T51" fmla="*/ 23 h 25"/>
                  <a:gd name="T52" fmla="*/ 8 w 28"/>
                  <a:gd name="T53" fmla="*/ 25 h 25"/>
                  <a:gd name="T54" fmla="*/ 11 w 28"/>
                  <a:gd name="T55" fmla="*/ 25 h 25"/>
                  <a:gd name="T56" fmla="*/ 14 w 28"/>
                  <a:gd name="T57" fmla="*/ 25 h 2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8"/>
                  <a:gd name="T88" fmla="*/ 0 h 25"/>
                  <a:gd name="T89" fmla="*/ 28 w 28"/>
                  <a:gd name="T90" fmla="*/ 25 h 2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8" h="25">
                    <a:moveTo>
                      <a:pt x="14" y="25"/>
                    </a:moveTo>
                    <a:lnTo>
                      <a:pt x="17" y="25"/>
                    </a:lnTo>
                    <a:lnTo>
                      <a:pt x="20" y="25"/>
                    </a:lnTo>
                    <a:lnTo>
                      <a:pt x="23" y="23"/>
                    </a:lnTo>
                    <a:lnTo>
                      <a:pt x="25" y="20"/>
                    </a:lnTo>
                    <a:lnTo>
                      <a:pt x="25" y="17"/>
                    </a:lnTo>
                    <a:lnTo>
                      <a:pt x="28" y="17"/>
                    </a:lnTo>
                    <a:lnTo>
                      <a:pt x="28" y="14"/>
                    </a:lnTo>
                    <a:lnTo>
                      <a:pt x="28" y="11"/>
                    </a:lnTo>
                    <a:lnTo>
                      <a:pt x="28" y="8"/>
                    </a:lnTo>
                    <a:lnTo>
                      <a:pt x="25" y="5"/>
                    </a:lnTo>
                    <a:lnTo>
                      <a:pt x="23" y="3"/>
                    </a:lnTo>
                    <a:lnTo>
                      <a:pt x="20" y="0"/>
                    </a:lnTo>
                    <a:lnTo>
                      <a:pt x="17" y="0"/>
                    </a:lnTo>
                    <a:lnTo>
                      <a:pt x="14" y="0"/>
                    </a:lnTo>
                    <a:lnTo>
                      <a:pt x="11" y="0"/>
                    </a:lnTo>
                    <a:lnTo>
                      <a:pt x="8" y="0"/>
                    </a:lnTo>
                    <a:lnTo>
                      <a:pt x="5" y="3"/>
                    </a:lnTo>
                    <a:lnTo>
                      <a:pt x="3" y="5"/>
                    </a:lnTo>
                    <a:lnTo>
                      <a:pt x="3" y="8"/>
                    </a:lnTo>
                    <a:lnTo>
                      <a:pt x="3" y="11"/>
                    </a:lnTo>
                    <a:lnTo>
                      <a:pt x="0" y="11"/>
                    </a:lnTo>
                    <a:lnTo>
                      <a:pt x="3" y="14"/>
                    </a:lnTo>
                    <a:lnTo>
                      <a:pt x="3" y="17"/>
                    </a:lnTo>
                    <a:lnTo>
                      <a:pt x="3" y="20"/>
                    </a:lnTo>
                    <a:lnTo>
                      <a:pt x="5" y="23"/>
                    </a:lnTo>
                    <a:lnTo>
                      <a:pt x="8" y="25"/>
                    </a:lnTo>
                    <a:lnTo>
                      <a:pt x="11" y="25"/>
                    </a:lnTo>
                    <a:lnTo>
                      <a:pt x="14"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06" name="Rectangle 245"/>
              <p:cNvSpPr>
                <a:spLocks noChangeArrowheads="1"/>
              </p:cNvSpPr>
              <p:nvPr/>
            </p:nvSpPr>
            <p:spPr bwMode="auto">
              <a:xfrm>
                <a:off x="1341" y="1771"/>
                <a:ext cx="5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W</a:t>
                </a:r>
                <a:endParaRPr lang="en-US" altLang="zh-CN" b="1"/>
              </a:p>
            </p:txBody>
          </p:sp>
          <p:sp>
            <p:nvSpPr>
              <p:cNvPr id="107" name="Rectangle 246"/>
              <p:cNvSpPr>
                <a:spLocks noChangeArrowheads="1"/>
              </p:cNvSpPr>
              <p:nvPr/>
            </p:nvSpPr>
            <p:spPr bwMode="auto">
              <a:xfrm>
                <a:off x="1393" y="1771"/>
                <a:ext cx="2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108" name="Rectangle 247"/>
              <p:cNvSpPr>
                <a:spLocks noChangeArrowheads="1"/>
              </p:cNvSpPr>
              <p:nvPr/>
            </p:nvSpPr>
            <p:spPr bwMode="auto">
              <a:xfrm>
                <a:off x="1410" y="1771"/>
                <a:ext cx="15"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i</a:t>
                </a:r>
                <a:endParaRPr lang="en-US" altLang="zh-CN" b="1"/>
              </a:p>
            </p:txBody>
          </p:sp>
          <p:sp>
            <p:nvSpPr>
              <p:cNvPr id="109" name="Rectangle 248"/>
              <p:cNvSpPr>
                <a:spLocks noChangeArrowheads="1"/>
              </p:cNvSpPr>
              <p:nvPr/>
            </p:nvSpPr>
            <p:spPr bwMode="auto">
              <a:xfrm>
                <a:off x="1421" y="1771"/>
                <a:ext cx="1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t</a:t>
                </a:r>
                <a:endParaRPr lang="en-US" altLang="zh-CN" b="1"/>
              </a:p>
            </p:txBody>
          </p:sp>
          <p:sp>
            <p:nvSpPr>
              <p:cNvPr id="110" name="Rectangle 249"/>
              <p:cNvSpPr>
                <a:spLocks noChangeArrowheads="1"/>
              </p:cNvSpPr>
              <p:nvPr/>
            </p:nvSpPr>
            <p:spPr bwMode="auto">
              <a:xfrm>
                <a:off x="1436" y="1771"/>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111" name="Rectangle 250"/>
              <p:cNvSpPr>
                <a:spLocks noChangeArrowheads="1"/>
              </p:cNvSpPr>
              <p:nvPr/>
            </p:nvSpPr>
            <p:spPr bwMode="auto">
              <a:xfrm>
                <a:off x="1467" y="1771"/>
                <a:ext cx="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b="1"/>
              </a:p>
            </p:txBody>
          </p:sp>
          <p:sp>
            <p:nvSpPr>
              <p:cNvPr id="112" name="Rectangle 251"/>
              <p:cNvSpPr>
                <a:spLocks noChangeArrowheads="1"/>
              </p:cNvSpPr>
              <p:nvPr/>
            </p:nvSpPr>
            <p:spPr bwMode="auto">
              <a:xfrm>
                <a:off x="1341" y="1825"/>
                <a:ext cx="21"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113" name="Rectangle 252"/>
              <p:cNvSpPr>
                <a:spLocks noChangeArrowheads="1"/>
              </p:cNvSpPr>
              <p:nvPr/>
            </p:nvSpPr>
            <p:spPr bwMode="auto">
              <a:xfrm>
                <a:off x="1359" y="1825"/>
                <a:ext cx="29"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114" name="Rectangle 253"/>
              <p:cNvSpPr>
                <a:spLocks noChangeArrowheads="1"/>
              </p:cNvSpPr>
              <p:nvPr/>
            </p:nvSpPr>
            <p:spPr bwMode="auto">
              <a:xfrm>
                <a:off x="1390" y="1825"/>
                <a:ext cx="32"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g</a:t>
                </a:r>
                <a:endParaRPr lang="en-US" altLang="zh-CN" b="1"/>
              </a:p>
            </p:txBody>
          </p:sp>
          <p:sp>
            <p:nvSpPr>
              <p:cNvPr id="115" name="Rectangle 254"/>
              <p:cNvSpPr>
                <a:spLocks noChangeArrowheads="1"/>
              </p:cNvSpPr>
              <p:nvPr/>
            </p:nvSpPr>
            <p:spPr bwMode="auto">
              <a:xfrm>
                <a:off x="1419" y="1825"/>
                <a:ext cx="15"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i</a:t>
                </a:r>
                <a:endParaRPr lang="en-US" altLang="zh-CN" b="1"/>
              </a:p>
            </p:txBody>
          </p:sp>
          <p:sp>
            <p:nvSpPr>
              <p:cNvPr id="116" name="Rectangle 255"/>
              <p:cNvSpPr>
                <a:spLocks noChangeArrowheads="1"/>
              </p:cNvSpPr>
              <p:nvPr/>
            </p:nvSpPr>
            <p:spPr bwMode="auto">
              <a:xfrm>
                <a:off x="1430" y="1825"/>
                <a:ext cx="29"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s</a:t>
                </a:r>
                <a:endParaRPr lang="en-US" altLang="zh-CN" b="1"/>
              </a:p>
            </p:txBody>
          </p:sp>
          <p:sp>
            <p:nvSpPr>
              <p:cNvPr id="117" name="Rectangle 256"/>
              <p:cNvSpPr>
                <a:spLocks noChangeArrowheads="1"/>
              </p:cNvSpPr>
              <p:nvPr/>
            </p:nvSpPr>
            <p:spPr bwMode="auto">
              <a:xfrm>
                <a:off x="1458" y="1825"/>
                <a:ext cx="18"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t</a:t>
                </a:r>
                <a:endParaRPr lang="en-US" altLang="zh-CN" b="1"/>
              </a:p>
            </p:txBody>
          </p:sp>
          <p:sp>
            <p:nvSpPr>
              <p:cNvPr id="118" name="Rectangle 257"/>
              <p:cNvSpPr>
                <a:spLocks noChangeArrowheads="1"/>
              </p:cNvSpPr>
              <p:nvPr/>
            </p:nvSpPr>
            <p:spPr bwMode="auto">
              <a:xfrm>
                <a:off x="1473" y="1825"/>
                <a:ext cx="29"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119" name="Rectangle 258"/>
              <p:cNvSpPr>
                <a:spLocks noChangeArrowheads="1"/>
              </p:cNvSpPr>
              <p:nvPr/>
            </p:nvSpPr>
            <p:spPr bwMode="auto">
              <a:xfrm>
                <a:off x="1501" y="1825"/>
                <a:ext cx="20"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120" name="Rectangle 259"/>
              <p:cNvSpPr>
                <a:spLocks noChangeArrowheads="1"/>
              </p:cNvSpPr>
              <p:nvPr/>
            </p:nvSpPr>
            <p:spPr bwMode="auto">
              <a:xfrm>
                <a:off x="1341" y="1930"/>
                <a:ext cx="50"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W</a:t>
                </a:r>
                <a:endParaRPr lang="en-US" altLang="zh-CN" b="1"/>
              </a:p>
            </p:txBody>
          </p:sp>
          <p:sp>
            <p:nvSpPr>
              <p:cNvPr id="121" name="Rectangle 260"/>
              <p:cNvSpPr>
                <a:spLocks noChangeArrowheads="1"/>
              </p:cNvSpPr>
              <p:nvPr/>
            </p:nvSpPr>
            <p:spPr bwMode="auto">
              <a:xfrm>
                <a:off x="1393" y="1930"/>
                <a:ext cx="20"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122" name="Rectangle 261"/>
              <p:cNvSpPr>
                <a:spLocks noChangeArrowheads="1"/>
              </p:cNvSpPr>
              <p:nvPr/>
            </p:nvSpPr>
            <p:spPr bwMode="auto">
              <a:xfrm>
                <a:off x="1410" y="1930"/>
                <a:ext cx="15"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i</a:t>
                </a:r>
                <a:endParaRPr lang="en-US" altLang="zh-CN" b="1"/>
              </a:p>
            </p:txBody>
          </p:sp>
          <p:sp>
            <p:nvSpPr>
              <p:cNvPr id="123" name="Rectangle 262"/>
              <p:cNvSpPr>
                <a:spLocks noChangeArrowheads="1"/>
              </p:cNvSpPr>
              <p:nvPr/>
            </p:nvSpPr>
            <p:spPr bwMode="auto">
              <a:xfrm>
                <a:off x="1421" y="1930"/>
                <a:ext cx="18"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t</a:t>
                </a:r>
                <a:endParaRPr lang="en-US" altLang="zh-CN" b="1"/>
              </a:p>
            </p:txBody>
          </p:sp>
          <p:sp>
            <p:nvSpPr>
              <p:cNvPr id="124" name="Rectangle 263"/>
              <p:cNvSpPr>
                <a:spLocks noChangeArrowheads="1"/>
              </p:cNvSpPr>
              <p:nvPr/>
            </p:nvSpPr>
            <p:spPr bwMode="auto">
              <a:xfrm>
                <a:off x="1436" y="1930"/>
                <a:ext cx="29"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125" name="Rectangle 264"/>
              <p:cNvSpPr>
                <a:spLocks noChangeArrowheads="1"/>
              </p:cNvSpPr>
              <p:nvPr/>
            </p:nvSpPr>
            <p:spPr bwMode="auto">
              <a:xfrm>
                <a:off x="1467" y="1930"/>
                <a:ext cx="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b="1"/>
              </a:p>
            </p:txBody>
          </p:sp>
          <p:sp>
            <p:nvSpPr>
              <p:cNvPr id="126" name="Rectangle 265"/>
              <p:cNvSpPr>
                <a:spLocks noChangeArrowheads="1"/>
              </p:cNvSpPr>
              <p:nvPr/>
            </p:nvSpPr>
            <p:spPr bwMode="auto">
              <a:xfrm>
                <a:off x="1341" y="1985"/>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d</a:t>
                </a:r>
                <a:endParaRPr lang="en-US" altLang="zh-CN" b="1"/>
              </a:p>
            </p:txBody>
          </p:sp>
          <p:sp>
            <p:nvSpPr>
              <p:cNvPr id="127" name="Rectangle 266"/>
              <p:cNvSpPr>
                <a:spLocks noChangeArrowheads="1"/>
              </p:cNvSpPr>
              <p:nvPr/>
            </p:nvSpPr>
            <p:spPr bwMode="auto">
              <a:xfrm>
                <a:off x="1373" y="1985"/>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128" name="Rectangle 267"/>
              <p:cNvSpPr>
                <a:spLocks noChangeArrowheads="1"/>
              </p:cNvSpPr>
              <p:nvPr/>
            </p:nvSpPr>
            <p:spPr bwMode="auto">
              <a:xfrm>
                <a:off x="1401" y="1985"/>
                <a:ext cx="1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t</a:t>
                </a:r>
                <a:endParaRPr lang="en-US" altLang="zh-CN" b="1"/>
              </a:p>
            </p:txBody>
          </p:sp>
          <p:sp>
            <p:nvSpPr>
              <p:cNvPr id="129" name="Rectangle 268"/>
              <p:cNvSpPr>
                <a:spLocks noChangeArrowheads="1"/>
              </p:cNvSpPr>
              <p:nvPr/>
            </p:nvSpPr>
            <p:spPr bwMode="auto">
              <a:xfrm>
                <a:off x="1416" y="1985"/>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130" name="Rectangle 269"/>
              <p:cNvSpPr>
                <a:spLocks noChangeArrowheads="1"/>
              </p:cNvSpPr>
              <p:nvPr/>
            </p:nvSpPr>
            <p:spPr bwMode="auto">
              <a:xfrm>
                <a:off x="3910" y="1759"/>
                <a:ext cx="3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131" name="Rectangle 270"/>
              <p:cNvSpPr>
                <a:spLocks noChangeArrowheads="1"/>
              </p:cNvSpPr>
              <p:nvPr/>
            </p:nvSpPr>
            <p:spPr bwMode="auto">
              <a:xfrm>
                <a:off x="3950" y="1759"/>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132" name="Rectangle 271"/>
              <p:cNvSpPr>
                <a:spLocks noChangeArrowheads="1"/>
              </p:cNvSpPr>
              <p:nvPr/>
            </p:nvSpPr>
            <p:spPr bwMode="auto">
              <a:xfrm>
                <a:off x="3979" y="1759"/>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133" name="Rectangle 272"/>
              <p:cNvSpPr>
                <a:spLocks noChangeArrowheads="1"/>
              </p:cNvSpPr>
              <p:nvPr/>
            </p:nvSpPr>
            <p:spPr bwMode="auto">
              <a:xfrm>
                <a:off x="4007" y="1759"/>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d</a:t>
                </a:r>
                <a:endParaRPr lang="en-US" altLang="zh-CN" b="1"/>
              </a:p>
            </p:txBody>
          </p:sp>
          <p:sp>
            <p:nvSpPr>
              <p:cNvPr id="134" name="Rectangle 273"/>
              <p:cNvSpPr>
                <a:spLocks noChangeArrowheads="1"/>
              </p:cNvSpPr>
              <p:nvPr/>
            </p:nvSpPr>
            <p:spPr bwMode="auto">
              <a:xfrm>
                <a:off x="4038" y="1759"/>
                <a:ext cx="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b="1"/>
              </a:p>
            </p:txBody>
          </p:sp>
          <p:sp>
            <p:nvSpPr>
              <p:cNvPr id="135" name="Rectangle 274"/>
              <p:cNvSpPr>
                <a:spLocks noChangeArrowheads="1"/>
              </p:cNvSpPr>
              <p:nvPr/>
            </p:nvSpPr>
            <p:spPr bwMode="auto">
              <a:xfrm>
                <a:off x="3927" y="1813"/>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d</a:t>
                </a:r>
                <a:endParaRPr lang="en-US" altLang="zh-CN" b="1"/>
              </a:p>
            </p:txBody>
          </p:sp>
          <p:sp>
            <p:nvSpPr>
              <p:cNvPr id="136" name="Rectangle 275"/>
              <p:cNvSpPr>
                <a:spLocks noChangeArrowheads="1"/>
              </p:cNvSpPr>
              <p:nvPr/>
            </p:nvSpPr>
            <p:spPr bwMode="auto">
              <a:xfrm>
                <a:off x="3956" y="1813"/>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137" name="Rectangle 276"/>
              <p:cNvSpPr>
                <a:spLocks noChangeArrowheads="1"/>
              </p:cNvSpPr>
              <p:nvPr/>
            </p:nvSpPr>
            <p:spPr bwMode="auto">
              <a:xfrm>
                <a:off x="3987" y="1813"/>
                <a:ext cx="1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t</a:t>
                </a:r>
                <a:endParaRPr lang="en-US" altLang="zh-CN" b="1"/>
              </a:p>
            </p:txBody>
          </p:sp>
          <p:sp>
            <p:nvSpPr>
              <p:cNvPr id="138" name="Rectangle 277"/>
              <p:cNvSpPr>
                <a:spLocks noChangeArrowheads="1"/>
              </p:cNvSpPr>
              <p:nvPr/>
            </p:nvSpPr>
            <p:spPr bwMode="auto">
              <a:xfrm>
                <a:off x="4001" y="1813"/>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139" name="Freeform 278"/>
              <p:cNvSpPr>
                <a:spLocks/>
              </p:cNvSpPr>
              <p:nvPr/>
            </p:nvSpPr>
            <p:spPr bwMode="auto">
              <a:xfrm>
                <a:off x="3422" y="1804"/>
                <a:ext cx="26" cy="29"/>
              </a:xfrm>
              <a:custGeom>
                <a:avLst/>
                <a:gdLst>
                  <a:gd name="T0" fmla="*/ 0 w 26"/>
                  <a:gd name="T1" fmla="*/ 0 h 29"/>
                  <a:gd name="T2" fmla="*/ 0 w 26"/>
                  <a:gd name="T3" fmla="*/ 29 h 29"/>
                  <a:gd name="T4" fmla="*/ 26 w 26"/>
                  <a:gd name="T5" fmla="*/ 15 h 29"/>
                  <a:gd name="T6" fmla="*/ 0 w 26"/>
                  <a:gd name="T7" fmla="*/ 3 h 29"/>
                  <a:gd name="T8" fmla="*/ 0 w 26"/>
                  <a:gd name="T9" fmla="*/ 0 h 29"/>
                  <a:gd name="T10" fmla="*/ 0 60000 65536"/>
                  <a:gd name="T11" fmla="*/ 0 60000 65536"/>
                  <a:gd name="T12" fmla="*/ 0 60000 65536"/>
                  <a:gd name="T13" fmla="*/ 0 60000 65536"/>
                  <a:gd name="T14" fmla="*/ 0 60000 65536"/>
                  <a:gd name="T15" fmla="*/ 0 w 26"/>
                  <a:gd name="T16" fmla="*/ 0 h 29"/>
                  <a:gd name="T17" fmla="*/ 26 w 26"/>
                  <a:gd name="T18" fmla="*/ 29 h 29"/>
                </a:gdLst>
                <a:ahLst/>
                <a:cxnLst>
                  <a:cxn ang="T10">
                    <a:pos x="T0" y="T1"/>
                  </a:cxn>
                  <a:cxn ang="T11">
                    <a:pos x="T2" y="T3"/>
                  </a:cxn>
                  <a:cxn ang="T12">
                    <a:pos x="T4" y="T5"/>
                  </a:cxn>
                  <a:cxn ang="T13">
                    <a:pos x="T6" y="T7"/>
                  </a:cxn>
                  <a:cxn ang="T14">
                    <a:pos x="T8" y="T9"/>
                  </a:cxn>
                </a:cxnLst>
                <a:rect l="T15" t="T16" r="T17" b="T18"/>
                <a:pathLst>
                  <a:path w="26" h="29">
                    <a:moveTo>
                      <a:pt x="0" y="0"/>
                    </a:moveTo>
                    <a:lnTo>
                      <a:pt x="0" y="29"/>
                    </a:lnTo>
                    <a:lnTo>
                      <a:pt x="26" y="15"/>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40" name="Line 279"/>
              <p:cNvSpPr>
                <a:spLocks noChangeShapeType="1"/>
              </p:cNvSpPr>
              <p:nvPr/>
            </p:nvSpPr>
            <p:spPr bwMode="auto">
              <a:xfrm flipH="1">
                <a:off x="2905" y="1819"/>
                <a:ext cx="523"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Rectangle 280"/>
              <p:cNvSpPr>
                <a:spLocks noChangeArrowheads="1"/>
              </p:cNvSpPr>
              <p:nvPr/>
            </p:nvSpPr>
            <p:spPr bwMode="auto">
              <a:xfrm>
                <a:off x="3476" y="1785"/>
                <a:ext cx="3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142" name="Rectangle 281"/>
              <p:cNvSpPr>
                <a:spLocks noChangeArrowheads="1"/>
              </p:cNvSpPr>
              <p:nvPr/>
            </p:nvSpPr>
            <p:spPr bwMode="auto">
              <a:xfrm>
                <a:off x="3510" y="1785"/>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d</a:t>
                </a:r>
                <a:endParaRPr lang="en-US" altLang="zh-CN" b="1"/>
              </a:p>
            </p:txBody>
          </p:sp>
          <p:sp>
            <p:nvSpPr>
              <p:cNvPr id="143" name="Rectangle 282"/>
              <p:cNvSpPr>
                <a:spLocks noChangeArrowheads="1"/>
              </p:cNvSpPr>
              <p:nvPr/>
            </p:nvSpPr>
            <p:spPr bwMode="auto">
              <a:xfrm>
                <a:off x="3542" y="1785"/>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d</a:t>
                </a:r>
                <a:endParaRPr lang="en-US" altLang="zh-CN" b="1"/>
              </a:p>
            </p:txBody>
          </p:sp>
          <p:sp>
            <p:nvSpPr>
              <p:cNvPr id="144" name="Rectangle 283"/>
              <p:cNvSpPr>
                <a:spLocks noChangeArrowheads="1"/>
              </p:cNvSpPr>
              <p:nvPr/>
            </p:nvSpPr>
            <p:spPr bwMode="auto">
              <a:xfrm>
                <a:off x="3570" y="1785"/>
                <a:ext cx="2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145" name="Rectangle 284"/>
              <p:cNvSpPr>
                <a:spLocks noChangeArrowheads="1"/>
              </p:cNvSpPr>
              <p:nvPr/>
            </p:nvSpPr>
            <p:spPr bwMode="auto">
              <a:xfrm>
                <a:off x="3588" y="1785"/>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146" name="Rectangle 285"/>
              <p:cNvSpPr>
                <a:spLocks noChangeArrowheads="1"/>
              </p:cNvSpPr>
              <p:nvPr/>
            </p:nvSpPr>
            <p:spPr bwMode="auto">
              <a:xfrm>
                <a:off x="3619" y="1785"/>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s</a:t>
                </a:r>
                <a:endParaRPr lang="en-US" altLang="zh-CN" b="1"/>
              </a:p>
            </p:txBody>
          </p:sp>
          <p:sp>
            <p:nvSpPr>
              <p:cNvPr id="147" name="Rectangle 286"/>
              <p:cNvSpPr>
                <a:spLocks noChangeArrowheads="1"/>
              </p:cNvSpPr>
              <p:nvPr/>
            </p:nvSpPr>
            <p:spPr bwMode="auto">
              <a:xfrm>
                <a:off x="3645" y="1785"/>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s</a:t>
                </a:r>
                <a:endParaRPr lang="en-US" altLang="zh-CN" b="1"/>
              </a:p>
            </p:txBody>
          </p:sp>
          <p:sp>
            <p:nvSpPr>
              <p:cNvPr id="148" name="Rectangle 287"/>
              <p:cNvSpPr>
                <a:spLocks noChangeArrowheads="1"/>
              </p:cNvSpPr>
              <p:nvPr/>
            </p:nvSpPr>
            <p:spPr bwMode="auto">
              <a:xfrm>
                <a:off x="3696" y="1876"/>
                <a:ext cx="37"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D</a:t>
                </a:r>
                <a:endParaRPr lang="en-US" altLang="zh-CN" b="1"/>
              </a:p>
            </p:txBody>
          </p:sp>
          <p:sp>
            <p:nvSpPr>
              <p:cNvPr id="149" name="Rectangle 288"/>
              <p:cNvSpPr>
                <a:spLocks noChangeArrowheads="1"/>
              </p:cNvSpPr>
              <p:nvPr/>
            </p:nvSpPr>
            <p:spPr bwMode="auto">
              <a:xfrm>
                <a:off x="3733" y="1876"/>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150" name="Rectangle 289"/>
              <p:cNvSpPr>
                <a:spLocks noChangeArrowheads="1"/>
              </p:cNvSpPr>
              <p:nvPr/>
            </p:nvSpPr>
            <p:spPr bwMode="auto">
              <a:xfrm>
                <a:off x="3764" y="1876"/>
                <a:ext cx="1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t</a:t>
                </a:r>
                <a:endParaRPr lang="en-US" altLang="zh-CN" b="1"/>
              </a:p>
            </p:txBody>
          </p:sp>
          <p:sp>
            <p:nvSpPr>
              <p:cNvPr id="151" name="Rectangle 290"/>
              <p:cNvSpPr>
                <a:spLocks noChangeArrowheads="1"/>
              </p:cNvSpPr>
              <p:nvPr/>
            </p:nvSpPr>
            <p:spPr bwMode="auto">
              <a:xfrm>
                <a:off x="3779" y="1876"/>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152" name="Rectangle 291"/>
              <p:cNvSpPr>
                <a:spLocks noChangeArrowheads="1"/>
              </p:cNvSpPr>
              <p:nvPr/>
            </p:nvSpPr>
            <p:spPr bwMode="auto">
              <a:xfrm>
                <a:off x="3810" y="1876"/>
                <a:ext cx="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b="1"/>
              </a:p>
            </p:txBody>
          </p:sp>
          <p:sp>
            <p:nvSpPr>
              <p:cNvPr id="153" name="Rectangle 292"/>
              <p:cNvSpPr>
                <a:spLocks noChangeArrowheads="1"/>
              </p:cNvSpPr>
              <p:nvPr/>
            </p:nvSpPr>
            <p:spPr bwMode="auto">
              <a:xfrm>
                <a:off x="3659" y="1942"/>
                <a:ext cx="47"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m</a:t>
                </a:r>
                <a:endParaRPr lang="en-US" altLang="zh-CN" b="1"/>
              </a:p>
            </p:txBody>
          </p:sp>
          <p:sp>
            <p:nvSpPr>
              <p:cNvPr id="154" name="Rectangle 293"/>
              <p:cNvSpPr>
                <a:spLocks noChangeArrowheads="1"/>
              </p:cNvSpPr>
              <p:nvPr/>
            </p:nvSpPr>
            <p:spPr bwMode="auto">
              <a:xfrm>
                <a:off x="3702" y="1942"/>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155" name="Rectangle 294"/>
              <p:cNvSpPr>
                <a:spLocks noChangeArrowheads="1"/>
              </p:cNvSpPr>
              <p:nvPr/>
            </p:nvSpPr>
            <p:spPr bwMode="auto">
              <a:xfrm>
                <a:off x="3733" y="1942"/>
                <a:ext cx="47"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m</a:t>
                </a:r>
                <a:endParaRPr lang="en-US" altLang="zh-CN" b="1"/>
              </a:p>
            </p:txBody>
          </p:sp>
          <p:sp>
            <p:nvSpPr>
              <p:cNvPr id="156" name="Rectangle 295"/>
              <p:cNvSpPr>
                <a:spLocks noChangeArrowheads="1"/>
              </p:cNvSpPr>
              <p:nvPr/>
            </p:nvSpPr>
            <p:spPr bwMode="auto">
              <a:xfrm>
                <a:off x="3776" y="1942"/>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o</a:t>
                </a:r>
                <a:endParaRPr lang="en-US" altLang="zh-CN" b="1"/>
              </a:p>
            </p:txBody>
          </p:sp>
          <p:sp>
            <p:nvSpPr>
              <p:cNvPr id="157" name="Rectangle 296"/>
              <p:cNvSpPr>
                <a:spLocks noChangeArrowheads="1"/>
              </p:cNvSpPr>
              <p:nvPr/>
            </p:nvSpPr>
            <p:spPr bwMode="auto">
              <a:xfrm>
                <a:off x="3807" y="1942"/>
                <a:ext cx="2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158" name="Rectangle 297"/>
              <p:cNvSpPr>
                <a:spLocks noChangeArrowheads="1"/>
              </p:cNvSpPr>
              <p:nvPr/>
            </p:nvSpPr>
            <p:spPr bwMode="auto">
              <a:xfrm>
                <a:off x="3824" y="1942"/>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y</a:t>
                </a:r>
                <a:endParaRPr lang="en-US" altLang="zh-CN" b="1"/>
              </a:p>
            </p:txBody>
          </p:sp>
          <p:sp>
            <p:nvSpPr>
              <p:cNvPr id="159" name="Rectangle 298"/>
              <p:cNvSpPr>
                <a:spLocks noChangeArrowheads="1"/>
              </p:cNvSpPr>
              <p:nvPr/>
            </p:nvSpPr>
            <p:spPr bwMode="auto">
              <a:xfrm>
                <a:off x="2409" y="1999"/>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1</a:t>
                </a:r>
                <a:endParaRPr lang="en-US" altLang="zh-CN" b="1"/>
              </a:p>
            </p:txBody>
          </p:sp>
          <p:sp>
            <p:nvSpPr>
              <p:cNvPr id="160" name="Rectangle 299"/>
              <p:cNvSpPr>
                <a:spLocks noChangeArrowheads="1"/>
              </p:cNvSpPr>
              <p:nvPr/>
            </p:nvSpPr>
            <p:spPr bwMode="auto">
              <a:xfrm>
                <a:off x="2791" y="1733"/>
                <a:ext cx="3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161" name="Rectangle 300"/>
              <p:cNvSpPr>
                <a:spLocks noChangeArrowheads="1"/>
              </p:cNvSpPr>
              <p:nvPr/>
            </p:nvSpPr>
            <p:spPr bwMode="auto">
              <a:xfrm>
                <a:off x="2828" y="1733"/>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L</a:t>
                </a:r>
                <a:endParaRPr lang="en-US" altLang="zh-CN" b="1"/>
              </a:p>
            </p:txBody>
          </p:sp>
          <p:sp>
            <p:nvSpPr>
              <p:cNvPr id="162" name="Rectangle 301"/>
              <p:cNvSpPr>
                <a:spLocks noChangeArrowheads="1"/>
              </p:cNvSpPr>
              <p:nvPr/>
            </p:nvSpPr>
            <p:spPr bwMode="auto">
              <a:xfrm>
                <a:off x="2857" y="1733"/>
                <a:ext cx="37"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U</a:t>
                </a:r>
                <a:endParaRPr lang="en-US" altLang="zh-CN" b="1"/>
              </a:p>
            </p:txBody>
          </p:sp>
          <p:sp>
            <p:nvSpPr>
              <p:cNvPr id="163" name="Rectangle 302"/>
              <p:cNvSpPr>
                <a:spLocks noChangeArrowheads="1"/>
              </p:cNvSpPr>
              <p:nvPr/>
            </p:nvSpPr>
            <p:spPr bwMode="auto">
              <a:xfrm>
                <a:off x="2897" y="1733"/>
                <a:ext cx="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b="1"/>
              </a:p>
            </p:txBody>
          </p:sp>
          <p:sp>
            <p:nvSpPr>
              <p:cNvPr id="164" name="Rectangle 303"/>
              <p:cNvSpPr>
                <a:spLocks noChangeArrowheads="1"/>
              </p:cNvSpPr>
              <p:nvPr/>
            </p:nvSpPr>
            <p:spPr bwMode="auto">
              <a:xfrm>
                <a:off x="2751" y="1785"/>
                <a:ext cx="2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165" name="Rectangle 304"/>
              <p:cNvSpPr>
                <a:spLocks noChangeArrowheads="1"/>
              </p:cNvSpPr>
              <p:nvPr/>
            </p:nvSpPr>
            <p:spPr bwMode="auto">
              <a:xfrm>
                <a:off x="2768" y="1785"/>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166" name="Rectangle 305"/>
              <p:cNvSpPr>
                <a:spLocks noChangeArrowheads="1"/>
              </p:cNvSpPr>
              <p:nvPr/>
            </p:nvSpPr>
            <p:spPr bwMode="auto">
              <a:xfrm>
                <a:off x="2797" y="1785"/>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s</a:t>
                </a:r>
                <a:endParaRPr lang="en-US" altLang="zh-CN" b="1"/>
              </a:p>
            </p:txBody>
          </p:sp>
          <p:sp>
            <p:nvSpPr>
              <p:cNvPr id="167" name="Rectangle 306"/>
              <p:cNvSpPr>
                <a:spLocks noChangeArrowheads="1"/>
              </p:cNvSpPr>
              <p:nvPr/>
            </p:nvSpPr>
            <p:spPr bwMode="auto">
              <a:xfrm>
                <a:off x="2826" y="1785"/>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u</a:t>
                </a:r>
                <a:endParaRPr lang="en-US" altLang="zh-CN" b="1"/>
              </a:p>
            </p:txBody>
          </p:sp>
          <p:sp>
            <p:nvSpPr>
              <p:cNvPr id="168" name="Rectangle 307"/>
              <p:cNvSpPr>
                <a:spLocks noChangeArrowheads="1"/>
              </p:cNvSpPr>
              <p:nvPr/>
            </p:nvSpPr>
            <p:spPr bwMode="auto">
              <a:xfrm>
                <a:off x="2854" y="1785"/>
                <a:ext cx="15"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l</a:t>
                </a:r>
                <a:endParaRPr lang="en-US" altLang="zh-CN" b="1"/>
              </a:p>
            </p:txBody>
          </p:sp>
          <p:sp>
            <p:nvSpPr>
              <p:cNvPr id="169" name="Rectangle 308"/>
              <p:cNvSpPr>
                <a:spLocks noChangeArrowheads="1"/>
              </p:cNvSpPr>
              <p:nvPr/>
            </p:nvSpPr>
            <p:spPr bwMode="auto">
              <a:xfrm>
                <a:off x="2865" y="1785"/>
                <a:ext cx="1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t</a:t>
                </a:r>
                <a:endParaRPr lang="en-US" altLang="zh-CN" b="1"/>
              </a:p>
            </p:txBody>
          </p:sp>
          <p:sp>
            <p:nvSpPr>
              <p:cNvPr id="170" name="Rectangle 309"/>
              <p:cNvSpPr>
                <a:spLocks noChangeArrowheads="1"/>
              </p:cNvSpPr>
              <p:nvPr/>
            </p:nvSpPr>
            <p:spPr bwMode="auto">
              <a:xfrm>
                <a:off x="2415" y="1825"/>
                <a:ext cx="44"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M</a:t>
                </a:r>
                <a:endParaRPr lang="en-US" altLang="zh-CN" b="1"/>
              </a:p>
            </p:txBody>
          </p:sp>
          <p:sp>
            <p:nvSpPr>
              <p:cNvPr id="171" name="Rectangle 310"/>
              <p:cNvSpPr>
                <a:spLocks noChangeArrowheads="1"/>
              </p:cNvSpPr>
              <p:nvPr/>
            </p:nvSpPr>
            <p:spPr bwMode="auto">
              <a:xfrm>
                <a:off x="2460" y="1825"/>
                <a:ext cx="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b="1"/>
              </a:p>
            </p:txBody>
          </p:sp>
          <p:sp>
            <p:nvSpPr>
              <p:cNvPr id="172" name="Rectangle 311"/>
              <p:cNvSpPr>
                <a:spLocks noChangeArrowheads="1"/>
              </p:cNvSpPr>
              <p:nvPr/>
            </p:nvSpPr>
            <p:spPr bwMode="auto">
              <a:xfrm>
                <a:off x="2423" y="1876"/>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u</a:t>
                </a:r>
                <a:endParaRPr lang="en-US" altLang="zh-CN" b="1"/>
              </a:p>
            </p:txBody>
          </p:sp>
          <p:sp>
            <p:nvSpPr>
              <p:cNvPr id="173" name="Rectangle 312"/>
              <p:cNvSpPr>
                <a:spLocks noChangeArrowheads="1"/>
              </p:cNvSpPr>
              <p:nvPr/>
            </p:nvSpPr>
            <p:spPr bwMode="auto">
              <a:xfrm>
                <a:off x="2455" y="1876"/>
                <a:ext cx="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b="1"/>
              </a:p>
            </p:txBody>
          </p:sp>
          <p:sp>
            <p:nvSpPr>
              <p:cNvPr id="174" name="Rectangle 313"/>
              <p:cNvSpPr>
                <a:spLocks noChangeArrowheads="1"/>
              </p:cNvSpPr>
              <p:nvPr/>
            </p:nvSpPr>
            <p:spPr bwMode="auto">
              <a:xfrm>
                <a:off x="2423" y="1930"/>
                <a:ext cx="29"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x</a:t>
                </a:r>
                <a:endParaRPr lang="en-US" altLang="zh-CN" b="1"/>
              </a:p>
            </p:txBody>
          </p:sp>
          <p:sp>
            <p:nvSpPr>
              <p:cNvPr id="175" name="Rectangle 314"/>
              <p:cNvSpPr>
                <a:spLocks noChangeArrowheads="1"/>
              </p:cNvSpPr>
              <p:nvPr/>
            </p:nvSpPr>
            <p:spPr bwMode="auto">
              <a:xfrm>
                <a:off x="2637" y="1716"/>
                <a:ext cx="3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A</a:t>
                </a:r>
                <a:endParaRPr lang="en-US" altLang="zh-CN" b="1"/>
              </a:p>
            </p:txBody>
          </p:sp>
          <p:sp>
            <p:nvSpPr>
              <p:cNvPr id="176" name="Rectangle 315"/>
              <p:cNvSpPr>
                <a:spLocks noChangeArrowheads="1"/>
              </p:cNvSpPr>
              <p:nvPr/>
            </p:nvSpPr>
            <p:spPr bwMode="auto">
              <a:xfrm>
                <a:off x="2674" y="1716"/>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L</a:t>
                </a:r>
                <a:endParaRPr lang="en-US" altLang="zh-CN" b="1"/>
              </a:p>
            </p:txBody>
          </p:sp>
          <p:sp>
            <p:nvSpPr>
              <p:cNvPr id="177" name="Rectangle 316"/>
              <p:cNvSpPr>
                <a:spLocks noChangeArrowheads="1"/>
              </p:cNvSpPr>
              <p:nvPr/>
            </p:nvSpPr>
            <p:spPr bwMode="auto">
              <a:xfrm>
                <a:off x="2703" y="1716"/>
                <a:ext cx="3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U</a:t>
                </a:r>
                <a:endParaRPr lang="en-US" altLang="zh-CN" b="1"/>
              </a:p>
            </p:txBody>
          </p:sp>
          <p:sp>
            <p:nvSpPr>
              <p:cNvPr id="178" name="Rectangle 317"/>
              <p:cNvSpPr>
                <a:spLocks noChangeArrowheads="1"/>
              </p:cNvSpPr>
              <p:nvPr/>
            </p:nvSpPr>
            <p:spPr bwMode="auto">
              <a:xfrm>
                <a:off x="2780" y="1648"/>
                <a:ext cx="32"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Z</a:t>
                </a:r>
                <a:endParaRPr lang="en-US" altLang="zh-CN" b="1"/>
              </a:p>
            </p:txBody>
          </p:sp>
          <p:sp>
            <p:nvSpPr>
              <p:cNvPr id="179" name="Rectangle 318"/>
              <p:cNvSpPr>
                <a:spLocks noChangeArrowheads="1"/>
              </p:cNvSpPr>
              <p:nvPr/>
            </p:nvSpPr>
            <p:spPr bwMode="auto">
              <a:xfrm>
                <a:off x="2811" y="1648"/>
                <a:ext cx="2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e</a:t>
                </a:r>
                <a:endParaRPr lang="en-US" altLang="zh-CN" b="1"/>
              </a:p>
            </p:txBody>
          </p:sp>
          <p:sp>
            <p:nvSpPr>
              <p:cNvPr id="180" name="Rectangle 319"/>
              <p:cNvSpPr>
                <a:spLocks noChangeArrowheads="1"/>
              </p:cNvSpPr>
              <p:nvPr/>
            </p:nvSpPr>
            <p:spPr bwMode="auto">
              <a:xfrm>
                <a:off x="2843" y="1648"/>
                <a:ext cx="2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r</a:t>
                </a:r>
                <a:endParaRPr lang="en-US" altLang="zh-CN" b="1"/>
              </a:p>
            </p:txBody>
          </p:sp>
          <p:sp>
            <p:nvSpPr>
              <p:cNvPr id="181" name="Rectangle 320"/>
              <p:cNvSpPr>
                <a:spLocks noChangeArrowheads="1"/>
              </p:cNvSpPr>
              <p:nvPr/>
            </p:nvSpPr>
            <p:spPr bwMode="auto">
              <a:xfrm>
                <a:off x="2860" y="1648"/>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b="1">
                    <a:solidFill>
                      <a:srgbClr val="000000"/>
                    </a:solidFill>
                  </a:rPr>
                  <a:t>o</a:t>
                </a:r>
                <a:endParaRPr lang="en-US" altLang="zh-CN" b="1"/>
              </a:p>
            </p:txBody>
          </p:sp>
          <p:sp>
            <p:nvSpPr>
              <p:cNvPr id="182" name="Line 321"/>
              <p:cNvSpPr>
                <a:spLocks noChangeShapeType="1"/>
              </p:cNvSpPr>
              <p:nvPr/>
            </p:nvSpPr>
            <p:spPr bwMode="auto">
              <a:xfrm flipH="1">
                <a:off x="2492" y="1910"/>
                <a:ext cx="5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 name="Line 322"/>
              <p:cNvSpPr>
                <a:spLocks noChangeShapeType="1"/>
              </p:cNvSpPr>
              <p:nvPr/>
            </p:nvSpPr>
            <p:spPr bwMode="auto">
              <a:xfrm flipH="1">
                <a:off x="2309" y="2030"/>
                <a:ext cx="63"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 name="Line 323"/>
              <p:cNvSpPr>
                <a:spLocks noChangeShapeType="1"/>
              </p:cNvSpPr>
              <p:nvPr/>
            </p:nvSpPr>
            <p:spPr bwMode="auto">
              <a:xfrm flipH="1">
                <a:off x="1924" y="1587"/>
                <a:ext cx="625" cy="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 name="Freeform 324"/>
              <p:cNvSpPr>
                <a:spLocks/>
              </p:cNvSpPr>
              <p:nvPr/>
            </p:nvSpPr>
            <p:spPr bwMode="auto">
              <a:xfrm>
                <a:off x="1869" y="2030"/>
                <a:ext cx="440" cy="285"/>
              </a:xfrm>
              <a:custGeom>
                <a:avLst/>
                <a:gdLst>
                  <a:gd name="T0" fmla="*/ 440 w 440"/>
                  <a:gd name="T1" fmla="*/ 0 h 285"/>
                  <a:gd name="T2" fmla="*/ 440 w 440"/>
                  <a:gd name="T3" fmla="*/ 285 h 285"/>
                  <a:gd name="T4" fmla="*/ 0 w 440"/>
                  <a:gd name="T5" fmla="*/ 285 h 285"/>
                  <a:gd name="T6" fmla="*/ 0 60000 65536"/>
                  <a:gd name="T7" fmla="*/ 0 60000 65536"/>
                  <a:gd name="T8" fmla="*/ 0 60000 65536"/>
                  <a:gd name="T9" fmla="*/ 0 w 440"/>
                  <a:gd name="T10" fmla="*/ 0 h 285"/>
                  <a:gd name="T11" fmla="*/ 440 w 440"/>
                  <a:gd name="T12" fmla="*/ 285 h 285"/>
                </a:gdLst>
                <a:ahLst/>
                <a:cxnLst>
                  <a:cxn ang="T6">
                    <a:pos x="T0" y="T1"/>
                  </a:cxn>
                  <a:cxn ang="T7">
                    <a:pos x="T2" y="T3"/>
                  </a:cxn>
                  <a:cxn ang="T8">
                    <a:pos x="T4" y="T5"/>
                  </a:cxn>
                </a:cxnLst>
                <a:rect l="T9" t="T10" r="T11" b="T12"/>
                <a:pathLst>
                  <a:path w="440" h="285">
                    <a:moveTo>
                      <a:pt x="440" y="0"/>
                    </a:moveTo>
                    <a:lnTo>
                      <a:pt x="440" y="285"/>
                    </a:lnTo>
                    <a:lnTo>
                      <a:pt x="0" y="285"/>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86" name="Line 325"/>
              <p:cNvSpPr>
                <a:spLocks noChangeShapeType="1"/>
              </p:cNvSpPr>
              <p:nvPr/>
            </p:nvSpPr>
            <p:spPr bwMode="auto">
              <a:xfrm flipH="1" flipV="1">
                <a:off x="1553" y="2281"/>
                <a:ext cx="37" cy="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 name="Line 326"/>
              <p:cNvSpPr>
                <a:spLocks noChangeShapeType="1"/>
              </p:cNvSpPr>
              <p:nvPr/>
            </p:nvSpPr>
            <p:spPr bwMode="auto">
              <a:xfrm flipH="1" flipV="1">
                <a:off x="1904" y="2281"/>
                <a:ext cx="37" cy="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 name="Line 327"/>
              <p:cNvSpPr>
                <a:spLocks noChangeShapeType="1"/>
              </p:cNvSpPr>
              <p:nvPr/>
            </p:nvSpPr>
            <p:spPr bwMode="auto">
              <a:xfrm>
                <a:off x="1102" y="1670"/>
                <a:ext cx="19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 name="Line 328"/>
              <p:cNvSpPr>
                <a:spLocks noChangeShapeType="1"/>
              </p:cNvSpPr>
              <p:nvPr/>
            </p:nvSpPr>
            <p:spPr bwMode="auto">
              <a:xfrm>
                <a:off x="794" y="1750"/>
                <a:ext cx="308"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0" name="Freeform 329"/>
              <p:cNvSpPr>
                <a:spLocks/>
              </p:cNvSpPr>
              <p:nvPr/>
            </p:nvSpPr>
            <p:spPr bwMode="auto">
              <a:xfrm>
                <a:off x="100" y="1536"/>
                <a:ext cx="26" cy="26"/>
              </a:xfrm>
              <a:custGeom>
                <a:avLst/>
                <a:gdLst>
                  <a:gd name="T0" fmla="*/ 11 w 26"/>
                  <a:gd name="T1" fmla="*/ 26 h 26"/>
                  <a:gd name="T2" fmla="*/ 14 w 26"/>
                  <a:gd name="T3" fmla="*/ 26 h 26"/>
                  <a:gd name="T4" fmla="*/ 17 w 26"/>
                  <a:gd name="T5" fmla="*/ 26 h 26"/>
                  <a:gd name="T6" fmla="*/ 20 w 26"/>
                  <a:gd name="T7" fmla="*/ 26 h 26"/>
                  <a:gd name="T8" fmla="*/ 20 w 26"/>
                  <a:gd name="T9" fmla="*/ 23 h 26"/>
                  <a:gd name="T10" fmla="*/ 23 w 26"/>
                  <a:gd name="T11" fmla="*/ 23 h 26"/>
                  <a:gd name="T12" fmla="*/ 23 w 26"/>
                  <a:gd name="T13" fmla="*/ 20 h 26"/>
                  <a:gd name="T14" fmla="*/ 26 w 26"/>
                  <a:gd name="T15" fmla="*/ 20 h 26"/>
                  <a:gd name="T16" fmla="*/ 26 w 26"/>
                  <a:gd name="T17" fmla="*/ 17 h 26"/>
                  <a:gd name="T18" fmla="*/ 26 w 26"/>
                  <a:gd name="T19" fmla="*/ 14 h 26"/>
                  <a:gd name="T20" fmla="*/ 26 w 26"/>
                  <a:gd name="T21" fmla="*/ 11 h 26"/>
                  <a:gd name="T22" fmla="*/ 26 w 26"/>
                  <a:gd name="T23" fmla="*/ 9 h 26"/>
                  <a:gd name="T24" fmla="*/ 23 w 26"/>
                  <a:gd name="T25" fmla="*/ 6 h 26"/>
                  <a:gd name="T26" fmla="*/ 23 w 26"/>
                  <a:gd name="T27" fmla="*/ 3 h 26"/>
                  <a:gd name="T28" fmla="*/ 20 w 26"/>
                  <a:gd name="T29" fmla="*/ 3 h 26"/>
                  <a:gd name="T30" fmla="*/ 17 w 26"/>
                  <a:gd name="T31" fmla="*/ 0 h 26"/>
                  <a:gd name="T32" fmla="*/ 14 w 26"/>
                  <a:gd name="T33" fmla="*/ 0 h 26"/>
                  <a:gd name="T34" fmla="*/ 11 w 26"/>
                  <a:gd name="T35" fmla="*/ 0 h 26"/>
                  <a:gd name="T36" fmla="*/ 9 w 26"/>
                  <a:gd name="T37" fmla="*/ 0 h 26"/>
                  <a:gd name="T38" fmla="*/ 6 w 26"/>
                  <a:gd name="T39" fmla="*/ 3 h 26"/>
                  <a:gd name="T40" fmla="*/ 3 w 26"/>
                  <a:gd name="T41" fmla="*/ 3 h 26"/>
                  <a:gd name="T42" fmla="*/ 3 w 26"/>
                  <a:gd name="T43" fmla="*/ 6 h 26"/>
                  <a:gd name="T44" fmla="*/ 0 w 26"/>
                  <a:gd name="T45" fmla="*/ 9 h 26"/>
                  <a:gd name="T46" fmla="*/ 0 w 26"/>
                  <a:gd name="T47" fmla="*/ 11 h 26"/>
                  <a:gd name="T48" fmla="*/ 0 w 26"/>
                  <a:gd name="T49" fmla="*/ 14 h 26"/>
                  <a:gd name="T50" fmla="*/ 0 w 26"/>
                  <a:gd name="T51" fmla="*/ 17 h 26"/>
                  <a:gd name="T52" fmla="*/ 0 w 26"/>
                  <a:gd name="T53" fmla="*/ 20 h 26"/>
                  <a:gd name="T54" fmla="*/ 3 w 26"/>
                  <a:gd name="T55" fmla="*/ 20 h 26"/>
                  <a:gd name="T56" fmla="*/ 3 w 26"/>
                  <a:gd name="T57" fmla="*/ 23 h 26"/>
                  <a:gd name="T58" fmla="*/ 6 w 26"/>
                  <a:gd name="T59" fmla="*/ 23 h 26"/>
                  <a:gd name="T60" fmla="*/ 6 w 26"/>
                  <a:gd name="T61" fmla="*/ 26 h 26"/>
                  <a:gd name="T62" fmla="*/ 9 w 26"/>
                  <a:gd name="T63" fmla="*/ 26 h 26"/>
                  <a:gd name="T64" fmla="*/ 11 w 26"/>
                  <a:gd name="T65" fmla="*/ 26 h 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6"/>
                  <a:gd name="T100" fmla="*/ 0 h 26"/>
                  <a:gd name="T101" fmla="*/ 26 w 26"/>
                  <a:gd name="T102" fmla="*/ 26 h 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6" h="26">
                    <a:moveTo>
                      <a:pt x="11" y="26"/>
                    </a:moveTo>
                    <a:lnTo>
                      <a:pt x="14" y="26"/>
                    </a:lnTo>
                    <a:lnTo>
                      <a:pt x="17" y="26"/>
                    </a:lnTo>
                    <a:lnTo>
                      <a:pt x="20" y="26"/>
                    </a:lnTo>
                    <a:lnTo>
                      <a:pt x="20" y="23"/>
                    </a:lnTo>
                    <a:lnTo>
                      <a:pt x="23" y="23"/>
                    </a:lnTo>
                    <a:lnTo>
                      <a:pt x="23" y="20"/>
                    </a:lnTo>
                    <a:lnTo>
                      <a:pt x="26" y="20"/>
                    </a:lnTo>
                    <a:lnTo>
                      <a:pt x="26" y="17"/>
                    </a:lnTo>
                    <a:lnTo>
                      <a:pt x="26" y="14"/>
                    </a:lnTo>
                    <a:lnTo>
                      <a:pt x="26" y="11"/>
                    </a:lnTo>
                    <a:lnTo>
                      <a:pt x="26" y="9"/>
                    </a:lnTo>
                    <a:lnTo>
                      <a:pt x="23" y="6"/>
                    </a:lnTo>
                    <a:lnTo>
                      <a:pt x="23" y="3"/>
                    </a:lnTo>
                    <a:lnTo>
                      <a:pt x="20" y="3"/>
                    </a:lnTo>
                    <a:lnTo>
                      <a:pt x="17" y="0"/>
                    </a:lnTo>
                    <a:lnTo>
                      <a:pt x="14" y="0"/>
                    </a:lnTo>
                    <a:lnTo>
                      <a:pt x="11" y="0"/>
                    </a:lnTo>
                    <a:lnTo>
                      <a:pt x="9" y="0"/>
                    </a:lnTo>
                    <a:lnTo>
                      <a:pt x="6" y="3"/>
                    </a:lnTo>
                    <a:lnTo>
                      <a:pt x="3" y="3"/>
                    </a:lnTo>
                    <a:lnTo>
                      <a:pt x="3" y="6"/>
                    </a:lnTo>
                    <a:lnTo>
                      <a:pt x="0" y="9"/>
                    </a:lnTo>
                    <a:lnTo>
                      <a:pt x="0" y="11"/>
                    </a:lnTo>
                    <a:lnTo>
                      <a:pt x="0" y="14"/>
                    </a:lnTo>
                    <a:lnTo>
                      <a:pt x="0" y="17"/>
                    </a:lnTo>
                    <a:lnTo>
                      <a:pt x="0" y="20"/>
                    </a:lnTo>
                    <a:lnTo>
                      <a:pt x="3" y="20"/>
                    </a:lnTo>
                    <a:lnTo>
                      <a:pt x="3" y="23"/>
                    </a:lnTo>
                    <a:lnTo>
                      <a:pt x="6" y="23"/>
                    </a:lnTo>
                    <a:lnTo>
                      <a:pt x="6" y="26"/>
                    </a:lnTo>
                    <a:lnTo>
                      <a:pt x="9" y="26"/>
                    </a:lnTo>
                    <a:lnTo>
                      <a:pt x="11"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91" name="Freeform 330"/>
              <p:cNvSpPr>
                <a:spLocks/>
              </p:cNvSpPr>
              <p:nvPr/>
            </p:nvSpPr>
            <p:spPr bwMode="auto">
              <a:xfrm>
                <a:off x="651" y="965"/>
                <a:ext cx="26" cy="29"/>
              </a:xfrm>
              <a:custGeom>
                <a:avLst/>
                <a:gdLst>
                  <a:gd name="T0" fmla="*/ 11 w 26"/>
                  <a:gd name="T1" fmla="*/ 26 h 29"/>
                  <a:gd name="T2" fmla="*/ 14 w 26"/>
                  <a:gd name="T3" fmla="*/ 29 h 29"/>
                  <a:gd name="T4" fmla="*/ 17 w 26"/>
                  <a:gd name="T5" fmla="*/ 26 h 29"/>
                  <a:gd name="T6" fmla="*/ 20 w 26"/>
                  <a:gd name="T7" fmla="*/ 26 h 29"/>
                  <a:gd name="T8" fmla="*/ 23 w 26"/>
                  <a:gd name="T9" fmla="*/ 23 h 29"/>
                  <a:gd name="T10" fmla="*/ 26 w 26"/>
                  <a:gd name="T11" fmla="*/ 20 h 29"/>
                  <a:gd name="T12" fmla="*/ 26 w 26"/>
                  <a:gd name="T13" fmla="*/ 17 h 29"/>
                  <a:gd name="T14" fmla="*/ 26 w 26"/>
                  <a:gd name="T15" fmla="*/ 14 h 29"/>
                  <a:gd name="T16" fmla="*/ 26 w 26"/>
                  <a:gd name="T17" fmla="*/ 12 h 29"/>
                  <a:gd name="T18" fmla="*/ 26 w 26"/>
                  <a:gd name="T19" fmla="*/ 9 h 29"/>
                  <a:gd name="T20" fmla="*/ 23 w 26"/>
                  <a:gd name="T21" fmla="*/ 6 h 29"/>
                  <a:gd name="T22" fmla="*/ 20 w 26"/>
                  <a:gd name="T23" fmla="*/ 3 h 29"/>
                  <a:gd name="T24" fmla="*/ 17 w 26"/>
                  <a:gd name="T25" fmla="*/ 3 h 29"/>
                  <a:gd name="T26" fmla="*/ 14 w 26"/>
                  <a:gd name="T27" fmla="*/ 0 h 29"/>
                  <a:gd name="T28" fmla="*/ 11 w 26"/>
                  <a:gd name="T29" fmla="*/ 0 h 29"/>
                  <a:gd name="T30" fmla="*/ 8 w 26"/>
                  <a:gd name="T31" fmla="*/ 3 h 29"/>
                  <a:gd name="T32" fmla="*/ 6 w 26"/>
                  <a:gd name="T33" fmla="*/ 3 h 29"/>
                  <a:gd name="T34" fmla="*/ 3 w 26"/>
                  <a:gd name="T35" fmla="*/ 6 h 29"/>
                  <a:gd name="T36" fmla="*/ 0 w 26"/>
                  <a:gd name="T37" fmla="*/ 9 h 29"/>
                  <a:gd name="T38" fmla="*/ 0 w 26"/>
                  <a:gd name="T39" fmla="*/ 12 h 29"/>
                  <a:gd name="T40" fmla="*/ 0 w 26"/>
                  <a:gd name="T41" fmla="*/ 14 h 29"/>
                  <a:gd name="T42" fmla="*/ 0 w 26"/>
                  <a:gd name="T43" fmla="*/ 17 h 29"/>
                  <a:gd name="T44" fmla="*/ 0 w 26"/>
                  <a:gd name="T45" fmla="*/ 20 h 29"/>
                  <a:gd name="T46" fmla="*/ 3 w 26"/>
                  <a:gd name="T47" fmla="*/ 23 h 29"/>
                  <a:gd name="T48" fmla="*/ 6 w 26"/>
                  <a:gd name="T49" fmla="*/ 26 h 29"/>
                  <a:gd name="T50" fmla="*/ 8 w 26"/>
                  <a:gd name="T51" fmla="*/ 26 h 29"/>
                  <a:gd name="T52" fmla="*/ 11 w 26"/>
                  <a:gd name="T53" fmla="*/ 29 h 29"/>
                  <a:gd name="T54" fmla="*/ 14 w 26"/>
                  <a:gd name="T55" fmla="*/ 29 h 29"/>
                  <a:gd name="T56" fmla="*/ 11 w 26"/>
                  <a:gd name="T57" fmla="*/ 26 h 2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6"/>
                  <a:gd name="T88" fmla="*/ 0 h 29"/>
                  <a:gd name="T89" fmla="*/ 26 w 26"/>
                  <a:gd name="T90" fmla="*/ 29 h 2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6" h="29">
                    <a:moveTo>
                      <a:pt x="11" y="26"/>
                    </a:moveTo>
                    <a:lnTo>
                      <a:pt x="14" y="29"/>
                    </a:lnTo>
                    <a:lnTo>
                      <a:pt x="17" y="26"/>
                    </a:lnTo>
                    <a:lnTo>
                      <a:pt x="20" y="26"/>
                    </a:lnTo>
                    <a:lnTo>
                      <a:pt x="23" y="23"/>
                    </a:lnTo>
                    <a:lnTo>
                      <a:pt x="26" y="20"/>
                    </a:lnTo>
                    <a:lnTo>
                      <a:pt x="26" y="17"/>
                    </a:lnTo>
                    <a:lnTo>
                      <a:pt x="26" y="14"/>
                    </a:lnTo>
                    <a:lnTo>
                      <a:pt x="26" y="12"/>
                    </a:lnTo>
                    <a:lnTo>
                      <a:pt x="26" y="9"/>
                    </a:lnTo>
                    <a:lnTo>
                      <a:pt x="23" y="6"/>
                    </a:lnTo>
                    <a:lnTo>
                      <a:pt x="20" y="3"/>
                    </a:lnTo>
                    <a:lnTo>
                      <a:pt x="17" y="3"/>
                    </a:lnTo>
                    <a:lnTo>
                      <a:pt x="14" y="0"/>
                    </a:lnTo>
                    <a:lnTo>
                      <a:pt x="11" y="0"/>
                    </a:lnTo>
                    <a:lnTo>
                      <a:pt x="8" y="3"/>
                    </a:lnTo>
                    <a:lnTo>
                      <a:pt x="6" y="3"/>
                    </a:lnTo>
                    <a:lnTo>
                      <a:pt x="3" y="6"/>
                    </a:lnTo>
                    <a:lnTo>
                      <a:pt x="0" y="9"/>
                    </a:lnTo>
                    <a:lnTo>
                      <a:pt x="0" y="12"/>
                    </a:lnTo>
                    <a:lnTo>
                      <a:pt x="0" y="14"/>
                    </a:lnTo>
                    <a:lnTo>
                      <a:pt x="0" y="17"/>
                    </a:lnTo>
                    <a:lnTo>
                      <a:pt x="0" y="20"/>
                    </a:lnTo>
                    <a:lnTo>
                      <a:pt x="3" y="23"/>
                    </a:lnTo>
                    <a:lnTo>
                      <a:pt x="6" y="26"/>
                    </a:lnTo>
                    <a:lnTo>
                      <a:pt x="8" y="26"/>
                    </a:lnTo>
                    <a:lnTo>
                      <a:pt x="11" y="29"/>
                    </a:lnTo>
                    <a:lnTo>
                      <a:pt x="14" y="29"/>
                    </a:lnTo>
                    <a:lnTo>
                      <a:pt x="11"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92" name="Freeform 331"/>
              <p:cNvSpPr>
                <a:spLocks/>
              </p:cNvSpPr>
              <p:nvPr/>
            </p:nvSpPr>
            <p:spPr bwMode="auto">
              <a:xfrm>
                <a:off x="1102" y="1508"/>
                <a:ext cx="536" cy="807"/>
              </a:xfrm>
              <a:custGeom>
                <a:avLst/>
                <a:gdLst>
                  <a:gd name="T0" fmla="*/ 197 w 536"/>
                  <a:gd name="T1" fmla="*/ 0 h 807"/>
                  <a:gd name="T2" fmla="*/ 0 w 536"/>
                  <a:gd name="T3" fmla="*/ 2 h 807"/>
                  <a:gd name="T4" fmla="*/ 0 w 536"/>
                  <a:gd name="T5" fmla="*/ 807 h 807"/>
                  <a:gd name="T6" fmla="*/ 536 w 536"/>
                  <a:gd name="T7" fmla="*/ 807 h 807"/>
                  <a:gd name="T8" fmla="*/ 0 60000 65536"/>
                  <a:gd name="T9" fmla="*/ 0 60000 65536"/>
                  <a:gd name="T10" fmla="*/ 0 60000 65536"/>
                  <a:gd name="T11" fmla="*/ 0 60000 65536"/>
                  <a:gd name="T12" fmla="*/ 0 w 536"/>
                  <a:gd name="T13" fmla="*/ 0 h 807"/>
                  <a:gd name="T14" fmla="*/ 536 w 536"/>
                  <a:gd name="T15" fmla="*/ 807 h 807"/>
                </a:gdLst>
                <a:ahLst/>
                <a:cxnLst>
                  <a:cxn ang="T8">
                    <a:pos x="T0" y="T1"/>
                  </a:cxn>
                  <a:cxn ang="T9">
                    <a:pos x="T2" y="T3"/>
                  </a:cxn>
                  <a:cxn ang="T10">
                    <a:pos x="T4" y="T5"/>
                  </a:cxn>
                  <a:cxn ang="T11">
                    <a:pos x="T6" y="T7"/>
                  </a:cxn>
                </a:cxnLst>
                <a:rect l="T12" t="T13" r="T14" b="T15"/>
                <a:pathLst>
                  <a:path w="536" h="807">
                    <a:moveTo>
                      <a:pt x="197" y="0"/>
                    </a:moveTo>
                    <a:lnTo>
                      <a:pt x="0" y="2"/>
                    </a:lnTo>
                    <a:lnTo>
                      <a:pt x="0" y="807"/>
                    </a:lnTo>
                    <a:lnTo>
                      <a:pt x="536" y="807"/>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93" name="Freeform 332"/>
              <p:cNvSpPr>
                <a:spLocks/>
              </p:cNvSpPr>
              <p:nvPr/>
            </p:nvSpPr>
            <p:spPr bwMode="auto">
              <a:xfrm>
                <a:off x="2298" y="2018"/>
                <a:ext cx="25" cy="26"/>
              </a:xfrm>
              <a:custGeom>
                <a:avLst/>
                <a:gdLst>
                  <a:gd name="T0" fmla="*/ 11 w 25"/>
                  <a:gd name="T1" fmla="*/ 26 h 26"/>
                  <a:gd name="T2" fmla="*/ 14 w 25"/>
                  <a:gd name="T3" fmla="*/ 26 h 26"/>
                  <a:gd name="T4" fmla="*/ 17 w 25"/>
                  <a:gd name="T5" fmla="*/ 26 h 26"/>
                  <a:gd name="T6" fmla="*/ 20 w 25"/>
                  <a:gd name="T7" fmla="*/ 26 h 26"/>
                  <a:gd name="T8" fmla="*/ 20 w 25"/>
                  <a:gd name="T9" fmla="*/ 23 h 26"/>
                  <a:gd name="T10" fmla="*/ 22 w 25"/>
                  <a:gd name="T11" fmla="*/ 23 h 26"/>
                  <a:gd name="T12" fmla="*/ 22 w 25"/>
                  <a:gd name="T13" fmla="*/ 20 h 26"/>
                  <a:gd name="T14" fmla="*/ 25 w 25"/>
                  <a:gd name="T15" fmla="*/ 20 h 26"/>
                  <a:gd name="T16" fmla="*/ 25 w 25"/>
                  <a:gd name="T17" fmla="*/ 18 h 26"/>
                  <a:gd name="T18" fmla="*/ 25 w 25"/>
                  <a:gd name="T19" fmla="*/ 15 h 26"/>
                  <a:gd name="T20" fmla="*/ 25 w 25"/>
                  <a:gd name="T21" fmla="*/ 12 h 26"/>
                  <a:gd name="T22" fmla="*/ 25 w 25"/>
                  <a:gd name="T23" fmla="*/ 9 h 26"/>
                  <a:gd name="T24" fmla="*/ 25 w 25"/>
                  <a:gd name="T25" fmla="*/ 6 h 26"/>
                  <a:gd name="T26" fmla="*/ 22 w 25"/>
                  <a:gd name="T27" fmla="*/ 6 h 26"/>
                  <a:gd name="T28" fmla="*/ 22 w 25"/>
                  <a:gd name="T29" fmla="*/ 3 h 26"/>
                  <a:gd name="T30" fmla="*/ 20 w 25"/>
                  <a:gd name="T31" fmla="*/ 3 h 26"/>
                  <a:gd name="T32" fmla="*/ 20 w 25"/>
                  <a:gd name="T33" fmla="*/ 0 h 26"/>
                  <a:gd name="T34" fmla="*/ 17 w 25"/>
                  <a:gd name="T35" fmla="*/ 0 h 26"/>
                  <a:gd name="T36" fmla="*/ 14 w 25"/>
                  <a:gd name="T37" fmla="*/ 0 h 26"/>
                  <a:gd name="T38" fmla="*/ 11 w 25"/>
                  <a:gd name="T39" fmla="*/ 0 h 26"/>
                  <a:gd name="T40" fmla="*/ 8 w 25"/>
                  <a:gd name="T41" fmla="*/ 0 h 26"/>
                  <a:gd name="T42" fmla="*/ 5 w 25"/>
                  <a:gd name="T43" fmla="*/ 0 h 26"/>
                  <a:gd name="T44" fmla="*/ 5 w 25"/>
                  <a:gd name="T45" fmla="*/ 3 h 26"/>
                  <a:gd name="T46" fmla="*/ 2 w 25"/>
                  <a:gd name="T47" fmla="*/ 3 h 26"/>
                  <a:gd name="T48" fmla="*/ 2 w 25"/>
                  <a:gd name="T49" fmla="*/ 6 h 26"/>
                  <a:gd name="T50" fmla="*/ 0 w 25"/>
                  <a:gd name="T51" fmla="*/ 6 h 26"/>
                  <a:gd name="T52" fmla="*/ 0 w 25"/>
                  <a:gd name="T53" fmla="*/ 9 h 26"/>
                  <a:gd name="T54" fmla="*/ 0 w 25"/>
                  <a:gd name="T55" fmla="*/ 12 h 26"/>
                  <a:gd name="T56" fmla="*/ 0 w 25"/>
                  <a:gd name="T57" fmla="*/ 15 h 26"/>
                  <a:gd name="T58" fmla="*/ 0 w 25"/>
                  <a:gd name="T59" fmla="*/ 18 h 26"/>
                  <a:gd name="T60" fmla="*/ 0 w 25"/>
                  <a:gd name="T61" fmla="*/ 20 h 26"/>
                  <a:gd name="T62" fmla="*/ 2 w 25"/>
                  <a:gd name="T63" fmla="*/ 20 h 26"/>
                  <a:gd name="T64" fmla="*/ 2 w 25"/>
                  <a:gd name="T65" fmla="*/ 23 h 26"/>
                  <a:gd name="T66" fmla="*/ 5 w 25"/>
                  <a:gd name="T67" fmla="*/ 23 h 26"/>
                  <a:gd name="T68" fmla="*/ 5 w 25"/>
                  <a:gd name="T69" fmla="*/ 26 h 26"/>
                  <a:gd name="T70" fmla="*/ 8 w 25"/>
                  <a:gd name="T71" fmla="*/ 26 h 26"/>
                  <a:gd name="T72" fmla="*/ 11 w 25"/>
                  <a:gd name="T73" fmla="*/ 26 h 2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5"/>
                  <a:gd name="T112" fmla="*/ 0 h 26"/>
                  <a:gd name="T113" fmla="*/ 25 w 25"/>
                  <a:gd name="T114" fmla="*/ 26 h 2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5" h="26">
                    <a:moveTo>
                      <a:pt x="11" y="26"/>
                    </a:moveTo>
                    <a:lnTo>
                      <a:pt x="14" y="26"/>
                    </a:lnTo>
                    <a:lnTo>
                      <a:pt x="17" y="26"/>
                    </a:lnTo>
                    <a:lnTo>
                      <a:pt x="20" y="26"/>
                    </a:lnTo>
                    <a:lnTo>
                      <a:pt x="20" y="23"/>
                    </a:lnTo>
                    <a:lnTo>
                      <a:pt x="22" y="23"/>
                    </a:lnTo>
                    <a:lnTo>
                      <a:pt x="22" y="20"/>
                    </a:lnTo>
                    <a:lnTo>
                      <a:pt x="25" y="20"/>
                    </a:lnTo>
                    <a:lnTo>
                      <a:pt x="25" y="18"/>
                    </a:lnTo>
                    <a:lnTo>
                      <a:pt x="25" y="15"/>
                    </a:lnTo>
                    <a:lnTo>
                      <a:pt x="25" y="12"/>
                    </a:lnTo>
                    <a:lnTo>
                      <a:pt x="25" y="9"/>
                    </a:lnTo>
                    <a:lnTo>
                      <a:pt x="25" y="6"/>
                    </a:lnTo>
                    <a:lnTo>
                      <a:pt x="22" y="6"/>
                    </a:lnTo>
                    <a:lnTo>
                      <a:pt x="22" y="3"/>
                    </a:lnTo>
                    <a:lnTo>
                      <a:pt x="20" y="3"/>
                    </a:lnTo>
                    <a:lnTo>
                      <a:pt x="20" y="0"/>
                    </a:lnTo>
                    <a:lnTo>
                      <a:pt x="17" y="0"/>
                    </a:lnTo>
                    <a:lnTo>
                      <a:pt x="14" y="0"/>
                    </a:lnTo>
                    <a:lnTo>
                      <a:pt x="11" y="0"/>
                    </a:lnTo>
                    <a:lnTo>
                      <a:pt x="8" y="0"/>
                    </a:lnTo>
                    <a:lnTo>
                      <a:pt x="5" y="0"/>
                    </a:lnTo>
                    <a:lnTo>
                      <a:pt x="5" y="3"/>
                    </a:lnTo>
                    <a:lnTo>
                      <a:pt x="2" y="3"/>
                    </a:lnTo>
                    <a:lnTo>
                      <a:pt x="2" y="6"/>
                    </a:lnTo>
                    <a:lnTo>
                      <a:pt x="0" y="6"/>
                    </a:lnTo>
                    <a:lnTo>
                      <a:pt x="0" y="9"/>
                    </a:lnTo>
                    <a:lnTo>
                      <a:pt x="0" y="12"/>
                    </a:lnTo>
                    <a:lnTo>
                      <a:pt x="0" y="15"/>
                    </a:lnTo>
                    <a:lnTo>
                      <a:pt x="0" y="18"/>
                    </a:lnTo>
                    <a:lnTo>
                      <a:pt x="0" y="20"/>
                    </a:lnTo>
                    <a:lnTo>
                      <a:pt x="2" y="20"/>
                    </a:lnTo>
                    <a:lnTo>
                      <a:pt x="2" y="23"/>
                    </a:lnTo>
                    <a:lnTo>
                      <a:pt x="5" y="23"/>
                    </a:lnTo>
                    <a:lnTo>
                      <a:pt x="5" y="26"/>
                    </a:lnTo>
                    <a:lnTo>
                      <a:pt x="8" y="26"/>
                    </a:lnTo>
                    <a:lnTo>
                      <a:pt x="11"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94" name="Freeform 333"/>
              <p:cNvSpPr>
                <a:spLocks/>
              </p:cNvSpPr>
              <p:nvPr/>
            </p:nvSpPr>
            <p:spPr bwMode="auto">
              <a:xfrm>
                <a:off x="3299" y="1807"/>
                <a:ext cx="26" cy="26"/>
              </a:xfrm>
              <a:custGeom>
                <a:avLst/>
                <a:gdLst>
                  <a:gd name="T0" fmla="*/ 12 w 26"/>
                  <a:gd name="T1" fmla="*/ 26 h 26"/>
                  <a:gd name="T2" fmla="*/ 15 w 26"/>
                  <a:gd name="T3" fmla="*/ 26 h 26"/>
                  <a:gd name="T4" fmla="*/ 17 w 26"/>
                  <a:gd name="T5" fmla="*/ 26 h 26"/>
                  <a:gd name="T6" fmla="*/ 20 w 26"/>
                  <a:gd name="T7" fmla="*/ 23 h 26"/>
                  <a:gd name="T8" fmla="*/ 23 w 26"/>
                  <a:gd name="T9" fmla="*/ 23 h 26"/>
                  <a:gd name="T10" fmla="*/ 23 w 26"/>
                  <a:gd name="T11" fmla="*/ 20 h 26"/>
                  <a:gd name="T12" fmla="*/ 26 w 26"/>
                  <a:gd name="T13" fmla="*/ 17 h 26"/>
                  <a:gd name="T14" fmla="*/ 26 w 26"/>
                  <a:gd name="T15" fmla="*/ 15 h 26"/>
                  <a:gd name="T16" fmla="*/ 26 w 26"/>
                  <a:gd name="T17" fmla="*/ 12 h 26"/>
                  <a:gd name="T18" fmla="*/ 26 w 26"/>
                  <a:gd name="T19" fmla="*/ 9 h 26"/>
                  <a:gd name="T20" fmla="*/ 26 w 26"/>
                  <a:gd name="T21" fmla="*/ 6 h 26"/>
                  <a:gd name="T22" fmla="*/ 23 w 26"/>
                  <a:gd name="T23" fmla="*/ 6 h 26"/>
                  <a:gd name="T24" fmla="*/ 23 w 26"/>
                  <a:gd name="T25" fmla="*/ 3 h 26"/>
                  <a:gd name="T26" fmla="*/ 20 w 26"/>
                  <a:gd name="T27" fmla="*/ 3 h 26"/>
                  <a:gd name="T28" fmla="*/ 20 w 26"/>
                  <a:gd name="T29" fmla="*/ 0 h 26"/>
                  <a:gd name="T30" fmla="*/ 17 w 26"/>
                  <a:gd name="T31" fmla="*/ 0 h 26"/>
                  <a:gd name="T32" fmla="*/ 15 w 26"/>
                  <a:gd name="T33" fmla="*/ 0 h 26"/>
                  <a:gd name="T34" fmla="*/ 12 w 26"/>
                  <a:gd name="T35" fmla="*/ 0 h 26"/>
                  <a:gd name="T36" fmla="*/ 9 w 26"/>
                  <a:gd name="T37" fmla="*/ 0 h 26"/>
                  <a:gd name="T38" fmla="*/ 6 w 26"/>
                  <a:gd name="T39" fmla="*/ 0 h 26"/>
                  <a:gd name="T40" fmla="*/ 6 w 26"/>
                  <a:gd name="T41" fmla="*/ 3 h 26"/>
                  <a:gd name="T42" fmla="*/ 3 w 26"/>
                  <a:gd name="T43" fmla="*/ 3 h 26"/>
                  <a:gd name="T44" fmla="*/ 3 w 26"/>
                  <a:gd name="T45" fmla="*/ 6 h 26"/>
                  <a:gd name="T46" fmla="*/ 0 w 26"/>
                  <a:gd name="T47" fmla="*/ 6 h 26"/>
                  <a:gd name="T48" fmla="*/ 0 w 26"/>
                  <a:gd name="T49" fmla="*/ 9 h 26"/>
                  <a:gd name="T50" fmla="*/ 0 w 26"/>
                  <a:gd name="T51" fmla="*/ 12 h 26"/>
                  <a:gd name="T52" fmla="*/ 0 w 26"/>
                  <a:gd name="T53" fmla="*/ 15 h 26"/>
                  <a:gd name="T54" fmla="*/ 0 w 26"/>
                  <a:gd name="T55" fmla="*/ 17 h 26"/>
                  <a:gd name="T56" fmla="*/ 3 w 26"/>
                  <a:gd name="T57" fmla="*/ 20 h 26"/>
                  <a:gd name="T58" fmla="*/ 3 w 26"/>
                  <a:gd name="T59" fmla="*/ 23 h 26"/>
                  <a:gd name="T60" fmla="*/ 6 w 26"/>
                  <a:gd name="T61" fmla="*/ 23 h 26"/>
                  <a:gd name="T62" fmla="*/ 9 w 26"/>
                  <a:gd name="T63" fmla="*/ 26 h 26"/>
                  <a:gd name="T64" fmla="*/ 12 w 26"/>
                  <a:gd name="T65" fmla="*/ 26 h 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6"/>
                  <a:gd name="T100" fmla="*/ 0 h 26"/>
                  <a:gd name="T101" fmla="*/ 26 w 26"/>
                  <a:gd name="T102" fmla="*/ 26 h 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6" h="26">
                    <a:moveTo>
                      <a:pt x="12" y="26"/>
                    </a:moveTo>
                    <a:lnTo>
                      <a:pt x="15" y="26"/>
                    </a:lnTo>
                    <a:lnTo>
                      <a:pt x="17" y="26"/>
                    </a:lnTo>
                    <a:lnTo>
                      <a:pt x="20" y="23"/>
                    </a:lnTo>
                    <a:lnTo>
                      <a:pt x="23" y="23"/>
                    </a:lnTo>
                    <a:lnTo>
                      <a:pt x="23" y="20"/>
                    </a:lnTo>
                    <a:lnTo>
                      <a:pt x="26" y="17"/>
                    </a:lnTo>
                    <a:lnTo>
                      <a:pt x="26" y="15"/>
                    </a:lnTo>
                    <a:lnTo>
                      <a:pt x="26" y="12"/>
                    </a:lnTo>
                    <a:lnTo>
                      <a:pt x="26" y="9"/>
                    </a:lnTo>
                    <a:lnTo>
                      <a:pt x="26" y="6"/>
                    </a:lnTo>
                    <a:lnTo>
                      <a:pt x="23" y="6"/>
                    </a:lnTo>
                    <a:lnTo>
                      <a:pt x="23" y="3"/>
                    </a:lnTo>
                    <a:lnTo>
                      <a:pt x="20" y="3"/>
                    </a:lnTo>
                    <a:lnTo>
                      <a:pt x="20" y="0"/>
                    </a:lnTo>
                    <a:lnTo>
                      <a:pt x="17" y="0"/>
                    </a:lnTo>
                    <a:lnTo>
                      <a:pt x="15" y="0"/>
                    </a:lnTo>
                    <a:lnTo>
                      <a:pt x="12" y="0"/>
                    </a:lnTo>
                    <a:lnTo>
                      <a:pt x="9" y="0"/>
                    </a:lnTo>
                    <a:lnTo>
                      <a:pt x="6" y="0"/>
                    </a:lnTo>
                    <a:lnTo>
                      <a:pt x="6" y="3"/>
                    </a:lnTo>
                    <a:lnTo>
                      <a:pt x="3" y="3"/>
                    </a:lnTo>
                    <a:lnTo>
                      <a:pt x="3" y="6"/>
                    </a:lnTo>
                    <a:lnTo>
                      <a:pt x="0" y="6"/>
                    </a:lnTo>
                    <a:lnTo>
                      <a:pt x="0" y="9"/>
                    </a:lnTo>
                    <a:lnTo>
                      <a:pt x="0" y="12"/>
                    </a:lnTo>
                    <a:lnTo>
                      <a:pt x="0" y="15"/>
                    </a:lnTo>
                    <a:lnTo>
                      <a:pt x="0" y="17"/>
                    </a:lnTo>
                    <a:lnTo>
                      <a:pt x="3" y="20"/>
                    </a:lnTo>
                    <a:lnTo>
                      <a:pt x="3" y="23"/>
                    </a:lnTo>
                    <a:lnTo>
                      <a:pt x="6" y="23"/>
                    </a:lnTo>
                    <a:lnTo>
                      <a:pt x="9" y="26"/>
                    </a:lnTo>
                    <a:lnTo>
                      <a:pt x="12"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95" name="Freeform 334"/>
              <p:cNvSpPr>
                <a:spLocks/>
              </p:cNvSpPr>
              <p:nvPr/>
            </p:nvSpPr>
            <p:spPr bwMode="auto">
              <a:xfrm>
                <a:off x="1090" y="1816"/>
                <a:ext cx="26" cy="28"/>
              </a:xfrm>
              <a:custGeom>
                <a:avLst/>
                <a:gdLst>
                  <a:gd name="T0" fmla="*/ 12 w 26"/>
                  <a:gd name="T1" fmla="*/ 25 h 28"/>
                  <a:gd name="T2" fmla="*/ 15 w 26"/>
                  <a:gd name="T3" fmla="*/ 28 h 28"/>
                  <a:gd name="T4" fmla="*/ 17 w 26"/>
                  <a:gd name="T5" fmla="*/ 25 h 28"/>
                  <a:gd name="T6" fmla="*/ 20 w 26"/>
                  <a:gd name="T7" fmla="*/ 25 h 28"/>
                  <a:gd name="T8" fmla="*/ 23 w 26"/>
                  <a:gd name="T9" fmla="*/ 23 h 28"/>
                  <a:gd name="T10" fmla="*/ 26 w 26"/>
                  <a:gd name="T11" fmla="*/ 20 h 28"/>
                  <a:gd name="T12" fmla="*/ 26 w 26"/>
                  <a:gd name="T13" fmla="*/ 17 h 28"/>
                  <a:gd name="T14" fmla="*/ 26 w 26"/>
                  <a:gd name="T15" fmla="*/ 14 h 28"/>
                  <a:gd name="T16" fmla="*/ 26 w 26"/>
                  <a:gd name="T17" fmla="*/ 11 h 28"/>
                  <a:gd name="T18" fmla="*/ 26 w 26"/>
                  <a:gd name="T19" fmla="*/ 8 h 28"/>
                  <a:gd name="T20" fmla="*/ 23 w 26"/>
                  <a:gd name="T21" fmla="*/ 6 h 28"/>
                  <a:gd name="T22" fmla="*/ 20 w 26"/>
                  <a:gd name="T23" fmla="*/ 3 h 28"/>
                  <a:gd name="T24" fmla="*/ 17 w 26"/>
                  <a:gd name="T25" fmla="*/ 3 h 28"/>
                  <a:gd name="T26" fmla="*/ 15 w 26"/>
                  <a:gd name="T27" fmla="*/ 0 h 28"/>
                  <a:gd name="T28" fmla="*/ 12 w 26"/>
                  <a:gd name="T29" fmla="*/ 0 h 28"/>
                  <a:gd name="T30" fmla="*/ 9 w 26"/>
                  <a:gd name="T31" fmla="*/ 3 h 28"/>
                  <a:gd name="T32" fmla="*/ 6 w 26"/>
                  <a:gd name="T33" fmla="*/ 3 h 28"/>
                  <a:gd name="T34" fmla="*/ 3 w 26"/>
                  <a:gd name="T35" fmla="*/ 6 h 28"/>
                  <a:gd name="T36" fmla="*/ 0 w 26"/>
                  <a:gd name="T37" fmla="*/ 8 h 28"/>
                  <a:gd name="T38" fmla="*/ 0 w 26"/>
                  <a:gd name="T39" fmla="*/ 11 h 28"/>
                  <a:gd name="T40" fmla="*/ 0 w 26"/>
                  <a:gd name="T41" fmla="*/ 14 h 28"/>
                  <a:gd name="T42" fmla="*/ 0 w 26"/>
                  <a:gd name="T43" fmla="*/ 17 h 28"/>
                  <a:gd name="T44" fmla="*/ 0 w 26"/>
                  <a:gd name="T45" fmla="*/ 20 h 28"/>
                  <a:gd name="T46" fmla="*/ 3 w 26"/>
                  <a:gd name="T47" fmla="*/ 23 h 28"/>
                  <a:gd name="T48" fmla="*/ 6 w 26"/>
                  <a:gd name="T49" fmla="*/ 25 h 28"/>
                  <a:gd name="T50" fmla="*/ 9 w 26"/>
                  <a:gd name="T51" fmla="*/ 25 h 28"/>
                  <a:gd name="T52" fmla="*/ 12 w 26"/>
                  <a:gd name="T53" fmla="*/ 28 h 28"/>
                  <a:gd name="T54" fmla="*/ 12 w 26"/>
                  <a:gd name="T55" fmla="*/ 25 h 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6"/>
                  <a:gd name="T85" fmla="*/ 0 h 28"/>
                  <a:gd name="T86" fmla="*/ 26 w 26"/>
                  <a:gd name="T87" fmla="*/ 28 h 2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6" h="28">
                    <a:moveTo>
                      <a:pt x="12" y="25"/>
                    </a:moveTo>
                    <a:lnTo>
                      <a:pt x="15" y="28"/>
                    </a:lnTo>
                    <a:lnTo>
                      <a:pt x="17" y="25"/>
                    </a:lnTo>
                    <a:lnTo>
                      <a:pt x="20" y="25"/>
                    </a:lnTo>
                    <a:lnTo>
                      <a:pt x="23" y="23"/>
                    </a:lnTo>
                    <a:lnTo>
                      <a:pt x="26" y="20"/>
                    </a:lnTo>
                    <a:lnTo>
                      <a:pt x="26" y="17"/>
                    </a:lnTo>
                    <a:lnTo>
                      <a:pt x="26" y="14"/>
                    </a:lnTo>
                    <a:lnTo>
                      <a:pt x="26" y="11"/>
                    </a:lnTo>
                    <a:lnTo>
                      <a:pt x="26" y="8"/>
                    </a:lnTo>
                    <a:lnTo>
                      <a:pt x="23" y="6"/>
                    </a:lnTo>
                    <a:lnTo>
                      <a:pt x="20" y="3"/>
                    </a:lnTo>
                    <a:lnTo>
                      <a:pt x="17" y="3"/>
                    </a:lnTo>
                    <a:lnTo>
                      <a:pt x="15" y="0"/>
                    </a:lnTo>
                    <a:lnTo>
                      <a:pt x="12" y="0"/>
                    </a:lnTo>
                    <a:lnTo>
                      <a:pt x="9" y="3"/>
                    </a:lnTo>
                    <a:lnTo>
                      <a:pt x="6" y="3"/>
                    </a:lnTo>
                    <a:lnTo>
                      <a:pt x="3" y="6"/>
                    </a:lnTo>
                    <a:lnTo>
                      <a:pt x="0" y="8"/>
                    </a:lnTo>
                    <a:lnTo>
                      <a:pt x="0" y="11"/>
                    </a:lnTo>
                    <a:lnTo>
                      <a:pt x="0" y="14"/>
                    </a:lnTo>
                    <a:lnTo>
                      <a:pt x="0" y="17"/>
                    </a:lnTo>
                    <a:lnTo>
                      <a:pt x="0" y="20"/>
                    </a:lnTo>
                    <a:lnTo>
                      <a:pt x="3" y="23"/>
                    </a:lnTo>
                    <a:lnTo>
                      <a:pt x="6" y="25"/>
                    </a:lnTo>
                    <a:lnTo>
                      <a:pt x="9" y="25"/>
                    </a:lnTo>
                    <a:lnTo>
                      <a:pt x="12" y="28"/>
                    </a:lnTo>
                    <a:lnTo>
                      <a:pt x="12"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96" name="Line 335"/>
              <p:cNvSpPr>
                <a:spLocks noChangeShapeType="1"/>
              </p:cNvSpPr>
              <p:nvPr/>
            </p:nvSpPr>
            <p:spPr bwMode="auto">
              <a:xfrm flipV="1">
                <a:off x="928" y="0"/>
                <a:ext cx="1" cy="29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 name="Line 336"/>
              <p:cNvSpPr>
                <a:spLocks noChangeShapeType="1"/>
              </p:cNvSpPr>
              <p:nvPr/>
            </p:nvSpPr>
            <p:spPr bwMode="auto">
              <a:xfrm flipV="1">
                <a:off x="2135" y="0"/>
                <a:ext cx="1" cy="29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 name="Line 337"/>
              <p:cNvSpPr>
                <a:spLocks noChangeShapeType="1"/>
              </p:cNvSpPr>
              <p:nvPr/>
            </p:nvSpPr>
            <p:spPr bwMode="auto">
              <a:xfrm flipV="1">
                <a:off x="3197" y="0"/>
                <a:ext cx="1" cy="29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9" name="Line 338"/>
              <p:cNvSpPr>
                <a:spLocks noChangeShapeType="1"/>
              </p:cNvSpPr>
              <p:nvPr/>
            </p:nvSpPr>
            <p:spPr bwMode="auto">
              <a:xfrm flipV="1">
                <a:off x="4227" y="0"/>
                <a:ext cx="1" cy="29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0" name="Rectangle 339"/>
              <p:cNvSpPr>
                <a:spLocks noChangeArrowheads="1"/>
              </p:cNvSpPr>
              <p:nvPr/>
            </p:nvSpPr>
            <p:spPr bwMode="auto">
              <a:xfrm>
                <a:off x="0" y="9"/>
                <a:ext cx="2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I</a:t>
                </a:r>
                <a:endParaRPr lang="en-US" altLang="zh-CN" b="1"/>
              </a:p>
            </p:txBody>
          </p:sp>
          <p:sp>
            <p:nvSpPr>
              <p:cNvPr id="201" name="Rectangle 340"/>
              <p:cNvSpPr>
                <a:spLocks noChangeArrowheads="1"/>
              </p:cNvSpPr>
              <p:nvPr/>
            </p:nvSpPr>
            <p:spPr bwMode="auto">
              <a:xfrm>
                <a:off x="26" y="9"/>
                <a:ext cx="56"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F</a:t>
                </a:r>
                <a:endParaRPr lang="en-US" altLang="zh-CN" b="1"/>
              </a:p>
            </p:txBody>
          </p:sp>
          <p:sp>
            <p:nvSpPr>
              <p:cNvPr id="202" name="Rectangle 341"/>
              <p:cNvSpPr>
                <a:spLocks noChangeArrowheads="1"/>
              </p:cNvSpPr>
              <p:nvPr/>
            </p:nvSpPr>
            <p:spPr bwMode="auto">
              <a:xfrm>
                <a:off x="83" y="9"/>
                <a:ext cx="3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a:t>
                </a:r>
                <a:endParaRPr lang="en-US" altLang="zh-CN" b="1"/>
              </a:p>
            </p:txBody>
          </p:sp>
          <p:sp>
            <p:nvSpPr>
              <p:cNvPr id="203" name="Rectangle 342"/>
              <p:cNvSpPr>
                <a:spLocks noChangeArrowheads="1"/>
              </p:cNvSpPr>
              <p:nvPr/>
            </p:nvSpPr>
            <p:spPr bwMode="auto">
              <a:xfrm>
                <a:off x="109" y="9"/>
                <a:ext cx="2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 </a:t>
                </a:r>
                <a:endParaRPr lang="en-US" altLang="zh-CN" b="1"/>
              </a:p>
            </p:txBody>
          </p:sp>
          <p:sp>
            <p:nvSpPr>
              <p:cNvPr id="204" name="Rectangle 343"/>
              <p:cNvSpPr>
                <a:spLocks noChangeArrowheads="1"/>
              </p:cNvSpPr>
              <p:nvPr/>
            </p:nvSpPr>
            <p:spPr bwMode="auto">
              <a:xfrm>
                <a:off x="137" y="9"/>
                <a:ext cx="2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I</a:t>
                </a:r>
                <a:endParaRPr lang="en-US" altLang="zh-CN" b="1"/>
              </a:p>
            </p:txBody>
          </p:sp>
          <p:sp>
            <p:nvSpPr>
              <p:cNvPr id="205" name="Rectangle 344"/>
              <p:cNvSpPr>
                <a:spLocks noChangeArrowheads="1"/>
              </p:cNvSpPr>
              <p:nvPr/>
            </p:nvSpPr>
            <p:spPr bwMode="auto">
              <a:xfrm>
                <a:off x="163" y="9"/>
                <a:ext cx="5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n</a:t>
                </a:r>
                <a:endParaRPr lang="en-US" altLang="zh-CN" b="1"/>
              </a:p>
            </p:txBody>
          </p:sp>
          <p:sp>
            <p:nvSpPr>
              <p:cNvPr id="206" name="Rectangle 345"/>
              <p:cNvSpPr>
                <a:spLocks noChangeArrowheads="1"/>
              </p:cNvSpPr>
              <p:nvPr/>
            </p:nvSpPr>
            <p:spPr bwMode="auto">
              <a:xfrm>
                <a:off x="214" y="9"/>
                <a:ext cx="49"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s</a:t>
                </a:r>
                <a:endParaRPr lang="en-US" altLang="zh-CN" b="1"/>
              </a:p>
            </p:txBody>
          </p:sp>
          <p:sp>
            <p:nvSpPr>
              <p:cNvPr id="207" name="Rectangle 346"/>
              <p:cNvSpPr>
                <a:spLocks noChangeArrowheads="1"/>
              </p:cNvSpPr>
              <p:nvPr/>
            </p:nvSpPr>
            <p:spPr bwMode="auto">
              <a:xfrm>
                <a:off x="263" y="9"/>
                <a:ext cx="3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t</a:t>
                </a:r>
                <a:endParaRPr lang="en-US" altLang="zh-CN" b="1"/>
              </a:p>
            </p:txBody>
          </p:sp>
          <p:sp>
            <p:nvSpPr>
              <p:cNvPr id="208" name="Rectangle 347"/>
              <p:cNvSpPr>
                <a:spLocks noChangeArrowheads="1"/>
              </p:cNvSpPr>
              <p:nvPr/>
            </p:nvSpPr>
            <p:spPr bwMode="auto">
              <a:xfrm>
                <a:off x="288" y="9"/>
                <a:ext cx="3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r</a:t>
                </a:r>
                <a:endParaRPr lang="en-US" altLang="zh-CN" b="1"/>
              </a:p>
            </p:txBody>
          </p:sp>
          <p:sp>
            <p:nvSpPr>
              <p:cNvPr id="209" name="Rectangle 348"/>
              <p:cNvSpPr>
                <a:spLocks noChangeArrowheads="1"/>
              </p:cNvSpPr>
              <p:nvPr/>
            </p:nvSpPr>
            <p:spPr bwMode="auto">
              <a:xfrm>
                <a:off x="320" y="9"/>
                <a:ext cx="5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u</a:t>
                </a:r>
                <a:endParaRPr lang="en-US" altLang="zh-CN" b="1"/>
              </a:p>
            </p:txBody>
          </p:sp>
          <p:sp>
            <p:nvSpPr>
              <p:cNvPr id="210" name="Rectangle 349"/>
              <p:cNvSpPr>
                <a:spLocks noChangeArrowheads="1"/>
              </p:cNvSpPr>
              <p:nvPr/>
            </p:nvSpPr>
            <p:spPr bwMode="auto">
              <a:xfrm>
                <a:off x="374" y="9"/>
                <a:ext cx="5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c</a:t>
                </a:r>
                <a:endParaRPr lang="en-US" altLang="zh-CN" b="1"/>
              </a:p>
            </p:txBody>
          </p:sp>
          <p:sp>
            <p:nvSpPr>
              <p:cNvPr id="211" name="Rectangle 350"/>
              <p:cNvSpPr>
                <a:spLocks noChangeArrowheads="1"/>
              </p:cNvSpPr>
              <p:nvPr/>
            </p:nvSpPr>
            <p:spPr bwMode="auto">
              <a:xfrm>
                <a:off x="423" y="9"/>
                <a:ext cx="3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t</a:t>
                </a:r>
                <a:endParaRPr lang="en-US" altLang="zh-CN" b="1"/>
              </a:p>
            </p:txBody>
          </p:sp>
          <p:sp>
            <p:nvSpPr>
              <p:cNvPr id="212" name="Rectangle 351"/>
              <p:cNvSpPr>
                <a:spLocks noChangeArrowheads="1"/>
              </p:cNvSpPr>
              <p:nvPr/>
            </p:nvSpPr>
            <p:spPr bwMode="auto">
              <a:xfrm>
                <a:off x="448" y="9"/>
                <a:ext cx="2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i</a:t>
                </a:r>
                <a:endParaRPr lang="en-US" altLang="zh-CN" b="1"/>
              </a:p>
            </p:txBody>
          </p:sp>
          <p:sp>
            <p:nvSpPr>
              <p:cNvPr id="213" name="Rectangle 352"/>
              <p:cNvSpPr>
                <a:spLocks noChangeArrowheads="1"/>
              </p:cNvSpPr>
              <p:nvPr/>
            </p:nvSpPr>
            <p:spPr bwMode="auto">
              <a:xfrm>
                <a:off x="468" y="9"/>
                <a:ext cx="5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o</a:t>
                </a:r>
                <a:endParaRPr lang="en-US" altLang="zh-CN" b="1"/>
              </a:p>
            </p:txBody>
          </p:sp>
          <p:sp>
            <p:nvSpPr>
              <p:cNvPr id="214" name="Rectangle 353"/>
              <p:cNvSpPr>
                <a:spLocks noChangeArrowheads="1"/>
              </p:cNvSpPr>
              <p:nvPr/>
            </p:nvSpPr>
            <p:spPr bwMode="auto">
              <a:xfrm>
                <a:off x="522" y="9"/>
                <a:ext cx="5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n</a:t>
                </a:r>
                <a:endParaRPr lang="en-US" altLang="zh-CN" b="1"/>
              </a:p>
            </p:txBody>
          </p:sp>
          <p:sp>
            <p:nvSpPr>
              <p:cNvPr id="215" name="Rectangle 354"/>
              <p:cNvSpPr>
                <a:spLocks noChangeArrowheads="1"/>
              </p:cNvSpPr>
              <p:nvPr/>
            </p:nvSpPr>
            <p:spPr bwMode="auto">
              <a:xfrm>
                <a:off x="574" y="9"/>
                <a:ext cx="2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 </a:t>
                </a:r>
                <a:endParaRPr lang="en-US" altLang="zh-CN" b="1"/>
              </a:p>
            </p:txBody>
          </p:sp>
          <p:sp>
            <p:nvSpPr>
              <p:cNvPr id="216" name="Rectangle 355"/>
              <p:cNvSpPr>
                <a:spLocks noChangeArrowheads="1"/>
              </p:cNvSpPr>
              <p:nvPr/>
            </p:nvSpPr>
            <p:spPr bwMode="auto">
              <a:xfrm>
                <a:off x="602" y="9"/>
                <a:ext cx="3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f</a:t>
                </a:r>
                <a:endParaRPr lang="en-US" altLang="zh-CN" b="1"/>
              </a:p>
            </p:txBody>
          </p:sp>
          <p:sp>
            <p:nvSpPr>
              <p:cNvPr id="217" name="Rectangle 356"/>
              <p:cNvSpPr>
                <a:spLocks noChangeArrowheads="1"/>
              </p:cNvSpPr>
              <p:nvPr/>
            </p:nvSpPr>
            <p:spPr bwMode="auto">
              <a:xfrm>
                <a:off x="628" y="9"/>
                <a:ext cx="5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e</a:t>
                </a:r>
                <a:endParaRPr lang="en-US" altLang="zh-CN" b="1"/>
              </a:p>
            </p:txBody>
          </p:sp>
          <p:sp>
            <p:nvSpPr>
              <p:cNvPr id="218" name="Rectangle 357"/>
              <p:cNvSpPr>
                <a:spLocks noChangeArrowheads="1"/>
              </p:cNvSpPr>
              <p:nvPr/>
            </p:nvSpPr>
            <p:spPr bwMode="auto">
              <a:xfrm>
                <a:off x="679" y="9"/>
                <a:ext cx="3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t</a:t>
                </a:r>
                <a:endParaRPr lang="en-US" altLang="zh-CN" b="1"/>
              </a:p>
            </p:txBody>
          </p:sp>
          <p:sp>
            <p:nvSpPr>
              <p:cNvPr id="219" name="Rectangle 358"/>
              <p:cNvSpPr>
                <a:spLocks noChangeArrowheads="1"/>
              </p:cNvSpPr>
              <p:nvPr/>
            </p:nvSpPr>
            <p:spPr bwMode="auto">
              <a:xfrm>
                <a:off x="708" y="9"/>
                <a:ext cx="49"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c</a:t>
                </a:r>
                <a:endParaRPr lang="en-US" altLang="zh-CN" b="1"/>
              </a:p>
            </p:txBody>
          </p:sp>
          <p:sp>
            <p:nvSpPr>
              <p:cNvPr id="220" name="Rectangle 359"/>
              <p:cNvSpPr>
                <a:spLocks noChangeArrowheads="1"/>
              </p:cNvSpPr>
              <p:nvPr/>
            </p:nvSpPr>
            <p:spPr bwMode="auto">
              <a:xfrm>
                <a:off x="754" y="9"/>
                <a:ext cx="5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h</a:t>
                </a:r>
                <a:endParaRPr lang="en-US" altLang="zh-CN" b="1"/>
              </a:p>
            </p:txBody>
          </p:sp>
          <p:sp>
            <p:nvSpPr>
              <p:cNvPr id="221" name="Rectangle 360"/>
              <p:cNvSpPr>
                <a:spLocks noChangeArrowheads="1"/>
              </p:cNvSpPr>
              <p:nvPr/>
            </p:nvSpPr>
            <p:spPr bwMode="auto">
              <a:xfrm>
                <a:off x="1050" y="9"/>
                <a:ext cx="2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I</a:t>
                </a:r>
                <a:endParaRPr lang="en-US" altLang="zh-CN" b="1"/>
              </a:p>
            </p:txBody>
          </p:sp>
          <p:sp>
            <p:nvSpPr>
              <p:cNvPr id="222" name="Rectangle 361"/>
              <p:cNvSpPr>
                <a:spLocks noChangeArrowheads="1"/>
              </p:cNvSpPr>
              <p:nvPr/>
            </p:nvSpPr>
            <p:spPr bwMode="auto">
              <a:xfrm>
                <a:off x="1076" y="9"/>
                <a:ext cx="6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D</a:t>
                </a:r>
                <a:endParaRPr lang="en-US" altLang="zh-CN" b="1"/>
              </a:p>
            </p:txBody>
          </p:sp>
          <p:sp>
            <p:nvSpPr>
              <p:cNvPr id="223" name="Rectangle 362"/>
              <p:cNvSpPr>
                <a:spLocks noChangeArrowheads="1"/>
              </p:cNvSpPr>
              <p:nvPr/>
            </p:nvSpPr>
            <p:spPr bwMode="auto">
              <a:xfrm>
                <a:off x="1145" y="9"/>
                <a:ext cx="3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a:t>
                </a:r>
                <a:endParaRPr lang="en-US" altLang="zh-CN" b="1"/>
              </a:p>
            </p:txBody>
          </p:sp>
          <p:sp>
            <p:nvSpPr>
              <p:cNvPr id="224" name="Rectangle 363"/>
              <p:cNvSpPr>
                <a:spLocks noChangeArrowheads="1"/>
              </p:cNvSpPr>
              <p:nvPr/>
            </p:nvSpPr>
            <p:spPr bwMode="auto">
              <a:xfrm>
                <a:off x="1170" y="9"/>
                <a:ext cx="2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 </a:t>
                </a:r>
                <a:endParaRPr lang="en-US" altLang="zh-CN" b="1"/>
              </a:p>
            </p:txBody>
          </p:sp>
          <p:sp>
            <p:nvSpPr>
              <p:cNvPr id="225" name="Rectangle 364"/>
              <p:cNvSpPr>
                <a:spLocks noChangeArrowheads="1"/>
              </p:cNvSpPr>
              <p:nvPr/>
            </p:nvSpPr>
            <p:spPr bwMode="auto">
              <a:xfrm>
                <a:off x="1199" y="9"/>
                <a:ext cx="2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I</a:t>
                </a:r>
                <a:endParaRPr lang="en-US" altLang="zh-CN" b="1"/>
              </a:p>
            </p:txBody>
          </p:sp>
          <p:sp>
            <p:nvSpPr>
              <p:cNvPr id="226" name="Rectangle 365"/>
              <p:cNvSpPr>
                <a:spLocks noChangeArrowheads="1"/>
              </p:cNvSpPr>
              <p:nvPr/>
            </p:nvSpPr>
            <p:spPr bwMode="auto">
              <a:xfrm>
                <a:off x="1224" y="9"/>
                <a:ext cx="5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n</a:t>
                </a:r>
                <a:endParaRPr lang="en-US" altLang="zh-CN" b="1"/>
              </a:p>
            </p:txBody>
          </p:sp>
          <p:sp>
            <p:nvSpPr>
              <p:cNvPr id="227" name="Rectangle 366"/>
              <p:cNvSpPr>
                <a:spLocks noChangeArrowheads="1"/>
              </p:cNvSpPr>
              <p:nvPr/>
            </p:nvSpPr>
            <p:spPr bwMode="auto">
              <a:xfrm>
                <a:off x="1276" y="9"/>
                <a:ext cx="49"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s</a:t>
                </a:r>
                <a:endParaRPr lang="en-US" altLang="zh-CN" b="1"/>
              </a:p>
            </p:txBody>
          </p:sp>
          <p:sp>
            <p:nvSpPr>
              <p:cNvPr id="228" name="Rectangle 367"/>
              <p:cNvSpPr>
                <a:spLocks noChangeArrowheads="1"/>
              </p:cNvSpPr>
              <p:nvPr/>
            </p:nvSpPr>
            <p:spPr bwMode="auto">
              <a:xfrm>
                <a:off x="1324" y="9"/>
                <a:ext cx="3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t</a:t>
                </a:r>
                <a:endParaRPr lang="en-US" altLang="zh-CN" b="1"/>
              </a:p>
            </p:txBody>
          </p:sp>
          <p:sp>
            <p:nvSpPr>
              <p:cNvPr id="229" name="Rectangle 368"/>
              <p:cNvSpPr>
                <a:spLocks noChangeArrowheads="1"/>
              </p:cNvSpPr>
              <p:nvPr/>
            </p:nvSpPr>
            <p:spPr bwMode="auto">
              <a:xfrm>
                <a:off x="1350" y="9"/>
                <a:ext cx="3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r</a:t>
                </a:r>
                <a:endParaRPr lang="en-US" altLang="zh-CN" b="1"/>
              </a:p>
            </p:txBody>
          </p:sp>
          <p:sp>
            <p:nvSpPr>
              <p:cNvPr id="230" name="Rectangle 369"/>
              <p:cNvSpPr>
                <a:spLocks noChangeArrowheads="1"/>
              </p:cNvSpPr>
              <p:nvPr/>
            </p:nvSpPr>
            <p:spPr bwMode="auto">
              <a:xfrm>
                <a:off x="1381" y="9"/>
                <a:ext cx="5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u</a:t>
                </a:r>
                <a:endParaRPr lang="en-US" altLang="zh-CN" b="1"/>
              </a:p>
            </p:txBody>
          </p:sp>
          <p:sp>
            <p:nvSpPr>
              <p:cNvPr id="231" name="Rectangle 370"/>
              <p:cNvSpPr>
                <a:spLocks noChangeArrowheads="1"/>
              </p:cNvSpPr>
              <p:nvPr/>
            </p:nvSpPr>
            <p:spPr bwMode="auto">
              <a:xfrm>
                <a:off x="1436" y="9"/>
                <a:ext cx="5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c</a:t>
                </a:r>
                <a:endParaRPr lang="en-US" altLang="zh-CN" b="1"/>
              </a:p>
            </p:txBody>
          </p:sp>
          <p:sp>
            <p:nvSpPr>
              <p:cNvPr id="232" name="Rectangle 371"/>
              <p:cNvSpPr>
                <a:spLocks noChangeArrowheads="1"/>
              </p:cNvSpPr>
              <p:nvPr/>
            </p:nvSpPr>
            <p:spPr bwMode="auto">
              <a:xfrm>
                <a:off x="1484" y="9"/>
                <a:ext cx="3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t</a:t>
                </a:r>
                <a:endParaRPr lang="en-US" altLang="zh-CN" b="1"/>
              </a:p>
            </p:txBody>
          </p:sp>
          <p:sp>
            <p:nvSpPr>
              <p:cNvPr id="233" name="Rectangle 372"/>
              <p:cNvSpPr>
                <a:spLocks noChangeArrowheads="1"/>
              </p:cNvSpPr>
              <p:nvPr/>
            </p:nvSpPr>
            <p:spPr bwMode="auto">
              <a:xfrm>
                <a:off x="1510" y="9"/>
                <a:ext cx="2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i</a:t>
                </a:r>
                <a:endParaRPr lang="en-US" altLang="zh-CN" b="1"/>
              </a:p>
            </p:txBody>
          </p:sp>
          <p:sp>
            <p:nvSpPr>
              <p:cNvPr id="234" name="Rectangle 373"/>
              <p:cNvSpPr>
                <a:spLocks noChangeArrowheads="1"/>
              </p:cNvSpPr>
              <p:nvPr/>
            </p:nvSpPr>
            <p:spPr bwMode="auto">
              <a:xfrm>
                <a:off x="1530" y="9"/>
                <a:ext cx="5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o</a:t>
                </a:r>
                <a:endParaRPr lang="en-US" altLang="zh-CN" b="1"/>
              </a:p>
            </p:txBody>
          </p:sp>
          <p:sp>
            <p:nvSpPr>
              <p:cNvPr id="235" name="Rectangle 374"/>
              <p:cNvSpPr>
                <a:spLocks noChangeArrowheads="1"/>
              </p:cNvSpPr>
              <p:nvPr/>
            </p:nvSpPr>
            <p:spPr bwMode="auto">
              <a:xfrm>
                <a:off x="1584" y="9"/>
                <a:ext cx="5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n</a:t>
                </a:r>
                <a:endParaRPr lang="en-US" altLang="zh-CN" b="1"/>
              </a:p>
            </p:txBody>
          </p:sp>
          <p:sp>
            <p:nvSpPr>
              <p:cNvPr id="236" name="Rectangle 375"/>
              <p:cNvSpPr>
                <a:spLocks noChangeArrowheads="1"/>
              </p:cNvSpPr>
              <p:nvPr/>
            </p:nvSpPr>
            <p:spPr bwMode="auto">
              <a:xfrm>
                <a:off x="1635" y="9"/>
                <a:ext cx="2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 </a:t>
                </a:r>
                <a:endParaRPr lang="en-US" altLang="zh-CN" b="1"/>
              </a:p>
            </p:txBody>
          </p:sp>
          <p:sp>
            <p:nvSpPr>
              <p:cNvPr id="237" name="Rectangle 376"/>
              <p:cNvSpPr>
                <a:spLocks noChangeArrowheads="1"/>
              </p:cNvSpPr>
              <p:nvPr/>
            </p:nvSpPr>
            <p:spPr bwMode="auto">
              <a:xfrm>
                <a:off x="1661" y="9"/>
                <a:ext cx="5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d</a:t>
                </a:r>
                <a:endParaRPr lang="en-US" altLang="zh-CN" b="1"/>
              </a:p>
            </p:txBody>
          </p:sp>
          <p:sp>
            <p:nvSpPr>
              <p:cNvPr id="238" name="Rectangle 377"/>
              <p:cNvSpPr>
                <a:spLocks noChangeArrowheads="1"/>
              </p:cNvSpPr>
              <p:nvPr/>
            </p:nvSpPr>
            <p:spPr bwMode="auto">
              <a:xfrm>
                <a:off x="1715" y="9"/>
                <a:ext cx="5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e</a:t>
                </a:r>
                <a:endParaRPr lang="en-US" altLang="zh-CN" b="1"/>
              </a:p>
            </p:txBody>
          </p:sp>
          <p:sp>
            <p:nvSpPr>
              <p:cNvPr id="239" name="Rectangle 378"/>
              <p:cNvSpPr>
                <a:spLocks noChangeArrowheads="1"/>
              </p:cNvSpPr>
              <p:nvPr/>
            </p:nvSpPr>
            <p:spPr bwMode="auto">
              <a:xfrm>
                <a:off x="1770" y="9"/>
                <a:ext cx="49"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c</a:t>
                </a:r>
                <a:endParaRPr lang="en-US" altLang="zh-CN" b="1"/>
              </a:p>
            </p:txBody>
          </p:sp>
          <p:sp>
            <p:nvSpPr>
              <p:cNvPr id="240" name="Rectangle 379"/>
              <p:cNvSpPr>
                <a:spLocks noChangeArrowheads="1"/>
              </p:cNvSpPr>
              <p:nvPr/>
            </p:nvSpPr>
            <p:spPr bwMode="auto">
              <a:xfrm>
                <a:off x="1815" y="9"/>
                <a:ext cx="5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o</a:t>
                </a:r>
                <a:endParaRPr lang="en-US" altLang="zh-CN" b="1"/>
              </a:p>
            </p:txBody>
          </p:sp>
          <p:sp>
            <p:nvSpPr>
              <p:cNvPr id="241" name="Rectangle 380"/>
              <p:cNvSpPr>
                <a:spLocks noChangeArrowheads="1"/>
              </p:cNvSpPr>
              <p:nvPr/>
            </p:nvSpPr>
            <p:spPr bwMode="auto">
              <a:xfrm>
                <a:off x="1869" y="9"/>
                <a:ext cx="5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d</a:t>
                </a:r>
                <a:endParaRPr lang="en-US" altLang="zh-CN" b="1"/>
              </a:p>
            </p:txBody>
          </p:sp>
          <p:sp>
            <p:nvSpPr>
              <p:cNvPr id="242" name="Rectangle 381"/>
              <p:cNvSpPr>
                <a:spLocks noChangeArrowheads="1"/>
              </p:cNvSpPr>
              <p:nvPr/>
            </p:nvSpPr>
            <p:spPr bwMode="auto">
              <a:xfrm>
                <a:off x="1921" y="9"/>
                <a:ext cx="5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e</a:t>
                </a:r>
                <a:endParaRPr lang="en-US" altLang="zh-CN" b="1"/>
              </a:p>
            </p:txBody>
          </p:sp>
          <p:sp>
            <p:nvSpPr>
              <p:cNvPr id="243" name="Rectangle 382"/>
              <p:cNvSpPr>
                <a:spLocks noChangeArrowheads="1"/>
              </p:cNvSpPr>
              <p:nvPr/>
            </p:nvSpPr>
            <p:spPr bwMode="auto">
              <a:xfrm>
                <a:off x="1975" y="9"/>
                <a:ext cx="2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a:t>
                </a:r>
                <a:endParaRPr lang="en-US" altLang="zh-CN" b="1"/>
              </a:p>
            </p:txBody>
          </p:sp>
          <p:sp>
            <p:nvSpPr>
              <p:cNvPr id="244" name="Rectangle 383"/>
              <p:cNvSpPr>
                <a:spLocks noChangeArrowheads="1"/>
              </p:cNvSpPr>
              <p:nvPr/>
            </p:nvSpPr>
            <p:spPr bwMode="auto">
              <a:xfrm>
                <a:off x="2001" y="9"/>
                <a:ext cx="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b="1"/>
              </a:p>
            </p:txBody>
          </p:sp>
          <p:sp>
            <p:nvSpPr>
              <p:cNvPr id="245" name="Rectangle 384"/>
              <p:cNvSpPr>
                <a:spLocks noChangeArrowheads="1"/>
              </p:cNvSpPr>
              <p:nvPr/>
            </p:nvSpPr>
            <p:spPr bwMode="auto">
              <a:xfrm>
                <a:off x="1190" y="121"/>
                <a:ext cx="3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r</a:t>
                </a:r>
                <a:endParaRPr lang="en-US" altLang="zh-CN" b="1"/>
              </a:p>
            </p:txBody>
          </p:sp>
          <p:sp>
            <p:nvSpPr>
              <p:cNvPr id="246" name="Rectangle 385"/>
              <p:cNvSpPr>
                <a:spLocks noChangeArrowheads="1"/>
              </p:cNvSpPr>
              <p:nvPr/>
            </p:nvSpPr>
            <p:spPr bwMode="auto">
              <a:xfrm>
                <a:off x="1224" y="121"/>
                <a:ext cx="5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e</a:t>
                </a:r>
                <a:endParaRPr lang="en-US" altLang="zh-CN" b="1"/>
              </a:p>
            </p:txBody>
          </p:sp>
          <p:sp>
            <p:nvSpPr>
              <p:cNvPr id="247" name="Rectangle 386"/>
              <p:cNvSpPr>
                <a:spLocks noChangeArrowheads="1"/>
              </p:cNvSpPr>
              <p:nvPr/>
            </p:nvSpPr>
            <p:spPr bwMode="auto">
              <a:xfrm>
                <a:off x="1276" y="121"/>
                <a:ext cx="5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g</a:t>
                </a:r>
                <a:endParaRPr lang="en-US" altLang="zh-CN" b="1"/>
              </a:p>
            </p:txBody>
          </p:sp>
          <p:sp>
            <p:nvSpPr>
              <p:cNvPr id="248" name="Rectangle 387"/>
              <p:cNvSpPr>
                <a:spLocks noChangeArrowheads="1"/>
              </p:cNvSpPr>
              <p:nvPr/>
            </p:nvSpPr>
            <p:spPr bwMode="auto">
              <a:xfrm>
                <a:off x="1330" y="121"/>
                <a:ext cx="2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i</a:t>
                </a:r>
                <a:endParaRPr lang="en-US" altLang="zh-CN" b="1"/>
              </a:p>
            </p:txBody>
          </p:sp>
          <p:sp>
            <p:nvSpPr>
              <p:cNvPr id="249" name="Rectangle 388"/>
              <p:cNvSpPr>
                <a:spLocks noChangeArrowheads="1"/>
              </p:cNvSpPr>
              <p:nvPr/>
            </p:nvSpPr>
            <p:spPr bwMode="auto">
              <a:xfrm>
                <a:off x="1350" y="121"/>
                <a:ext cx="49"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s</a:t>
                </a:r>
                <a:endParaRPr lang="en-US" altLang="zh-CN" b="1"/>
              </a:p>
            </p:txBody>
          </p:sp>
          <p:sp>
            <p:nvSpPr>
              <p:cNvPr id="250" name="Rectangle 389"/>
              <p:cNvSpPr>
                <a:spLocks noChangeArrowheads="1"/>
              </p:cNvSpPr>
              <p:nvPr/>
            </p:nvSpPr>
            <p:spPr bwMode="auto">
              <a:xfrm>
                <a:off x="1399" y="121"/>
                <a:ext cx="3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t</a:t>
                </a:r>
                <a:endParaRPr lang="en-US" altLang="zh-CN" b="1"/>
              </a:p>
            </p:txBody>
          </p:sp>
          <p:sp>
            <p:nvSpPr>
              <p:cNvPr id="251" name="Rectangle 390"/>
              <p:cNvSpPr>
                <a:spLocks noChangeArrowheads="1"/>
              </p:cNvSpPr>
              <p:nvPr/>
            </p:nvSpPr>
            <p:spPr bwMode="auto">
              <a:xfrm>
                <a:off x="1424" y="121"/>
                <a:ext cx="49"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e</a:t>
                </a:r>
                <a:endParaRPr lang="en-US" altLang="zh-CN" b="1"/>
              </a:p>
            </p:txBody>
          </p:sp>
          <p:sp>
            <p:nvSpPr>
              <p:cNvPr id="252" name="Rectangle 391"/>
              <p:cNvSpPr>
                <a:spLocks noChangeArrowheads="1"/>
              </p:cNvSpPr>
              <p:nvPr/>
            </p:nvSpPr>
            <p:spPr bwMode="auto">
              <a:xfrm>
                <a:off x="1476" y="121"/>
                <a:ext cx="3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r</a:t>
                </a:r>
                <a:endParaRPr lang="en-US" altLang="zh-CN" b="1"/>
              </a:p>
            </p:txBody>
          </p:sp>
          <p:sp>
            <p:nvSpPr>
              <p:cNvPr id="253" name="Rectangle 392"/>
              <p:cNvSpPr>
                <a:spLocks noChangeArrowheads="1"/>
              </p:cNvSpPr>
              <p:nvPr/>
            </p:nvSpPr>
            <p:spPr bwMode="auto">
              <a:xfrm>
                <a:off x="1510" y="121"/>
                <a:ext cx="2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 </a:t>
                </a:r>
                <a:endParaRPr lang="en-US" altLang="zh-CN" b="1"/>
              </a:p>
            </p:txBody>
          </p:sp>
          <p:sp>
            <p:nvSpPr>
              <p:cNvPr id="254" name="Rectangle 393"/>
              <p:cNvSpPr>
                <a:spLocks noChangeArrowheads="1"/>
              </p:cNvSpPr>
              <p:nvPr/>
            </p:nvSpPr>
            <p:spPr bwMode="auto">
              <a:xfrm>
                <a:off x="1536" y="121"/>
                <a:ext cx="3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f</a:t>
                </a:r>
                <a:endParaRPr lang="en-US" altLang="zh-CN" b="1"/>
              </a:p>
            </p:txBody>
          </p:sp>
          <p:sp>
            <p:nvSpPr>
              <p:cNvPr id="255" name="Rectangle 394"/>
              <p:cNvSpPr>
                <a:spLocks noChangeArrowheads="1"/>
              </p:cNvSpPr>
              <p:nvPr/>
            </p:nvSpPr>
            <p:spPr bwMode="auto">
              <a:xfrm>
                <a:off x="1561" y="121"/>
                <a:ext cx="2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i</a:t>
                </a:r>
                <a:endParaRPr lang="en-US" altLang="zh-CN" b="1"/>
              </a:p>
            </p:txBody>
          </p:sp>
          <p:sp>
            <p:nvSpPr>
              <p:cNvPr id="256" name="Rectangle 395"/>
              <p:cNvSpPr>
                <a:spLocks noChangeArrowheads="1"/>
              </p:cNvSpPr>
              <p:nvPr/>
            </p:nvSpPr>
            <p:spPr bwMode="auto">
              <a:xfrm>
                <a:off x="1581" y="121"/>
                <a:ext cx="2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l</a:t>
                </a:r>
                <a:endParaRPr lang="en-US" altLang="zh-CN" b="1"/>
              </a:p>
            </p:txBody>
          </p:sp>
          <p:sp>
            <p:nvSpPr>
              <p:cNvPr id="257" name="Rectangle 396"/>
              <p:cNvSpPr>
                <a:spLocks noChangeArrowheads="1"/>
              </p:cNvSpPr>
              <p:nvPr/>
            </p:nvSpPr>
            <p:spPr bwMode="auto">
              <a:xfrm>
                <a:off x="1604" y="121"/>
                <a:ext cx="49"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e</a:t>
                </a:r>
                <a:endParaRPr lang="en-US" altLang="zh-CN" b="1"/>
              </a:p>
            </p:txBody>
          </p:sp>
          <p:sp>
            <p:nvSpPr>
              <p:cNvPr id="258" name="Rectangle 397"/>
              <p:cNvSpPr>
                <a:spLocks noChangeArrowheads="1"/>
              </p:cNvSpPr>
              <p:nvPr/>
            </p:nvSpPr>
            <p:spPr bwMode="auto">
              <a:xfrm>
                <a:off x="1655" y="121"/>
                <a:ext cx="26"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 </a:t>
                </a:r>
                <a:endParaRPr lang="en-US" altLang="zh-CN" b="1"/>
              </a:p>
            </p:txBody>
          </p:sp>
          <p:sp>
            <p:nvSpPr>
              <p:cNvPr id="259" name="Rectangle 398"/>
              <p:cNvSpPr>
                <a:spLocks noChangeArrowheads="1"/>
              </p:cNvSpPr>
              <p:nvPr/>
            </p:nvSpPr>
            <p:spPr bwMode="auto">
              <a:xfrm>
                <a:off x="1684" y="121"/>
                <a:ext cx="3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r</a:t>
                </a:r>
                <a:endParaRPr lang="en-US" altLang="zh-CN" b="1"/>
              </a:p>
            </p:txBody>
          </p:sp>
          <p:sp>
            <p:nvSpPr>
              <p:cNvPr id="260" name="Rectangle 399"/>
              <p:cNvSpPr>
                <a:spLocks noChangeArrowheads="1"/>
              </p:cNvSpPr>
              <p:nvPr/>
            </p:nvSpPr>
            <p:spPr bwMode="auto">
              <a:xfrm>
                <a:off x="1715" y="121"/>
                <a:ext cx="5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e</a:t>
                </a:r>
                <a:endParaRPr lang="en-US" altLang="zh-CN" b="1"/>
              </a:p>
            </p:txBody>
          </p:sp>
          <p:sp>
            <p:nvSpPr>
              <p:cNvPr id="261" name="Rectangle 400"/>
              <p:cNvSpPr>
                <a:spLocks noChangeArrowheads="1"/>
              </p:cNvSpPr>
              <p:nvPr/>
            </p:nvSpPr>
            <p:spPr bwMode="auto">
              <a:xfrm>
                <a:off x="1767" y="121"/>
                <a:ext cx="49"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a</a:t>
                </a:r>
                <a:endParaRPr lang="en-US" altLang="zh-CN" b="1"/>
              </a:p>
            </p:txBody>
          </p:sp>
          <p:sp>
            <p:nvSpPr>
              <p:cNvPr id="262" name="Rectangle 401"/>
              <p:cNvSpPr>
                <a:spLocks noChangeArrowheads="1"/>
              </p:cNvSpPr>
              <p:nvPr/>
            </p:nvSpPr>
            <p:spPr bwMode="auto">
              <a:xfrm>
                <a:off x="1821" y="121"/>
                <a:ext cx="5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d</a:t>
                </a:r>
                <a:endParaRPr lang="en-US" altLang="zh-CN" b="1"/>
              </a:p>
            </p:txBody>
          </p:sp>
          <p:sp>
            <p:nvSpPr>
              <p:cNvPr id="263" name="Rectangle 402"/>
              <p:cNvSpPr>
                <a:spLocks noChangeArrowheads="1"/>
              </p:cNvSpPr>
              <p:nvPr/>
            </p:nvSpPr>
            <p:spPr bwMode="auto">
              <a:xfrm>
                <a:off x="2397" y="9"/>
                <a:ext cx="6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E</a:t>
                </a:r>
                <a:endParaRPr lang="en-US" altLang="zh-CN" b="1"/>
              </a:p>
            </p:txBody>
          </p:sp>
          <p:sp>
            <p:nvSpPr>
              <p:cNvPr id="264" name="Rectangle 403"/>
              <p:cNvSpPr>
                <a:spLocks noChangeArrowheads="1"/>
              </p:cNvSpPr>
              <p:nvPr/>
            </p:nvSpPr>
            <p:spPr bwMode="auto">
              <a:xfrm>
                <a:off x="2463" y="9"/>
                <a:ext cx="6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X</a:t>
                </a:r>
                <a:endParaRPr lang="en-US" altLang="zh-CN" b="1"/>
              </a:p>
            </p:txBody>
          </p:sp>
          <p:sp>
            <p:nvSpPr>
              <p:cNvPr id="265" name="Rectangle 404"/>
              <p:cNvSpPr>
                <a:spLocks noChangeArrowheads="1"/>
              </p:cNvSpPr>
              <p:nvPr/>
            </p:nvSpPr>
            <p:spPr bwMode="auto">
              <a:xfrm>
                <a:off x="2526" y="9"/>
                <a:ext cx="3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a:t>
                </a:r>
                <a:endParaRPr lang="en-US" altLang="zh-CN" b="1"/>
              </a:p>
            </p:txBody>
          </p:sp>
          <p:sp>
            <p:nvSpPr>
              <p:cNvPr id="266" name="Rectangle 405"/>
              <p:cNvSpPr>
                <a:spLocks noChangeArrowheads="1"/>
              </p:cNvSpPr>
              <p:nvPr/>
            </p:nvSpPr>
            <p:spPr bwMode="auto">
              <a:xfrm>
                <a:off x="2552" y="9"/>
                <a:ext cx="2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 </a:t>
                </a:r>
                <a:endParaRPr lang="en-US" altLang="zh-CN" b="1"/>
              </a:p>
            </p:txBody>
          </p:sp>
          <p:sp>
            <p:nvSpPr>
              <p:cNvPr id="267" name="Rectangle 406"/>
              <p:cNvSpPr>
                <a:spLocks noChangeArrowheads="1"/>
              </p:cNvSpPr>
              <p:nvPr/>
            </p:nvSpPr>
            <p:spPr bwMode="auto">
              <a:xfrm>
                <a:off x="2577" y="9"/>
                <a:ext cx="6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E</a:t>
                </a:r>
                <a:endParaRPr lang="en-US" altLang="zh-CN" b="1"/>
              </a:p>
            </p:txBody>
          </p:sp>
        </p:grpSp>
        <p:sp>
          <p:nvSpPr>
            <p:cNvPr id="9" name="Rectangle 407"/>
            <p:cNvSpPr>
              <a:spLocks noChangeArrowheads="1"/>
            </p:cNvSpPr>
            <p:nvPr/>
          </p:nvSpPr>
          <p:spPr bwMode="auto">
            <a:xfrm>
              <a:off x="2774" y="20"/>
              <a:ext cx="5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x</a:t>
              </a:r>
              <a:endParaRPr lang="en-US" altLang="zh-CN" b="1"/>
            </a:p>
          </p:txBody>
        </p:sp>
        <p:sp>
          <p:nvSpPr>
            <p:cNvPr id="10" name="Rectangle 408"/>
            <p:cNvSpPr>
              <a:spLocks noChangeArrowheads="1"/>
            </p:cNvSpPr>
            <p:nvPr/>
          </p:nvSpPr>
          <p:spPr bwMode="auto">
            <a:xfrm>
              <a:off x="2823" y="20"/>
              <a:ext cx="5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e</a:t>
              </a:r>
              <a:endParaRPr lang="en-US" altLang="zh-CN" b="1"/>
            </a:p>
          </p:txBody>
        </p:sp>
        <p:sp>
          <p:nvSpPr>
            <p:cNvPr id="11" name="Rectangle 409"/>
            <p:cNvSpPr>
              <a:spLocks noChangeArrowheads="1"/>
            </p:cNvSpPr>
            <p:nvPr/>
          </p:nvSpPr>
          <p:spPr bwMode="auto">
            <a:xfrm>
              <a:off x="2877" y="20"/>
              <a:ext cx="5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c</a:t>
              </a:r>
              <a:endParaRPr lang="en-US" altLang="zh-CN" b="1"/>
            </a:p>
          </p:txBody>
        </p:sp>
        <p:sp>
          <p:nvSpPr>
            <p:cNvPr id="12" name="Rectangle 410"/>
            <p:cNvSpPr>
              <a:spLocks noChangeArrowheads="1"/>
            </p:cNvSpPr>
            <p:nvPr/>
          </p:nvSpPr>
          <p:spPr bwMode="auto">
            <a:xfrm>
              <a:off x="2922" y="20"/>
              <a:ext cx="5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u</a:t>
              </a:r>
              <a:endParaRPr lang="en-US" altLang="zh-CN" b="1"/>
            </a:p>
          </p:txBody>
        </p:sp>
        <p:sp>
          <p:nvSpPr>
            <p:cNvPr id="13" name="Rectangle 411"/>
            <p:cNvSpPr>
              <a:spLocks noChangeArrowheads="1"/>
            </p:cNvSpPr>
            <p:nvPr/>
          </p:nvSpPr>
          <p:spPr bwMode="auto">
            <a:xfrm>
              <a:off x="2977" y="20"/>
              <a:ext cx="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t</a:t>
              </a:r>
              <a:endParaRPr lang="en-US" altLang="zh-CN" b="1"/>
            </a:p>
          </p:txBody>
        </p:sp>
        <p:sp>
          <p:nvSpPr>
            <p:cNvPr id="14" name="Rectangle 412"/>
            <p:cNvSpPr>
              <a:spLocks noChangeArrowheads="1"/>
            </p:cNvSpPr>
            <p:nvPr/>
          </p:nvSpPr>
          <p:spPr bwMode="auto">
            <a:xfrm>
              <a:off x="3002" y="20"/>
              <a:ext cx="5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e</a:t>
              </a:r>
              <a:endParaRPr lang="en-US" altLang="zh-CN" b="1"/>
            </a:p>
          </p:txBody>
        </p:sp>
        <p:sp>
          <p:nvSpPr>
            <p:cNvPr id="15" name="Rectangle 413"/>
            <p:cNvSpPr>
              <a:spLocks noChangeArrowheads="1"/>
            </p:cNvSpPr>
            <p:nvPr/>
          </p:nvSpPr>
          <p:spPr bwMode="auto">
            <a:xfrm>
              <a:off x="3057" y="20"/>
              <a:ext cx="2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a:t>
              </a:r>
              <a:endParaRPr lang="en-US" altLang="zh-CN" b="1"/>
            </a:p>
          </p:txBody>
        </p:sp>
        <p:sp>
          <p:nvSpPr>
            <p:cNvPr id="16" name="Rectangle 414"/>
            <p:cNvSpPr>
              <a:spLocks noChangeArrowheads="1"/>
            </p:cNvSpPr>
            <p:nvPr/>
          </p:nvSpPr>
          <p:spPr bwMode="auto">
            <a:xfrm>
              <a:off x="3082" y="20"/>
              <a:ext cx="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b="1"/>
            </a:p>
          </p:txBody>
        </p:sp>
        <p:sp>
          <p:nvSpPr>
            <p:cNvPr id="17" name="Rectangle 415"/>
            <p:cNvSpPr>
              <a:spLocks noChangeArrowheads="1"/>
            </p:cNvSpPr>
            <p:nvPr/>
          </p:nvSpPr>
          <p:spPr bwMode="auto">
            <a:xfrm>
              <a:off x="2394" y="132"/>
              <a:ext cx="49"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a</a:t>
              </a:r>
              <a:endParaRPr lang="en-US" altLang="zh-CN" b="1"/>
            </a:p>
          </p:txBody>
        </p:sp>
        <p:sp>
          <p:nvSpPr>
            <p:cNvPr id="18" name="Rectangle 416"/>
            <p:cNvSpPr>
              <a:spLocks noChangeArrowheads="1"/>
            </p:cNvSpPr>
            <p:nvPr/>
          </p:nvSpPr>
          <p:spPr bwMode="auto">
            <a:xfrm>
              <a:off x="2449" y="132"/>
              <a:ext cx="5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d</a:t>
              </a:r>
              <a:endParaRPr lang="en-US" altLang="zh-CN" b="1"/>
            </a:p>
          </p:txBody>
        </p:sp>
        <p:sp>
          <p:nvSpPr>
            <p:cNvPr id="19" name="Rectangle 417"/>
            <p:cNvSpPr>
              <a:spLocks noChangeArrowheads="1"/>
            </p:cNvSpPr>
            <p:nvPr/>
          </p:nvSpPr>
          <p:spPr bwMode="auto">
            <a:xfrm>
              <a:off x="2500" y="132"/>
              <a:ext cx="5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d</a:t>
              </a:r>
              <a:endParaRPr lang="en-US" altLang="zh-CN" b="1"/>
            </a:p>
          </p:txBody>
        </p:sp>
        <p:sp>
          <p:nvSpPr>
            <p:cNvPr id="20" name="Rectangle 418"/>
            <p:cNvSpPr>
              <a:spLocks noChangeArrowheads="1"/>
            </p:cNvSpPr>
            <p:nvPr/>
          </p:nvSpPr>
          <p:spPr bwMode="auto">
            <a:xfrm>
              <a:off x="2554" y="132"/>
              <a:ext cx="3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r</a:t>
              </a:r>
              <a:endParaRPr lang="en-US" altLang="zh-CN" b="1"/>
            </a:p>
          </p:txBody>
        </p:sp>
        <p:sp>
          <p:nvSpPr>
            <p:cNvPr id="21" name="Rectangle 419"/>
            <p:cNvSpPr>
              <a:spLocks noChangeArrowheads="1"/>
            </p:cNvSpPr>
            <p:nvPr/>
          </p:nvSpPr>
          <p:spPr bwMode="auto">
            <a:xfrm>
              <a:off x="2586" y="132"/>
              <a:ext cx="49"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e</a:t>
              </a:r>
              <a:endParaRPr lang="en-US" altLang="zh-CN" b="1"/>
            </a:p>
          </p:txBody>
        </p:sp>
        <p:sp>
          <p:nvSpPr>
            <p:cNvPr id="22" name="Rectangle 420"/>
            <p:cNvSpPr>
              <a:spLocks noChangeArrowheads="1"/>
            </p:cNvSpPr>
            <p:nvPr/>
          </p:nvSpPr>
          <p:spPr bwMode="auto">
            <a:xfrm>
              <a:off x="2640" y="132"/>
              <a:ext cx="5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s</a:t>
              </a:r>
              <a:endParaRPr lang="en-US" altLang="zh-CN" b="1"/>
            </a:p>
          </p:txBody>
        </p:sp>
        <p:sp>
          <p:nvSpPr>
            <p:cNvPr id="23" name="Rectangle 421"/>
            <p:cNvSpPr>
              <a:spLocks noChangeArrowheads="1"/>
            </p:cNvSpPr>
            <p:nvPr/>
          </p:nvSpPr>
          <p:spPr bwMode="auto">
            <a:xfrm>
              <a:off x="2686" y="132"/>
              <a:ext cx="5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s</a:t>
              </a:r>
              <a:endParaRPr lang="en-US" altLang="zh-CN" b="1"/>
            </a:p>
          </p:txBody>
        </p:sp>
        <p:sp>
          <p:nvSpPr>
            <p:cNvPr id="24" name="Rectangle 422"/>
            <p:cNvSpPr>
              <a:spLocks noChangeArrowheads="1"/>
            </p:cNvSpPr>
            <p:nvPr/>
          </p:nvSpPr>
          <p:spPr bwMode="auto">
            <a:xfrm>
              <a:off x="2734" y="132"/>
              <a:ext cx="2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 </a:t>
              </a:r>
              <a:endParaRPr lang="en-US" altLang="zh-CN" b="1"/>
            </a:p>
          </p:txBody>
        </p:sp>
        <p:sp>
          <p:nvSpPr>
            <p:cNvPr id="25" name="Rectangle 423"/>
            <p:cNvSpPr>
              <a:spLocks noChangeArrowheads="1"/>
            </p:cNvSpPr>
            <p:nvPr/>
          </p:nvSpPr>
          <p:spPr bwMode="auto">
            <a:xfrm>
              <a:off x="2760" y="132"/>
              <a:ext cx="5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c</a:t>
              </a:r>
              <a:endParaRPr lang="en-US" altLang="zh-CN" b="1"/>
            </a:p>
          </p:txBody>
        </p:sp>
        <p:sp>
          <p:nvSpPr>
            <p:cNvPr id="26" name="Rectangle 424"/>
            <p:cNvSpPr>
              <a:spLocks noChangeArrowheads="1"/>
            </p:cNvSpPr>
            <p:nvPr/>
          </p:nvSpPr>
          <p:spPr bwMode="auto">
            <a:xfrm>
              <a:off x="2808" y="132"/>
              <a:ext cx="5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a</a:t>
              </a:r>
              <a:endParaRPr lang="en-US" altLang="zh-CN" b="1"/>
            </a:p>
          </p:txBody>
        </p:sp>
        <p:sp>
          <p:nvSpPr>
            <p:cNvPr id="27" name="Rectangle 425"/>
            <p:cNvSpPr>
              <a:spLocks noChangeArrowheads="1"/>
            </p:cNvSpPr>
            <p:nvPr/>
          </p:nvSpPr>
          <p:spPr bwMode="auto">
            <a:xfrm>
              <a:off x="2860" y="132"/>
              <a:ext cx="26"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l</a:t>
              </a:r>
              <a:endParaRPr lang="en-US" altLang="zh-CN" b="1"/>
            </a:p>
          </p:txBody>
        </p:sp>
        <p:sp>
          <p:nvSpPr>
            <p:cNvPr id="28" name="Rectangle 426"/>
            <p:cNvSpPr>
              <a:spLocks noChangeArrowheads="1"/>
            </p:cNvSpPr>
            <p:nvPr/>
          </p:nvSpPr>
          <p:spPr bwMode="auto">
            <a:xfrm>
              <a:off x="2882" y="132"/>
              <a:ext cx="5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c</a:t>
              </a:r>
              <a:endParaRPr lang="en-US" altLang="zh-CN" b="1"/>
            </a:p>
          </p:txBody>
        </p:sp>
        <p:sp>
          <p:nvSpPr>
            <p:cNvPr id="29" name="Rectangle 427"/>
            <p:cNvSpPr>
              <a:spLocks noChangeArrowheads="1"/>
            </p:cNvSpPr>
            <p:nvPr/>
          </p:nvSpPr>
          <p:spPr bwMode="auto">
            <a:xfrm>
              <a:off x="2928" y="132"/>
              <a:ext cx="5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u</a:t>
              </a:r>
              <a:endParaRPr lang="en-US" altLang="zh-CN" b="1"/>
            </a:p>
          </p:txBody>
        </p:sp>
        <p:sp>
          <p:nvSpPr>
            <p:cNvPr id="30" name="Rectangle 428"/>
            <p:cNvSpPr>
              <a:spLocks noChangeArrowheads="1"/>
            </p:cNvSpPr>
            <p:nvPr/>
          </p:nvSpPr>
          <p:spPr bwMode="auto">
            <a:xfrm>
              <a:off x="2982" y="132"/>
              <a:ext cx="26"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l</a:t>
              </a:r>
              <a:endParaRPr lang="en-US" altLang="zh-CN" b="1"/>
            </a:p>
          </p:txBody>
        </p:sp>
        <p:sp>
          <p:nvSpPr>
            <p:cNvPr id="31" name="Rectangle 429"/>
            <p:cNvSpPr>
              <a:spLocks noChangeArrowheads="1"/>
            </p:cNvSpPr>
            <p:nvPr/>
          </p:nvSpPr>
          <p:spPr bwMode="auto">
            <a:xfrm>
              <a:off x="3002" y="132"/>
              <a:ext cx="5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a</a:t>
              </a:r>
              <a:endParaRPr lang="en-US" altLang="zh-CN" b="1"/>
            </a:p>
          </p:txBody>
        </p:sp>
        <p:sp>
          <p:nvSpPr>
            <p:cNvPr id="32" name="Rectangle 430"/>
            <p:cNvSpPr>
              <a:spLocks noChangeArrowheads="1"/>
            </p:cNvSpPr>
            <p:nvPr/>
          </p:nvSpPr>
          <p:spPr bwMode="auto">
            <a:xfrm>
              <a:off x="3057" y="132"/>
              <a:ext cx="3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t</a:t>
              </a:r>
              <a:endParaRPr lang="en-US" altLang="zh-CN" b="1"/>
            </a:p>
          </p:txBody>
        </p:sp>
        <p:sp>
          <p:nvSpPr>
            <p:cNvPr id="33" name="Rectangle 431"/>
            <p:cNvSpPr>
              <a:spLocks noChangeArrowheads="1"/>
            </p:cNvSpPr>
            <p:nvPr/>
          </p:nvSpPr>
          <p:spPr bwMode="auto">
            <a:xfrm>
              <a:off x="3082" y="132"/>
              <a:ext cx="2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i</a:t>
              </a:r>
              <a:endParaRPr lang="en-US" altLang="zh-CN" b="1"/>
            </a:p>
          </p:txBody>
        </p:sp>
        <p:sp>
          <p:nvSpPr>
            <p:cNvPr id="34" name="Rectangle 432"/>
            <p:cNvSpPr>
              <a:spLocks noChangeArrowheads="1"/>
            </p:cNvSpPr>
            <p:nvPr/>
          </p:nvSpPr>
          <p:spPr bwMode="auto">
            <a:xfrm>
              <a:off x="3105" y="132"/>
              <a:ext cx="5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o</a:t>
              </a:r>
              <a:endParaRPr lang="en-US" altLang="zh-CN" b="1"/>
            </a:p>
          </p:txBody>
        </p:sp>
        <p:sp>
          <p:nvSpPr>
            <p:cNvPr id="35" name="Rectangle 433"/>
            <p:cNvSpPr>
              <a:spLocks noChangeArrowheads="1"/>
            </p:cNvSpPr>
            <p:nvPr/>
          </p:nvSpPr>
          <p:spPr bwMode="auto">
            <a:xfrm>
              <a:off x="3156" y="132"/>
              <a:ext cx="5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n</a:t>
              </a:r>
              <a:endParaRPr lang="en-US" altLang="zh-CN" b="1"/>
            </a:p>
          </p:txBody>
        </p:sp>
        <p:sp>
          <p:nvSpPr>
            <p:cNvPr id="36" name="Rectangle 434"/>
            <p:cNvSpPr>
              <a:spLocks noChangeArrowheads="1"/>
            </p:cNvSpPr>
            <p:nvPr/>
          </p:nvSpPr>
          <p:spPr bwMode="auto">
            <a:xfrm>
              <a:off x="3388" y="20"/>
              <a:ext cx="7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M</a:t>
              </a:r>
              <a:endParaRPr lang="en-US" altLang="zh-CN" b="1"/>
            </a:p>
          </p:txBody>
        </p:sp>
        <p:sp>
          <p:nvSpPr>
            <p:cNvPr id="37" name="Rectangle 435"/>
            <p:cNvSpPr>
              <a:spLocks noChangeArrowheads="1"/>
            </p:cNvSpPr>
            <p:nvPr/>
          </p:nvSpPr>
          <p:spPr bwMode="auto">
            <a:xfrm>
              <a:off x="3468" y="20"/>
              <a:ext cx="6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E</a:t>
              </a:r>
              <a:endParaRPr lang="en-US" altLang="zh-CN" b="1"/>
            </a:p>
          </p:txBody>
        </p:sp>
        <p:sp>
          <p:nvSpPr>
            <p:cNvPr id="38" name="Rectangle 436"/>
            <p:cNvSpPr>
              <a:spLocks noChangeArrowheads="1"/>
            </p:cNvSpPr>
            <p:nvPr/>
          </p:nvSpPr>
          <p:spPr bwMode="auto">
            <a:xfrm>
              <a:off x="3530" y="20"/>
              <a:ext cx="7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M</a:t>
              </a:r>
              <a:endParaRPr lang="en-US" altLang="zh-CN" b="1"/>
            </a:p>
          </p:txBody>
        </p:sp>
        <p:sp>
          <p:nvSpPr>
            <p:cNvPr id="39" name="Rectangle 437"/>
            <p:cNvSpPr>
              <a:spLocks noChangeArrowheads="1"/>
            </p:cNvSpPr>
            <p:nvPr/>
          </p:nvSpPr>
          <p:spPr bwMode="auto">
            <a:xfrm>
              <a:off x="3610" y="20"/>
              <a:ext cx="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a:t>
              </a:r>
              <a:endParaRPr lang="en-US" altLang="zh-CN" b="1"/>
            </a:p>
          </p:txBody>
        </p:sp>
        <p:sp>
          <p:nvSpPr>
            <p:cNvPr id="40" name="Rectangle 438"/>
            <p:cNvSpPr>
              <a:spLocks noChangeArrowheads="1"/>
            </p:cNvSpPr>
            <p:nvPr/>
          </p:nvSpPr>
          <p:spPr bwMode="auto">
            <a:xfrm>
              <a:off x="3636" y="20"/>
              <a:ext cx="2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 </a:t>
              </a:r>
              <a:endParaRPr lang="en-US" altLang="zh-CN" b="1"/>
            </a:p>
          </p:txBody>
        </p:sp>
        <p:sp>
          <p:nvSpPr>
            <p:cNvPr id="41" name="Rectangle 439"/>
            <p:cNvSpPr>
              <a:spLocks noChangeArrowheads="1"/>
            </p:cNvSpPr>
            <p:nvPr/>
          </p:nvSpPr>
          <p:spPr bwMode="auto">
            <a:xfrm>
              <a:off x="3664" y="20"/>
              <a:ext cx="7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M</a:t>
              </a:r>
              <a:endParaRPr lang="en-US" altLang="zh-CN" b="1"/>
            </a:p>
          </p:txBody>
        </p:sp>
        <p:sp>
          <p:nvSpPr>
            <p:cNvPr id="42" name="Rectangle 440"/>
            <p:cNvSpPr>
              <a:spLocks noChangeArrowheads="1"/>
            </p:cNvSpPr>
            <p:nvPr/>
          </p:nvSpPr>
          <p:spPr bwMode="auto">
            <a:xfrm>
              <a:off x="3742" y="20"/>
              <a:ext cx="5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e</a:t>
              </a:r>
              <a:endParaRPr lang="en-US" altLang="zh-CN" b="1"/>
            </a:p>
          </p:txBody>
        </p:sp>
        <p:sp>
          <p:nvSpPr>
            <p:cNvPr id="43" name="Rectangle 441"/>
            <p:cNvSpPr>
              <a:spLocks noChangeArrowheads="1"/>
            </p:cNvSpPr>
            <p:nvPr/>
          </p:nvSpPr>
          <p:spPr bwMode="auto">
            <a:xfrm>
              <a:off x="3796" y="20"/>
              <a:ext cx="7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m</a:t>
              </a:r>
              <a:endParaRPr lang="en-US" altLang="zh-CN" b="1"/>
            </a:p>
          </p:txBody>
        </p:sp>
        <p:sp>
          <p:nvSpPr>
            <p:cNvPr id="44" name="Rectangle 442"/>
            <p:cNvSpPr>
              <a:spLocks noChangeArrowheads="1"/>
            </p:cNvSpPr>
            <p:nvPr/>
          </p:nvSpPr>
          <p:spPr bwMode="auto">
            <a:xfrm>
              <a:off x="3876" y="20"/>
              <a:ext cx="5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o</a:t>
              </a:r>
              <a:endParaRPr lang="en-US" altLang="zh-CN" b="1"/>
            </a:p>
          </p:txBody>
        </p:sp>
        <p:sp>
          <p:nvSpPr>
            <p:cNvPr id="45" name="Rectangle 443"/>
            <p:cNvSpPr>
              <a:spLocks noChangeArrowheads="1"/>
            </p:cNvSpPr>
            <p:nvPr/>
          </p:nvSpPr>
          <p:spPr bwMode="auto">
            <a:xfrm>
              <a:off x="3927" y="20"/>
              <a:ext cx="3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r</a:t>
              </a:r>
              <a:endParaRPr lang="en-US" altLang="zh-CN" b="1"/>
            </a:p>
          </p:txBody>
        </p:sp>
        <p:sp>
          <p:nvSpPr>
            <p:cNvPr id="46" name="Rectangle 444"/>
            <p:cNvSpPr>
              <a:spLocks noChangeArrowheads="1"/>
            </p:cNvSpPr>
            <p:nvPr/>
          </p:nvSpPr>
          <p:spPr bwMode="auto">
            <a:xfrm>
              <a:off x="3958" y="20"/>
              <a:ext cx="5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y</a:t>
              </a:r>
              <a:endParaRPr lang="en-US" altLang="zh-CN" b="1"/>
            </a:p>
          </p:txBody>
        </p:sp>
        <p:sp>
          <p:nvSpPr>
            <p:cNvPr id="47" name="Rectangle 445"/>
            <p:cNvSpPr>
              <a:spLocks noChangeArrowheads="1"/>
            </p:cNvSpPr>
            <p:nvPr/>
          </p:nvSpPr>
          <p:spPr bwMode="auto">
            <a:xfrm>
              <a:off x="4007" y="20"/>
              <a:ext cx="2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 </a:t>
              </a:r>
              <a:endParaRPr lang="en-US" altLang="zh-CN" b="1"/>
            </a:p>
          </p:txBody>
        </p:sp>
        <p:sp>
          <p:nvSpPr>
            <p:cNvPr id="48" name="Rectangle 446"/>
            <p:cNvSpPr>
              <a:spLocks noChangeArrowheads="1"/>
            </p:cNvSpPr>
            <p:nvPr/>
          </p:nvSpPr>
          <p:spPr bwMode="auto">
            <a:xfrm>
              <a:off x="4033" y="20"/>
              <a:ext cx="5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a</a:t>
              </a:r>
              <a:endParaRPr lang="en-US" altLang="zh-CN" b="1"/>
            </a:p>
          </p:txBody>
        </p:sp>
        <p:sp>
          <p:nvSpPr>
            <p:cNvPr id="49" name="Rectangle 447"/>
            <p:cNvSpPr>
              <a:spLocks noChangeArrowheads="1"/>
            </p:cNvSpPr>
            <p:nvPr/>
          </p:nvSpPr>
          <p:spPr bwMode="auto">
            <a:xfrm>
              <a:off x="4087" y="20"/>
              <a:ext cx="5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c</a:t>
              </a:r>
              <a:endParaRPr lang="en-US" altLang="zh-CN" b="1"/>
            </a:p>
          </p:txBody>
        </p:sp>
        <p:sp>
          <p:nvSpPr>
            <p:cNvPr id="50" name="Rectangle 448"/>
            <p:cNvSpPr>
              <a:spLocks noChangeArrowheads="1"/>
            </p:cNvSpPr>
            <p:nvPr/>
          </p:nvSpPr>
          <p:spPr bwMode="auto">
            <a:xfrm>
              <a:off x="4132" y="20"/>
              <a:ext cx="5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c</a:t>
              </a:r>
              <a:endParaRPr lang="en-US" altLang="zh-CN" b="1"/>
            </a:p>
          </p:txBody>
        </p:sp>
        <p:sp>
          <p:nvSpPr>
            <p:cNvPr id="51" name="Rectangle 449"/>
            <p:cNvSpPr>
              <a:spLocks noChangeArrowheads="1"/>
            </p:cNvSpPr>
            <p:nvPr/>
          </p:nvSpPr>
          <p:spPr bwMode="auto">
            <a:xfrm>
              <a:off x="4181" y="20"/>
              <a:ext cx="5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e</a:t>
              </a:r>
              <a:endParaRPr lang="en-US" altLang="zh-CN" b="1"/>
            </a:p>
          </p:txBody>
        </p:sp>
        <p:sp>
          <p:nvSpPr>
            <p:cNvPr id="52" name="Rectangle 450"/>
            <p:cNvSpPr>
              <a:spLocks noChangeArrowheads="1"/>
            </p:cNvSpPr>
            <p:nvPr/>
          </p:nvSpPr>
          <p:spPr bwMode="auto">
            <a:xfrm>
              <a:off x="4235" y="20"/>
              <a:ext cx="5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s</a:t>
              </a:r>
              <a:endParaRPr lang="en-US" altLang="zh-CN" b="1"/>
            </a:p>
          </p:txBody>
        </p:sp>
        <p:sp>
          <p:nvSpPr>
            <p:cNvPr id="53" name="Rectangle 451"/>
            <p:cNvSpPr>
              <a:spLocks noChangeArrowheads="1"/>
            </p:cNvSpPr>
            <p:nvPr/>
          </p:nvSpPr>
          <p:spPr bwMode="auto">
            <a:xfrm>
              <a:off x="4281" y="20"/>
              <a:ext cx="5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s</a:t>
              </a:r>
              <a:endParaRPr lang="en-US" altLang="zh-CN" b="1"/>
            </a:p>
          </p:txBody>
        </p:sp>
        <p:sp>
          <p:nvSpPr>
            <p:cNvPr id="54" name="Rectangle 452"/>
            <p:cNvSpPr>
              <a:spLocks noChangeArrowheads="1"/>
            </p:cNvSpPr>
            <p:nvPr/>
          </p:nvSpPr>
          <p:spPr bwMode="auto">
            <a:xfrm>
              <a:off x="4438" y="20"/>
              <a:ext cx="8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W</a:t>
              </a:r>
              <a:endParaRPr lang="en-US" altLang="zh-CN" b="1"/>
            </a:p>
          </p:txBody>
        </p:sp>
        <p:sp>
          <p:nvSpPr>
            <p:cNvPr id="55" name="Rectangle 453"/>
            <p:cNvSpPr>
              <a:spLocks noChangeArrowheads="1"/>
            </p:cNvSpPr>
            <p:nvPr/>
          </p:nvSpPr>
          <p:spPr bwMode="auto">
            <a:xfrm>
              <a:off x="4526" y="20"/>
              <a:ext cx="6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B</a:t>
              </a:r>
              <a:endParaRPr lang="en-US" altLang="zh-CN" b="1"/>
            </a:p>
          </p:txBody>
        </p:sp>
        <p:sp>
          <p:nvSpPr>
            <p:cNvPr id="56" name="Rectangle 454"/>
            <p:cNvSpPr>
              <a:spLocks noChangeArrowheads="1"/>
            </p:cNvSpPr>
            <p:nvPr/>
          </p:nvSpPr>
          <p:spPr bwMode="auto">
            <a:xfrm>
              <a:off x="4589" y="20"/>
              <a:ext cx="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a:t>
              </a:r>
              <a:endParaRPr lang="en-US" altLang="zh-CN" b="1"/>
            </a:p>
          </p:txBody>
        </p:sp>
        <p:sp>
          <p:nvSpPr>
            <p:cNvPr id="57" name="Rectangle 455"/>
            <p:cNvSpPr>
              <a:spLocks noChangeArrowheads="1"/>
            </p:cNvSpPr>
            <p:nvPr/>
          </p:nvSpPr>
          <p:spPr bwMode="auto">
            <a:xfrm>
              <a:off x="4618" y="20"/>
              <a:ext cx="2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 </a:t>
              </a:r>
              <a:endParaRPr lang="en-US" altLang="zh-CN" b="1"/>
            </a:p>
          </p:txBody>
        </p:sp>
        <p:sp>
          <p:nvSpPr>
            <p:cNvPr id="58" name="Rectangle 456"/>
            <p:cNvSpPr>
              <a:spLocks noChangeArrowheads="1"/>
            </p:cNvSpPr>
            <p:nvPr/>
          </p:nvSpPr>
          <p:spPr bwMode="auto">
            <a:xfrm>
              <a:off x="4643" y="20"/>
              <a:ext cx="8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W</a:t>
              </a:r>
              <a:endParaRPr lang="en-US" altLang="zh-CN" b="1"/>
            </a:p>
          </p:txBody>
        </p:sp>
        <p:sp>
          <p:nvSpPr>
            <p:cNvPr id="59" name="Rectangle 457"/>
            <p:cNvSpPr>
              <a:spLocks noChangeArrowheads="1"/>
            </p:cNvSpPr>
            <p:nvPr/>
          </p:nvSpPr>
          <p:spPr bwMode="auto">
            <a:xfrm>
              <a:off x="4732" y="20"/>
              <a:ext cx="3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r</a:t>
              </a:r>
              <a:endParaRPr lang="en-US" altLang="zh-CN" b="1"/>
            </a:p>
          </p:txBody>
        </p:sp>
        <p:sp>
          <p:nvSpPr>
            <p:cNvPr id="60" name="Rectangle 458"/>
            <p:cNvSpPr>
              <a:spLocks noChangeArrowheads="1"/>
            </p:cNvSpPr>
            <p:nvPr/>
          </p:nvSpPr>
          <p:spPr bwMode="auto">
            <a:xfrm>
              <a:off x="4763" y="20"/>
              <a:ext cx="2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i</a:t>
              </a:r>
              <a:endParaRPr lang="en-US" altLang="zh-CN" b="1"/>
            </a:p>
          </p:txBody>
        </p:sp>
        <p:sp>
          <p:nvSpPr>
            <p:cNvPr id="61" name="Rectangle 459"/>
            <p:cNvSpPr>
              <a:spLocks noChangeArrowheads="1"/>
            </p:cNvSpPr>
            <p:nvPr/>
          </p:nvSpPr>
          <p:spPr bwMode="auto">
            <a:xfrm>
              <a:off x="4786" y="20"/>
              <a:ext cx="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t</a:t>
              </a:r>
              <a:endParaRPr lang="en-US" altLang="zh-CN" b="1"/>
            </a:p>
          </p:txBody>
        </p:sp>
        <p:sp>
          <p:nvSpPr>
            <p:cNvPr id="62" name="Rectangle 460"/>
            <p:cNvSpPr>
              <a:spLocks noChangeArrowheads="1"/>
            </p:cNvSpPr>
            <p:nvPr/>
          </p:nvSpPr>
          <p:spPr bwMode="auto">
            <a:xfrm>
              <a:off x="4812" y="20"/>
              <a:ext cx="4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e</a:t>
              </a:r>
              <a:endParaRPr lang="en-US" altLang="zh-CN" b="1"/>
            </a:p>
          </p:txBody>
        </p:sp>
        <p:sp>
          <p:nvSpPr>
            <p:cNvPr id="63" name="Rectangle 461"/>
            <p:cNvSpPr>
              <a:spLocks noChangeArrowheads="1"/>
            </p:cNvSpPr>
            <p:nvPr/>
          </p:nvSpPr>
          <p:spPr bwMode="auto">
            <a:xfrm>
              <a:off x="4866" y="20"/>
              <a:ext cx="2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 </a:t>
              </a:r>
              <a:endParaRPr lang="en-US" altLang="zh-CN" b="1"/>
            </a:p>
          </p:txBody>
        </p:sp>
        <p:sp>
          <p:nvSpPr>
            <p:cNvPr id="64" name="Rectangle 462"/>
            <p:cNvSpPr>
              <a:spLocks noChangeArrowheads="1"/>
            </p:cNvSpPr>
            <p:nvPr/>
          </p:nvSpPr>
          <p:spPr bwMode="auto">
            <a:xfrm>
              <a:off x="4892" y="20"/>
              <a:ext cx="5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b</a:t>
              </a:r>
              <a:endParaRPr lang="en-US" altLang="zh-CN" b="1"/>
            </a:p>
          </p:txBody>
        </p:sp>
        <p:sp>
          <p:nvSpPr>
            <p:cNvPr id="65" name="Rectangle 463"/>
            <p:cNvSpPr>
              <a:spLocks noChangeArrowheads="1"/>
            </p:cNvSpPr>
            <p:nvPr/>
          </p:nvSpPr>
          <p:spPr bwMode="auto">
            <a:xfrm>
              <a:off x="4943" y="20"/>
              <a:ext cx="5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a</a:t>
              </a:r>
              <a:endParaRPr lang="en-US" altLang="zh-CN" b="1"/>
            </a:p>
          </p:txBody>
        </p:sp>
        <p:sp>
          <p:nvSpPr>
            <p:cNvPr id="66" name="Rectangle 464"/>
            <p:cNvSpPr>
              <a:spLocks noChangeArrowheads="1"/>
            </p:cNvSpPr>
            <p:nvPr/>
          </p:nvSpPr>
          <p:spPr bwMode="auto">
            <a:xfrm>
              <a:off x="4997" y="20"/>
              <a:ext cx="5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c</a:t>
              </a:r>
              <a:endParaRPr lang="en-US" altLang="zh-CN" b="1"/>
            </a:p>
          </p:txBody>
        </p:sp>
        <p:sp>
          <p:nvSpPr>
            <p:cNvPr id="67" name="Rectangle 465"/>
            <p:cNvSpPr>
              <a:spLocks noChangeArrowheads="1"/>
            </p:cNvSpPr>
            <p:nvPr/>
          </p:nvSpPr>
          <p:spPr bwMode="auto">
            <a:xfrm>
              <a:off x="5046" y="20"/>
              <a:ext cx="5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solidFill>
                    <a:srgbClr val="000000"/>
                  </a:solidFill>
                </a:rPr>
                <a:t>k</a:t>
              </a:r>
              <a:endParaRPr lang="en-US" altLang="zh-CN" b="1"/>
            </a:p>
          </p:txBody>
        </p:sp>
      </p:grpSp>
    </p:spTree>
    <p:extLst>
      <p:ext uri="{BB962C8B-B14F-4D97-AF65-F5344CB8AC3E}">
        <p14:creationId xmlns:p14="http://schemas.microsoft.com/office/powerpoint/2010/main" val="1211413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流水线的（各个阶）段寄存器</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27</a:t>
            </a:fld>
            <a:endParaRPr lang="zh-CN" altLang="en-US">
              <a:solidFill>
                <a:srgbClr val="1F497D"/>
              </a:solidFill>
            </a:endParaRPr>
          </a:p>
        </p:txBody>
      </p:sp>
      <p:grpSp>
        <p:nvGrpSpPr>
          <p:cNvPr id="403" name="Group 6"/>
          <p:cNvGrpSpPr>
            <a:grpSpLocks/>
          </p:cNvGrpSpPr>
          <p:nvPr/>
        </p:nvGrpSpPr>
        <p:grpSpPr bwMode="auto">
          <a:xfrm>
            <a:off x="179512" y="1268760"/>
            <a:ext cx="8784976" cy="4896544"/>
            <a:chOff x="0" y="0"/>
            <a:chExt cx="5080" cy="2783"/>
          </a:xfrm>
        </p:grpSpPr>
        <p:sp>
          <p:nvSpPr>
            <p:cNvPr id="404" name="AutoShape 6"/>
            <p:cNvSpPr>
              <a:spLocks noChangeAspect="1" noChangeArrowheads="1" noTextEdit="1"/>
            </p:cNvSpPr>
            <p:nvPr/>
          </p:nvSpPr>
          <p:spPr bwMode="auto">
            <a:xfrm>
              <a:off x="0" y="0"/>
              <a:ext cx="5080" cy="2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405" name="Group 8"/>
            <p:cNvGrpSpPr>
              <a:grpSpLocks/>
            </p:cNvGrpSpPr>
            <p:nvPr/>
          </p:nvGrpSpPr>
          <p:grpSpPr bwMode="auto">
            <a:xfrm>
              <a:off x="9" y="6"/>
              <a:ext cx="4988" cy="2612"/>
              <a:chOff x="0" y="0"/>
              <a:chExt cx="4988" cy="2612"/>
            </a:xfrm>
          </p:grpSpPr>
          <p:sp>
            <p:nvSpPr>
              <p:cNvPr id="607" name="Line 8"/>
              <p:cNvSpPr>
                <a:spLocks noChangeShapeType="1"/>
              </p:cNvSpPr>
              <p:nvPr/>
            </p:nvSpPr>
            <p:spPr bwMode="auto">
              <a:xfrm flipH="1">
                <a:off x="2487" y="1712"/>
                <a:ext cx="196" cy="1"/>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8" name="Freeform 9"/>
              <p:cNvSpPr>
                <a:spLocks/>
              </p:cNvSpPr>
              <p:nvPr/>
            </p:nvSpPr>
            <p:spPr bwMode="auto">
              <a:xfrm>
                <a:off x="3690" y="1742"/>
                <a:ext cx="900" cy="533"/>
              </a:xfrm>
              <a:custGeom>
                <a:avLst/>
                <a:gdLst>
                  <a:gd name="T0" fmla="*/ 900 w 900"/>
                  <a:gd name="T1" fmla="*/ 533 h 533"/>
                  <a:gd name="T2" fmla="*/ 0 w 900"/>
                  <a:gd name="T3" fmla="*/ 533 h 533"/>
                  <a:gd name="T4" fmla="*/ 0 w 900"/>
                  <a:gd name="T5" fmla="*/ 0 h 533"/>
                  <a:gd name="T6" fmla="*/ 0 60000 65536"/>
                  <a:gd name="T7" fmla="*/ 0 60000 65536"/>
                  <a:gd name="T8" fmla="*/ 0 60000 65536"/>
                  <a:gd name="T9" fmla="*/ 0 w 900"/>
                  <a:gd name="T10" fmla="*/ 0 h 533"/>
                  <a:gd name="T11" fmla="*/ 900 w 900"/>
                  <a:gd name="T12" fmla="*/ 533 h 533"/>
                </a:gdLst>
                <a:ahLst/>
                <a:cxnLst>
                  <a:cxn ang="T6">
                    <a:pos x="T0" y="T1"/>
                  </a:cxn>
                  <a:cxn ang="T7">
                    <a:pos x="T2" y="T3"/>
                  </a:cxn>
                  <a:cxn ang="T8">
                    <a:pos x="T4" y="T5"/>
                  </a:cxn>
                </a:cxnLst>
                <a:rect l="T9" t="T10" r="T11" b="T12"/>
                <a:pathLst>
                  <a:path w="900" h="533">
                    <a:moveTo>
                      <a:pt x="900" y="533"/>
                    </a:moveTo>
                    <a:lnTo>
                      <a:pt x="0" y="533"/>
                    </a:lnTo>
                    <a:lnTo>
                      <a:pt x="0" y="0"/>
                    </a:lnTo>
                  </a:path>
                </a:pathLst>
              </a:custGeom>
              <a:noFill/>
              <a:ln w="19050">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09" name="Freeform 10"/>
              <p:cNvSpPr>
                <a:spLocks/>
              </p:cNvSpPr>
              <p:nvPr/>
            </p:nvSpPr>
            <p:spPr bwMode="auto">
              <a:xfrm>
                <a:off x="4731" y="1999"/>
                <a:ext cx="129" cy="276"/>
              </a:xfrm>
              <a:custGeom>
                <a:avLst/>
                <a:gdLst>
                  <a:gd name="T0" fmla="*/ 129 w 129"/>
                  <a:gd name="T1" fmla="*/ 0 h 276"/>
                  <a:gd name="T2" fmla="*/ 64 w 129"/>
                  <a:gd name="T3" fmla="*/ 0 h 276"/>
                  <a:gd name="T4" fmla="*/ 64 w 129"/>
                  <a:gd name="T5" fmla="*/ 276 h 276"/>
                  <a:gd name="T6" fmla="*/ 0 w 129"/>
                  <a:gd name="T7" fmla="*/ 276 h 276"/>
                  <a:gd name="T8" fmla="*/ 0 60000 65536"/>
                  <a:gd name="T9" fmla="*/ 0 60000 65536"/>
                  <a:gd name="T10" fmla="*/ 0 60000 65536"/>
                  <a:gd name="T11" fmla="*/ 0 60000 65536"/>
                  <a:gd name="T12" fmla="*/ 0 w 129"/>
                  <a:gd name="T13" fmla="*/ 0 h 276"/>
                  <a:gd name="T14" fmla="*/ 129 w 129"/>
                  <a:gd name="T15" fmla="*/ 276 h 276"/>
                </a:gdLst>
                <a:ahLst/>
                <a:cxnLst>
                  <a:cxn ang="T8">
                    <a:pos x="T0" y="T1"/>
                  </a:cxn>
                  <a:cxn ang="T9">
                    <a:pos x="T2" y="T3"/>
                  </a:cxn>
                  <a:cxn ang="T10">
                    <a:pos x="T4" y="T5"/>
                  </a:cxn>
                  <a:cxn ang="T11">
                    <a:pos x="T6" y="T7"/>
                  </a:cxn>
                </a:cxnLst>
                <a:rect l="T12" t="T13" r="T14" b="T15"/>
                <a:pathLst>
                  <a:path w="129" h="276">
                    <a:moveTo>
                      <a:pt x="129" y="0"/>
                    </a:moveTo>
                    <a:lnTo>
                      <a:pt x="64" y="0"/>
                    </a:lnTo>
                    <a:lnTo>
                      <a:pt x="64" y="276"/>
                    </a:lnTo>
                    <a:lnTo>
                      <a:pt x="0" y="276"/>
                    </a:lnTo>
                  </a:path>
                </a:pathLst>
              </a:custGeom>
              <a:noFill/>
              <a:ln w="19050">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10" name="Line 11"/>
              <p:cNvSpPr>
                <a:spLocks noChangeShapeType="1"/>
              </p:cNvSpPr>
              <p:nvPr/>
            </p:nvSpPr>
            <p:spPr bwMode="auto">
              <a:xfrm>
                <a:off x="3626" y="1595"/>
                <a:ext cx="64" cy="1"/>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1" name="Freeform 12"/>
              <p:cNvSpPr>
                <a:spLocks/>
              </p:cNvSpPr>
              <p:nvPr/>
            </p:nvSpPr>
            <p:spPr bwMode="auto">
              <a:xfrm>
                <a:off x="3684" y="1580"/>
                <a:ext cx="27" cy="31"/>
              </a:xfrm>
              <a:custGeom>
                <a:avLst/>
                <a:gdLst>
                  <a:gd name="T0" fmla="*/ 0 w 27"/>
                  <a:gd name="T1" fmla="*/ 0 h 31"/>
                  <a:gd name="T2" fmla="*/ 0 w 27"/>
                  <a:gd name="T3" fmla="*/ 31 h 31"/>
                  <a:gd name="T4" fmla="*/ 27 w 27"/>
                  <a:gd name="T5" fmla="*/ 15 h 31"/>
                  <a:gd name="T6" fmla="*/ 0 w 27"/>
                  <a:gd name="T7" fmla="*/ 0 h 31"/>
                  <a:gd name="T8" fmla="*/ 0 60000 65536"/>
                  <a:gd name="T9" fmla="*/ 0 60000 65536"/>
                  <a:gd name="T10" fmla="*/ 0 60000 65536"/>
                  <a:gd name="T11" fmla="*/ 0 60000 65536"/>
                  <a:gd name="T12" fmla="*/ 0 w 27"/>
                  <a:gd name="T13" fmla="*/ 0 h 31"/>
                  <a:gd name="T14" fmla="*/ 27 w 27"/>
                  <a:gd name="T15" fmla="*/ 31 h 31"/>
                </a:gdLst>
                <a:ahLst/>
                <a:cxnLst>
                  <a:cxn ang="T8">
                    <a:pos x="T0" y="T1"/>
                  </a:cxn>
                  <a:cxn ang="T9">
                    <a:pos x="T2" y="T3"/>
                  </a:cxn>
                  <a:cxn ang="T10">
                    <a:pos x="T4" y="T5"/>
                  </a:cxn>
                  <a:cxn ang="T11">
                    <a:pos x="T6" y="T7"/>
                  </a:cxn>
                </a:cxnLst>
                <a:rect l="T12" t="T13" r="T14" b="T15"/>
                <a:pathLst>
                  <a:path w="27" h="31">
                    <a:moveTo>
                      <a:pt x="0" y="0"/>
                    </a:moveTo>
                    <a:lnTo>
                      <a:pt x="0" y="31"/>
                    </a:lnTo>
                    <a:lnTo>
                      <a:pt x="27" y="1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12" name="Freeform 13"/>
              <p:cNvSpPr>
                <a:spLocks/>
              </p:cNvSpPr>
              <p:nvPr/>
            </p:nvSpPr>
            <p:spPr bwMode="auto">
              <a:xfrm>
                <a:off x="527" y="352"/>
                <a:ext cx="3454" cy="662"/>
              </a:xfrm>
              <a:custGeom>
                <a:avLst/>
                <a:gdLst>
                  <a:gd name="T0" fmla="*/ 67 w 3454"/>
                  <a:gd name="T1" fmla="*/ 0 h 662"/>
                  <a:gd name="T2" fmla="*/ 0 w 3454"/>
                  <a:gd name="T3" fmla="*/ 3 h 662"/>
                  <a:gd name="T4" fmla="*/ 0 w 3454"/>
                  <a:gd name="T5" fmla="*/ 98 h 662"/>
                  <a:gd name="T6" fmla="*/ 3454 w 3454"/>
                  <a:gd name="T7" fmla="*/ 98 h 662"/>
                  <a:gd name="T8" fmla="*/ 3454 w 3454"/>
                  <a:gd name="T9" fmla="*/ 662 h 662"/>
                  <a:gd name="T10" fmla="*/ 3099 w 3454"/>
                  <a:gd name="T11" fmla="*/ 662 h 662"/>
                  <a:gd name="T12" fmla="*/ 0 60000 65536"/>
                  <a:gd name="T13" fmla="*/ 0 60000 65536"/>
                  <a:gd name="T14" fmla="*/ 0 60000 65536"/>
                  <a:gd name="T15" fmla="*/ 0 60000 65536"/>
                  <a:gd name="T16" fmla="*/ 0 60000 65536"/>
                  <a:gd name="T17" fmla="*/ 0 60000 65536"/>
                  <a:gd name="T18" fmla="*/ 0 w 3454"/>
                  <a:gd name="T19" fmla="*/ 0 h 662"/>
                  <a:gd name="T20" fmla="*/ 3454 w 3454"/>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3454" h="662">
                    <a:moveTo>
                      <a:pt x="67" y="0"/>
                    </a:moveTo>
                    <a:lnTo>
                      <a:pt x="0" y="3"/>
                    </a:lnTo>
                    <a:lnTo>
                      <a:pt x="0" y="98"/>
                    </a:lnTo>
                    <a:lnTo>
                      <a:pt x="3454" y="98"/>
                    </a:lnTo>
                    <a:lnTo>
                      <a:pt x="3454" y="662"/>
                    </a:lnTo>
                    <a:lnTo>
                      <a:pt x="3099" y="662"/>
                    </a:lnTo>
                  </a:path>
                </a:pathLst>
              </a:custGeom>
              <a:noFill/>
              <a:ln w="19050">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13" name="Line 14"/>
              <p:cNvSpPr>
                <a:spLocks noChangeShapeType="1"/>
              </p:cNvSpPr>
              <p:nvPr/>
            </p:nvSpPr>
            <p:spPr bwMode="auto">
              <a:xfrm>
                <a:off x="3252" y="1595"/>
                <a:ext cx="233" cy="1"/>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 name="Freeform 15"/>
              <p:cNvSpPr>
                <a:spLocks/>
              </p:cNvSpPr>
              <p:nvPr/>
            </p:nvSpPr>
            <p:spPr bwMode="auto">
              <a:xfrm>
                <a:off x="3479" y="1580"/>
                <a:ext cx="30" cy="31"/>
              </a:xfrm>
              <a:custGeom>
                <a:avLst/>
                <a:gdLst>
                  <a:gd name="T0" fmla="*/ 0 w 30"/>
                  <a:gd name="T1" fmla="*/ 0 h 31"/>
                  <a:gd name="T2" fmla="*/ 0 w 30"/>
                  <a:gd name="T3" fmla="*/ 31 h 31"/>
                  <a:gd name="T4" fmla="*/ 30 w 30"/>
                  <a:gd name="T5" fmla="*/ 15 h 31"/>
                  <a:gd name="T6" fmla="*/ 0 w 30"/>
                  <a:gd name="T7" fmla="*/ 0 h 31"/>
                  <a:gd name="T8" fmla="*/ 0 60000 65536"/>
                  <a:gd name="T9" fmla="*/ 0 60000 65536"/>
                  <a:gd name="T10" fmla="*/ 0 60000 65536"/>
                  <a:gd name="T11" fmla="*/ 0 60000 65536"/>
                  <a:gd name="T12" fmla="*/ 0 w 30"/>
                  <a:gd name="T13" fmla="*/ 0 h 31"/>
                  <a:gd name="T14" fmla="*/ 30 w 30"/>
                  <a:gd name="T15" fmla="*/ 31 h 31"/>
                </a:gdLst>
                <a:ahLst/>
                <a:cxnLst>
                  <a:cxn ang="T8">
                    <a:pos x="T0" y="T1"/>
                  </a:cxn>
                  <a:cxn ang="T9">
                    <a:pos x="T2" y="T3"/>
                  </a:cxn>
                  <a:cxn ang="T10">
                    <a:pos x="T4" y="T5"/>
                  </a:cxn>
                  <a:cxn ang="T11">
                    <a:pos x="T6" y="T7"/>
                  </a:cxn>
                </a:cxnLst>
                <a:rect l="T12" t="T13" r="T14" b="T15"/>
                <a:pathLst>
                  <a:path w="30" h="31">
                    <a:moveTo>
                      <a:pt x="0" y="0"/>
                    </a:moveTo>
                    <a:lnTo>
                      <a:pt x="0" y="31"/>
                    </a:lnTo>
                    <a:lnTo>
                      <a:pt x="30" y="1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15" name="Freeform 16"/>
              <p:cNvSpPr>
                <a:spLocks/>
              </p:cNvSpPr>
              <p:nvPr/>
            </p:nvSpPr>
            <p:spPr bwMode="auto">
              <a:xfrm>
                <a:off x="1519" y="1739"/>
                <a:ext cx="31" cy="31"/>
              </a:xfrm>
              <a:custGeom>
                <a:avLst/>
                <a:gdLst>
                  <a:gd name="T0" fmla="*/ 0 w 31"/>
                  <a:gd name="T1" fmla="*/ 0 h 31"/>
                  <a:gd name="T2" fmla="*/ 3 w 31"/>
                  <a:gd name="T3" fmla="*/ 31 h 31"/>
                  <a:gd name="T4" fmla="*/ 31 w 31"/>
                  <a:gd name="T5" fmla="*/ 15 h 31"/>
                  <a:gd name="T6" fmla="*/ 3 w 31"/>
                  <a:gd name="T7" fmla="*/ 3 h 31"/>
                  <a:gd name="T8" fmla="*/ 0 w 31"/>
                  <a:gd name="T9" fmla="*/ 0 h 31"/>
                  <a:gd name="T10" fmla="*/ 0 60000 65536"/>
                  <a:gd name="T11" fmla="*/ 0 60000 65536"/>
                  <a:gd name="T12" fmla="*/ 0 60000 65536"/>
                  <a:gd name="T13" fmla="*/ 0 60000 65536"/>
                  <a:gd name="T14" fmla="*/ 0 60000 65536"/>
                  <a:gd name="T15" fmla="*/ 0 w 31"/>
                  <a:gd name="T16" fmla="*/ 0 h 31"/>
                  <a:gd name="T17" fmla="*/ 31 w 31"/>
                  <a:gd name="T18" fmla="*/ 31 h 31"/>
                </a:gdLst>
                <a:ahLst/>
                <a:cxnLst>
                  <a:cxn ang="T10">
                    <a:pos x="T0" y="T1"/>
                  </a:cxn>
                  <a:cxn ang="T11">
                    <a:pos x="T2" y="T3"/>
                  </a:cxn>
                  <a:cxn ang="T12">
                    <a:pos x="T4" y="T5"/>
                  </a:cxn>
                  <a:cxn ang="T13">
                    <a:pos x="T6" y="T7"/>
                  </a:cxn>
                  <a:cxn ang="T14">
                    <a:pos x="T8" y="T9"/>
                  </a:cxn>
                </a:cxnLst>
                <a:rect l="T15" t="T16" r="T17" b="T18"/>
                <a:pathLst>
                  <a:path w="31" h="31">
                    <a:moveTo>
                      <a:pt x="0" y="0"/>
                    </a:moveTo>
                    <a:lnTo>
                      <a:pt x="3" y="31"/>
                    </a:lnTo>
                    <a:lnTo>
                      <a:pt x="31" y="15"/>
                    </a:lnTo>
                    <a:lnTo>
                      <a:pt x="3"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16" name="Freeform 17"/>
              <p:cNvSpPr>
                <a:spLocks/>
              </p:cNvSpPr>
              <p:nvPr/>
            </p:nvSpPr>
            <p:spPr bwMode="auto">
              <a:xfrm>
                <a:off x="86" y="1304"/>
                <a:ext cx="107" cy="300"/>
              </a:xfrm>
              <a:custGeom>
                <a:avLst/>
                <a:gdLst>
                  <a:gd name="T0" fmla="*/ 107 w 107"/>
                  <a:gd name="T1" fmla="*/ 300 h 300"/>
                  <a:gd name="T2" fmla="*/ 107 w 107"/>
                  <a:gd name="T3" fmla="*/ 0 h 300"/>
                  <a:gd name="T4" fmla="*/ 0 w 107"/>
                  <a:gd name="T5" fmla="*/ 0 h 300"/>
                  <a:gd name="T6" fmla="*/ 0 w 107"/>
                  <a:gd name="T7" fmla="*/ 300 h 300"/>
                  <a:gd name="T8" fmla="*/ 107 w 107"/>
                  <a:gd name="T9" fmla="*/ 300 h 300"/>
                  <a:gd name="T10" fmla="*/ 0 60000 65536"/>
                  <a:gd name="T11" fmla="*/ 0 60000 65536"/>
                  <a:gd name="T12" fmla="*/ 0 60000 65536"/>
                  <a:gd name="T13" fmla="*/ 0 60000 65536"/>
                  <a:gd name="T14" fmla="*/ 0 60000 65536"/>
                  <a:gd name="T15" fmla="*/ 0 w 107"/>
                  <a:gd name="T16" fmla="*/ 0 h 300"/>
                  <a:gd name="T17" fmla="*/ 107 w 107"/>
                  <a:gd name="T18" fmla="*/ 300 h 300"/>
                </a:gdLst>
                <a:ahLst/>
                <a:cxnLst>
                  <a:cxn ang="T10">
                    <a:pos x="T0" y="T1"/>
                  </a:cxn>
                  <a:cxn ang="T11">
                    <a:pos x="T2" y="T3"/>
                  </a:cxn>
                  <a:cxn ang="T12">
                    <a:pos x="T4" y="T5"/>
                  </a:cxn>
                  <a:cxn ang="T13">
                    <a:pos x="T6" y="T7"/>
                  </a:cxn>
                  <a:cxn ang="T14">
                    <a:pos x="T8" y="T9"/>
                  </a:cxn>
                </a:cxnLst>
                <a:rect l="T15" t="T16" r="T17" b="T18"/>
                <a:pathLst>
                  <a:path w="107" h="300">
                    <a:moveTo>
                      <a:pt x="107" y="300"/>
                    </a:moveTo>
                    <a:lnTo>
                      <a:pt x="107" y="0"/>
                    </a:lnTo>
                    <a:lnTo>
                      <a:pt x="0" y="0"/>
                    </a:lnTo>
                    <a:lnTo>
                      <a:pt x="0" y="300"/>
                    </a:lnTo>
                    <a:lnTo>
                      <a:pt x="107" y="300"/>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17" name="Freeform 18"/>
              <p:cNvSpPr>
                <a:spLocks/>
              </p:cNvSpPr>
              <p:nvPr/>
            </p:nvSpPr>
            <p:spPr bwMode="auto">
              <a:xfrm>
                <a:off x="86" y="1304"/>
                <a:ext cx="107" cy="300"/>
              </a:xfrm>
              <a:custGeom>
                <a:avLst/>
                <a:gdLst>
                  <a:gd name="T0" fmla="*/ 107 w 107"/>
                  <a:gd name="T1" fmla="*/ 300 h 300"/>
                  <a:gd name="T2" fmla="*/ 107 w 107"/>
                  <a:gd name="T3" fmla="*/ 0 h 300"/>
                  <a:gd name="T4" fmla="*/ 0 w 107"/>
                  <a:gd name="T5" fmla="*/ 0 h 300"/>
                  <a:gd name="T6" fmla="*/ 0 w 107"/>
                  <a:gd name="T7" fmla="*/ 300 h 300"/>
                  <a:gd name="T8" fmla="*/ 107 w 107"/>
                  <a:gd name="T9" fmla="*/ 300 h 300"/>
                  <a:gd name="T10" fmla="*/ 0 60000 65536"/>
                  <a:gd name="T11" fmla="*/ 0 60000 65536"/>
                  <a:gd name="T12" fmla="*/ 0 60000 65536"/>
                  <a:gd name="T13" fmla="*/ 0 60000 65536"/>
                  <a:gd name="T14" fmla="*/ 0 60000 65536"/>
                  <a:gd name="T15" fmla="*/ 0 w 107"/>
                  <a:gd name="T16" fmla="*/ 0 h 300"/>
                  <a:gd name="T17" fmla="*/ 107 w 107"/>
                  <a:gd name="T18" fmla="*/ 300 h 300"/>
                </a:gdLst>
                <a:ahLst/>
                <a:cxnLst>
                  <a:cxn ang="T10">
                    <a:pos x="T0" y="T1"/>
                  </a:cxn>
                  <a:cxn ang="T11">
                    <a:pos x="T2" y="T3"/>
                  </a:cxn>
                  <a:cxn ang="T12">
                    <a:pos x="T4" y="T5"/>
                  </a:cxn>
                  <a:cxn ang="T13">
                    <a:pos x="T6" y="T7"/>
                  </a:cxn>
                  <a:cxn ang="T14">
                    <a:pos x="T8" y="T9"/>
                  </a:cxn>
                </a:cxnLst>
                <a:rect l="T15" t="T16" r="T17" b="T18"/>
                <a:pathLst>
                  <a:path w="107" h="300">
                    <a:moveTo>
                      <a:pt x="107" y="300"/>
                    </a:moveTo>
                    <a:lnTo>
                      <a:pt x="107" y="0"/>
                    </a:lnTo>
                    <a:lnTo>
                      <a:pt x="0" y="0"/>
                    </a:lnTo>
                    <a:lnTo>
                      <a:pt x="0" y="300"/>
                    </a:lnTo>
                    <a:lnTo>
                      <a:pt x="107" y="30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18" name="Rectangle 19"/>
              <p:cNvSpPr>
                <a:spLocks noChangeArrowheads="1"/>
              </p:cNvSpPr>
              <p:nvPr/>
            </p:nvSpPr>
            <p:spPr bwMode="auto">
              <a:xfrm>
                <a:off x="346" y="1332"/>
                <a:ext cx="322" cy="6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19" name="Freeform 20"/>
              <p:cNvSpPr>
                <a:spLocks/>
              </p:cNvSpPr>
              <p:nvPr/>
            </p:nvSpPr>
            <p:spPr bwMode="auto">
              <a:xfrm>
                <a:off x="346" y="1332"/>
                <a:ext cx="322" cy="673"/>
              </a:xfrm>
              <a:custGeom>
                <a:avLst/>
                <a:gdLst>
                  <a:gd name="T0" fmla="*/ 322 w 322"/>
                  <a:gd name="T1" fmla="*/ 0 h 673"/>
                  <a:gd name="T2" fmla="*/ 0 w 322"/>
                  <a:gd name="T3" fmla="*/ 0 h 673"/>
                  <a:gd name="T4" fmla="*/ 0 w 322"/>
                  <a:gd name="T5" fmla="*/ 673 h 673"/>
                  <a:gd name="T6" fmla="*/ 322 w 322"/>
                  <a:gd name="T7" fmla="*/ 673 h 673"/>
                  <a:gd name="T8" fmla="*/ 0 60000 65536"/>
                  <a:gd name="T9" fmla="*/ 0 60000 65536"/>
                  <a:gd name="T10" fmla="*/ 0 60000 65536"/>
                  <a:gd name="T11" fmla="*/ 0 60000 65536"/>
                  <a:gd name="T12" fmla="*/ 0 w 322"/>
                  <a:gd name="T13" fmla="*/ 0 h 673"/>
                  <a:gd name="T14" fmla="*/ 322 w 322"/>
                  <a:gd name="T15" fmla="*/ 673 h 673"/>
                </a:gdLst>
                <a:ahLst/>
                <a:cxnLst>
                  <a:cxn ang="T8">
                    <a:pos x="T0" y="T1"/>
                  </a:cxn>
                  <a:cxn ang="T9">
                    <a:pos x="T2" y="T3"/>
                  </a:cxn>
                  <a:cxn ang="T10">
                    <a:pos x="T4" y="T5"/>
                  </a:cxn>
                  <a:cxn ang="T11">
                    <a:pos x="T6" y="T7"/>
                  </a:cxn>
                </a:cxnLst>
                <a:rect l="T12" t="T13" r="T14" b="T15"/>
                <a:pathLst>
                  <a:path w="322" h="673">
                    <a:moveTo>
                      <a:pt x="322" y="0"/>
                    </a:moveTo>
                    <a:lnTo>
                      <a:pt x="0" y="0"/>
                    </a:lnTo>
                    <a:lnTo>
                      <a:pt x="0" y="673"/>
                    </a:lnTo>
                    <a:lnTo>
                      <a:pt x="322" y="673"/>
                    </a:lnTo>
                  </a:path>
                </a:pathLst>
              </a:custGeom>
              <a:noFill/>
              <a:ln w="9525">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20" name="Rectangle 21"/>
              <p:cNvSpPr>
                <a:spLocks noChangeArrowheads="1"/>
              </p:cNvSpPr>
              <p:nvPr/>
            </p:nvSpPr>
            <p:spPr bwMode="auto">
              <a:xfrm>
                <a:off x="668" y="1332"/>
                <a:ext cx="324" cy="673"/>
              </a:xfrm>
              <a:prstGeom prst="rect">
                <a:avLst/>
              </a:prstGeom>
              <a:solidFill>
                <a:srgbClr val="FBE2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21" name="Freeform 22"/>
              <p:cNvSpPr>
                <a:spLocks/>
              </p:cNvSpPr>
              <p:nvPr/>
            </p:nvSpPr>
            <p:spPr bwMode="auto">
              <a:xfrm>
                <a:off x="668" y="1332"/>
                <a:ext cx="324" cy="673"/>
              </a:xfrm>
              <a:custGeom>
                <a:avLst/>
                <a:gdLst>
                  <a:gd name="T0" fmla="*/ 0 w 324"/>
                  <a:gd name="T1" fmla="*/ 673 h 673"/>
                  <a:gd name="T2" fmla="*/ 324 w 324"/>
                  <a:gd name="T3" fmla="*/ 673 h 673"/>
                  <a:gd name="T4" fmla="*/ 324 w 324"/>
                  <a:gd name="T5" fmla="*/ 0 h 673"/>
                  <a:gd name="T6" fmla="*/ 0 w 324"/>
                  <a:gd name="T7" fmla="*/ 0 h 673"/>
                  <a:gd name="T8" fmla="*/ 0 60000 65536"/>
                  <a:gd name="T9" fmla="*/ 0 60000 65536"/>
                  <a:gd name="T10" fmla="*/ 0 60000 65536"/>
                  <a:gd name="T11" fmla="*/ 0 60000 65536"/>
                  <a:gd name="T12" fmla="*/ 0 w 324"/>
                  <a:gd name="T13" fmla="*/ 0 h 673"/>
                  <a:gd name="T14" fmla="*/ 324 w 324"/>
                  <a:gd name="T15" fmla="*/ 673 h 673"/>
                </a:gdLst>
                <a:ahLst/>
                <a:cxnLst>
                  <a:cxn ang="T8">
                    <a:pos x="T0" y="T1"/>
                  </a:cxn>
                  <a:cxn ang="T9">
                    <a:pos x="T2" y="T3"/>
                  </a:cxn>
                  <a:cxn ang="T10">
                    <a:pos x="T4" y="T5"/>
                  </a:cxn>
                  <a:cxn ang="T11">
                    <a:pos x="T6" y="T7"/>
                  </a:cxn>
                </a:cxnLst>
                <a:rect l="T12" t="T13" r="T14" b="T15"/>
                <a:pathLst>
                  <a:path w="324" h="673">
                    <a:moveTo>
                      <a:pt x="0" y="673"/>
                    </a:moveTo>
                    <a:lnTo>
                      <a:pt x="324" y="673"/>
                    </a:lnTo>
                    <a:lnTo>
                      <a:pt x="324"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22" name="Rectangle 23"/>
              <p:cNvSpPr>
                <a:spLocks noChangeArrowheads="1"/>
              </p:cNvSpPr>
              <p:nvPr/>
            </p:nvSpPr>
            <p:spPr bwMode="auto">
              <a:xfrm>
                <a:off x="527" y="1598"/>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623" name="Rectangle 24"/>
              <p:cNvSpPr>
                <a:spLocks noChangeArrowheads="1"/>
              </p:cNvSpPr>
              <p:nvPr/>
            </p:nvSpPr>
            <p:spPr bwMode="auto">
              <a:xfrm>
                <a:off x="542" y="1598"/>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n</a:t>
                </a:r>
                <a:endParaRPr lang="en-US" altLang="zh-CN" sz="800"/>
              </a:p>
            </p:txBody>
          </p:sp>
          <p:sp>
            <p:nvSpPr>
              <p:cNvPr id="624" name="Rectangle 25"/>
              <p:cNvSpPr>
                <a:spLocks noChangeArrowheads="1"/>
              </p:cNvSpPr>
              <p:nvPr/>
            </p:nvSpPr>
            <p:spPr bwMode="auto">
              <a:xfrm>
                <a:off x="576" y="1598"/>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625" name="Rectangle 26"/>
              <p:cNvSpPr>
                <a:spLocks noChangeArrowheads="1"/>
              </p:cNvSpPr>
              <p:nvPr/>
            </p:nvSpPr>
            <p:spPr bwMode="auto">
              <a:xfrm>
                <a:off x="603" y="1598"/>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626" name="Rectangle 27"/>
              <p:cNvSpPr>
                <a:spLocks noChangeArrowheads="1"/>
              </p:cNvSpPr>
              <p:nvPr/>
            </p:nvSpPr>
            <p:spPr bwMode="auto">
              <a:xfrm>
                <a:off x="619" y="1598"/>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627" name="Rectangle 28"/>
              <p:cNvSpPr>
                <a:spLocks noChangeArrowheads="1"/>
              </p:cNvSpPr>
              <p:nvPr/>
            </p:nvSpPr>
            <p:spPr bwMode="auto">
              <a:xfrm>
                <a:off x="640" y="1598"/>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u</a:t>
                </a:r>
                <a:endParaRPr lang="en-US" altLang="zh-CN" sz="800"/>
              </a:p>
            </p:txBody>
          </p:sp>
          <p:sp>
            <p:nvSpPr>
              <p:cNvPr id="628" name="Rectangle 29"/>
              <p:cNvSpPr>
                <a:spLocks noChangeArrowheads="1"/>
              </p:cNvSpPr>
              <p:nvPr/>
            </p:nvSpPr>
            <p:spPr bwMode="auto">
              <a:xfrm>
                <a:off x="671" y="1598"/>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c</a:t>
                </a:r>
                <a:endParaRPr lang="en-US" altLang="zh-CN" sz="800"/>
              </a:p>
            </p:txBody>
          </p:sp>
          <p:sp>
            <p:nvSpPr>
              <p:cNvPr id="629" name="Rectangle 30"/>
              <p:cNvSpPr>
                <a:spLocks noChangeArrowheads="1"/>
              </p:cNvSpPr>
              <p:nvPr/>
            </p:nvSpPr>
            <p:spPr bwMode="auto">
              <a:xfrm>
                <a:off x="698" y="1598"/>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630" name="Rectangle 31"/>
              <p:cNvSpPr>
                <a:spLocks noChangeArrowheads="1"/>
              </p:cNvSpPr>
              <p:nvPr/>
            </p:nvSpPr>
            <p:spPr bwMode="auto">
              <a:xfrm>
                <a:off x="717" y="1598"/>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631" name="Rectangle 32"/>
              <p:cNvSpPr>
                <a:spLocks noChangeArrowheads="1"/>
              </p:cNvSpPr>
              <p:nvPr/>
            </p:nvSpPr>
            <p:spPr bwMode="auto">
              <a:xfrm>
                <a:off x="729" y="1598"/>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o</a:t>
                </a:r>
                <a:endParaRPr lang="en-US" altLang="zh-CN" sz="800"/>
              </a:p>
            </p:txBody>
          </p:sp>
          <p:sp>
            <p:nvSpPr>
              <p:cNvPr id="632" name="Rectangle 33"/>
              <p:cNvSpPr>
                <a:spLocks noChangeArrowheads="1"/>
              </p:cNvSpPr>
              <p:nvPr/>
            </p:nvSpPr>
            <p:spPr bwMode="auto">
              <a:xfrm>
                <a:off x="760" y="1598"/>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n</a:t>
                </a:r>
                <a:endParaRPr lang="en-US" altLang="zh-CN" sz="800"/>
              </a:p>
            </p:txBody>
          </p:sp>
          <p:sp>
            <p:nvSpPr>
              <p:cNvPr id="633" name="Rectangle 34"/>
              <p:cNvSpPr>
                <a:spLocks noChangeArrowheads="1"/>
              </p:cNvSpPr>
              <p:nvPr/>
            </p:nvSpPr>
            <p:spPr bwMode="auto">
              <a:xfrm>
                <a:off x="793" y="1598"/>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634" name="Rectangle 35"/>
              <p:cNvSpPr>
                <a:spLocks noChangeArrowheads="1"/>
              </p:cNvSpPr>
              <p:nvPr/>
            </p:nvSpPr>
            <p:spPr bwMode="auto">
              <a:xfrm>
                <a:off x="567" y="1669"/>
                <a:ext cx="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m</a:t>
                </a:r>
                <a:endParaRPr lang="en-US" altLang="zh-CN" sz="800"/>
              </a:p>
            </p:txBody>
          </p:sp>
          <p:sp>
            <p:nvSpPr>
              <p:cNvPr id="635" name="Rectangle 36"/>
              <p:cNvSpPr>
                <a:spLocks noChangeArrowheads="1"/>
              </p:cNvSpPr>
              <p:nvPr/>
            </p:nvSpPr>
            <p:spPr bwMode="auto">
              <a:xfrm>
                <a:off x="613" y="166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636" name="Rectangle 37"/>
              <p:cNvSpPr>
                <a:spLocks noChangeArrowheads="1"/>
              </p:cNvSpPr>
              <p:nvPr/>
            </p:nvSpPr>
            <p:spPr bwMode="auto">
              <a:xfrm>
                <a:off x="646" y="1669"/>
                <a:ext cx="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m</a:t>
                </a:r>
                <a:endParaRPr lang="en-US" altLang="zh-CN" sz="800"/>
              </a:p>
            </p:txBody>
          </p:sp>
          <p:sp>
            <p:nvSpPr>
              <p:cNvPr id="637" name="Rectangle 38"/>
              <p:cNvSpPr>
                <a:spLocks noChangeArrowheads="1"/>
              </p:cNvSpPr>
              <p:nvPr/>
            </p:nvSpPr>
            <p:spPr bwMode="auto">
              <a:xfrm>
                <a:off x="692" y="166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o</a:t>
                </a:r>
                <a:endParaRPr lang="en-US" altLang="zh-CN" sz="800"/>
              </a:p>
            </p:txBody>
          </p:sp>
          <p:sp>
            <p:nvSpPr>
              <p:cNvPr id="638" name="Rectangle 39"/>
              <p:cNvSpPr>
                <a:spLocks noChangeArrowheads="1"/>
              </p:cNvSpPr>
              <p:nvPr/>
            </p:nvSpPr>
            <p:spPr bwMode="auto">
              <a:xfrm>
                <a:off x="726" y="1669"/>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639" name="Rectangle 40"/>
              <p:cNvSpPr>
                <a:spLocks noChangeArrowheads="1"/>
              </p:cNvSpPr>
              <p:nvPr/>
            </p:nvSpPr>
            <p:spPr bwMode="auto">
              <a:xfrm>
                <a:off x="744" y="1669"/>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y</a:t>
                </a:r>
                <a:endParaRPr lang="en-US" altLang="zh-CN" sz="800"/>
              </a:p>
            </p:txBody>
          </p:sp>
          <p:sp>
            <p:nvSpPr>
              <p:cNvPr id="640" name="Rectangle 41"/>
              <p:cNvSpPr>
                <a:spLocks noChangeArrowheads="1"/>
              </p:cNvSpPr>
              <p:nvPr/>
            </p:nvSpPr>
            <p:spPr bwMode="auto">
              <a:xfrm>
                <a:off x="371" y="1415"/>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641" name="Rectangle 42"/>
              <p:cNvSpPr>
                <a:spLocks noChangeArrowheads="1"/>
              </p:cNvSpPr>
              <p:nvPr/>
            </p:nvSpPr>
            <p:spPr bwMode="auto">
              <a:xfrm>
                <a:off x="407" y="141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642" name="Rectangle 43"/>
              <p:cNvSpPr>
                <a:spLocks noChangeArrowheads="1"/>
              </p:cNvSpPr>
              <p:nvPr/>
            </p:nvSpPr>
            <p:spPr bwMode="auto">
              <a:xfrm>
                <a:off x="438" y="141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643" name="Rectangle 44"/>
              <p:cNvSpPr>
                <a:spLocks noChangeArrowheads="1"/>
              </p:cNvSpPr>
              <p:nvPr/>
            </p:nvSpPr>
            <p:spPr bwMode="auto">
              <a:xfrm>
                <a:off x="472" y="1415"/>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644" name="Rectangle 45"/>
              <p:cNvSpPr>
                <a:spLocks noChangeArrowheads="1"/>
              </p:cNvSpPr>
              <p:nvPr/>
            </p:nvSpPr>
            <p:spPr bwMode="auto">
              <a:xfrm>
                <a:off x="490" y="141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645" name="Rectangle 46"/>
              <p:cNvSpPr>
                <a:spLocks noChangeArrowheads="1"/>
              </p:cNvSpPr>
              <p:nvPr/>
            </p:nvSpPr>
            <p:spPr bwMode="auto">
              <a:xfrm>
                <a:off x="524" y="1415"/>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646" name="Rectangle 47"/>
              <p:cNvSpPr>
                <a:spLocks noChangeArrowheads="1"/>
              </p:cNvSpPr>
              <p:nvPr/>
            </p:nvSpPr>
            <p:spPr bwMode="auto">
              <a:xfrm>
                <a:off x="551" y="1415"/>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647" name="Rectangle 48"/>
              <p:cNvSpPr>
                <a:spLocks noChangeArrowheads="1"/>
              </p:cNvSpPr>
              <p:nvPr/>
            </p:nvSpPr>
            <p:spPr bwMode="auto">
              <a:xfrm>
                <a:off x="3843" y="1513"/>
                <a:ext cx="322" cy="6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48" name="Freeform 49"/>
              <p:cNvSpPr>
                <a:spLocks/>
              </p:cNvSpPr>
              <p:nvPr/>
            </p:nvSpPr>
            <p:spPr bwMode="auto">
              <a:xfrm>
                <a:off x="3843" y="1513"/>
                <a:ext cx="322" cy="676"/>
              </a:xfrm>
              <a:custGeom>
                <a:avLst/>
                <a:gdLst>
                  <a:gd name="T0" fmla="*/ 322 w 322"/>
                  <a:gd name="T1" fmla="*/ 0 h 676"/>
                  <a:gd name="T2" fmla="*/ 0 w 322"/>
                  <a:gd name="T3" fmla="*/ 0 h 676"/>
                  <a:gd name="T4" fmla="*/ 0 w 322"/>
                  <a:gd name="T5" fmla="*/ 676 h 676"/>
                  <a:gd name="T6" fmla="*/ 322 w 322"/>
                  <a:gd name="T7" fmla="*/ 676 h 676"/>
                  <a:gd name="T8" fmla="*/ 0 60000 65536"/>
                  <a:gd name="T9" fmla="*/ 0 60000 65536"/>
                  <a:gd name="T10" fmla="*/ 0 60000 65536"/>
                  <a:gd name="T11" fmla="*/ 0 60000 65536"/>
                  <a:gd name="T12" fmla="*/ 0 w 322"/>
                  <a:gd name="T13" fmla="*/ 0 h 676"/>
                  <a:gd name="T14" fmla="*/ 322 w 322"/>
                  <a:gd name="T15" fmla="*/ 676 h 676"/>
                </a:gdLst>
                <a:ahLst/>
                <a:cxnLst>
                  <a:cxn ang="T8">
                    <a:pos x="T0" y="T1"/>
                  </a:cxn>
                  <a:cxn ang="T9">
                    <a:pos x="T2" y="T3"/>
                  </a:cxn>
                  <a:cxn ang="T10">
                    <a:pos x="T4" y="T5"/>
                  </a:cxn>
                  <a:cxn ang="T11">
                    <a:pos x="T6" y="T7"/>
                  </a:cxn>
                </a:cxnLst>
                <a:rect l="T12" t="T13" r="T14" b="T15"/>
                <a:pathLst>
                  <a:path w="322" h="676">
                    <a:moveTo>
                      <a:pt x="322" y="0"/>
                    </a:moveTo>
                    <a:lnTo>
                      <a:pt x="0" y="0"/>
                    </a:lnTo>
                    <a:lnTo>
                      <a:pt x="0" y="676"/>
                    </a:lnTo>
                    <a:lnTo>
                      <a:pt x="322" y="676"/>
                    </a:lnTo>
                  </a:path>
                </a:pathLst>
              </a:custGeom>
              <a:noFill/>
              <a:ln w="9525">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49" name="Freeform 50"/>
              <p:cNvSpPr>
                <a:spLocks/>
              </p:cNvSpPr>
              <p:nvPr/>
            </p:nvSpPr>
            <p:spPr bwMode="auto">
              <a:xfrm>
                <a:off x="4165" y="1513"/>
                <a:ext cx="324" cy="676"/>
              </a:xfrm>
              <a:custGeom>
                <a:avLst/>
                <a:gdLst>
                  <a:gd name="T0" fmla="*/ 0 w 324"/>
                  <a:gd name="T1" fmla="*/ 673 h 676"/>
                  <a:gd name="T2" fmla="*/ 324 w 324"/>
                  <a:gd name="T3" fmla="*/ 676 h 676"/>
                  <a:gd name="T4" fmla="*/ 324 w 324"/>
                  <a:gd name="T5" fmla="*/ 0 h 676"/>
                  <a:gd name="T6" fmla="*/ 0 w 324"/>
                  <a:gd name="T7" fmla="*/ 0 h 676"/>
                  <a:gd name="T8" fmla="*/ 0 w 324"/>
                  <a:gd name="T9" fmla="*/ 673 h 676"/>
                  <a:gd name="T10" fmla="*/ 0 60000 65536"/>
                  <a:gd name="T11" fmla="*/ 0 60000 65536"/>
                  <a:gd name="T12" fmla="*/ 0 60000 65536"/>
                  <a:gd name="T13" fmla="*/ 0 60000 65536"/>
                  <a:gd name="T14" fmla="*/ 0 60000 65536"/>
                  <a:gd name="T15" fmla="*/ 0 w 324"/>
                  <a:gd name="T16" fmla="*/ 0 h 676"/>
                  <a:gd name="T17" fmla="*/ 324 w 324"/>
                  <a:gd name="T18" fmla="*/ 676 h 676"/>
                </a:gdLst>
                <a:ahLst/>
                <a:cxnLst>
                  <a:cxn ang="T10">
                    <a:pos x="T0" y="T1"/>
                  </a:cxn>
                  <a:cxn ang="T11">
                    <a:pos x="T2" y="T3"/>
                  </a:cxn>
                  <a:cxn ang="T12">
                    <a:pos x="T4" y="T5"/>
                  </a:cxn>
                  <a:cxn ang="T13">
                    <a:pos x="T6" y="T7"/>
                  </a:cxn>
                  <a:cxn ang="T14">
                    <a:pos x="T8" y="T9"/>
                  </a:cxn>
                </a:cxnLst>
                <a:rect l="T15" t="T16" r="T17" b="T18"/>
                <a:pathLst>
                  <a:path w="324" h="676">
                    <a:moveTo>
                      <a:pt x="0" y="673"/>
                    </a:moveTo>
                    <a:lnTo>
                      <a:pt x="324" y="676"/>
                    </a:lnTo>
                    <a:lnTo>
                      <a:pt x="324" y="0"/>
                    </a:lnTo>
                    <a:lnTo>
                      <a:pt x="0" y="0"/>
                    </a:lnTo>
                    <a:lnTo>
                      <a:pt x="0" y="673"/>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50" name="Freeform 51"/>
              <p:cNvSpPr>
                <a:spLocks/>
              </p:cNvSpPr>
              <p:nvPr/>
            </p:nvSpPr>
            <p:spPr bwMode="auto">
              <a:xfrm>
                <a:off x="4165" y="1513"/>
                <a:ext cx="324" cy="676"/>
              </a:xfrm>
              <a:custGeom>
                <a:avLst/>
                <a:gdLst>
                  <a:gd name="T0" fmla="*/ 0 w 324"/>
                  <a:gd name="T1" fmla="*/ 673 h 676"/>
                  <a:gd name="T2" fmla="*/ 324 w 324"/>
                  <a:gd name="T3" fmla="*/ 676 h 676"/>
                  <a:gd name="T4" fmla="*/ 324 w 324"/>
                  <a:gd name="T5" fmla="*/ 0 h 676"/>
                  <a:gd name="T6" fmla="*/ 0 w 324"/>
                  <a:gd name="T7" fmla="*/ 0 h 676"/>
                  <a:gd name="T8" fmla="*/ 0 60000 65536"/>
                  <a:gd name="T9" fmla="*/ 0 60000 65536"/>
                  <a:gd name="T10" fmla="*/ 0 60000 65536"/>
                  <a:gd name="T11" fmla="*/ 0 60000 65536"/>
                  <a:gd name="T12" fmla="*/ 0 w 324"/>
                  <a:gd name="T13" fmla="*/ 0 h 676"/>
                  <a:gd name="T14" fmla="*/ 324 w 324"/>
                  <a:gd name="T15" fmla="*/ 676 h 676"/>
                </a:gdLst>
                <a:ahLst/>
                <a:cxnLst>
                  <a:cxn ang="T8">
                    <a:pos x="T0" y="T1"/>
                  </a:cxn>
                  <a:cxn ang="T9">
                    <a:pos x="T2" y="T3"/>
                  </a:cxn>
                  <a:cxn ang="T10">
                    <a:pos x="T4" y="T5"/>
                  </a:cxn>
                  <a:cxn ang="T11">
                    <a:pos x="T6" y="T7"/>
                  </a:cxn>
                </a:cxnLst>
                <a:rect l="T12" t="T13" r="T14" b="T15"/>
                <a:pathLst>
                  <a:path w="324" h="676">
                    <a:moveTo>
                      <a:pt x="0" y="673"/>
                    </a:moveTo>
                    <a:lnTo>
                      <a:pt x="324" y="676"/>
                    </a:lnTo>
                    <a:lnTo>
                      <a:pt x="324"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51" name="Freeform 52"/>
              <p:cNvSpPr>
                <a:spLocks/>
              </p:cNvSpPr>
              <p:nvPr/>
            </p:nvSpPr>
            <p:spPr bwMode="auto">
              <a:xfrm>
                <a:off x="1519" y="1396"/>
                <a:ext cx="31" cy="28"/>
              </a:xfrm>
              <a:custGeom>
                <a:avLst/>
                <a:gdLst>
                  <a:gd name="T0" fmla="*/ 0 w 31"/>
                  <a:gd name="T1" fmla="*/ 0 h 28"/>
                  <a:gd name="T2" fmla="*/ 3 w 31"/>
                  <a:gd name="T3" fmla="*/ 28 h 28"/>
                  <a:gd name="T4" fmla="*/ 31 w 31"/>
                  <a:gd name="T5" fmla="*/ 16 h 28"/>
                  <a:gd name="T6" fmla="*/ 3 w 31"/>
                  <a:gd name="T7" fmla="*/ 0 h 28"/>
                  <a:gd name="T8" fmla="*/ 0 w 31"/>
                  <a:gd name="T9" fmla="*/ 0 h 28"/>
                  <a:gd name="T10" fmla="*/ 0 60000 65536"/>
                  <a:gd name="T11" fmla="*/ 0 60000 65536"/>
                  <a:gd name="T12" fmla="*/ 0 60000 65536"/>
                  <a:gd name="T13" fmla="*/ 0 60000 65536"/>
                  <a:gd name="T14" fmla="*/ 0 60000 65536"/>
                  <a:gd name="T15" fmla="*/ 0 w 31"/>
                  <a:gd name="T16" fmla="*/ 0 h 28"/>
                  <a:gd name="T17" fmla="*/ 31 w 31"/>
                  <a:gd name="T18" fmla="*/ 28 h 28"/>
                </a:gdLst>
                <a:ahLst/>
                <a:cxnLst>
                  <a:cxn ang="T10">
                    <a:pos x="T0" y="T1"/>
                  </a:cxn>
                  <a:cxn ang="T11">
                    <a:pos x="T2" y="T3"/>
                  </a:cxn>
                  <a:cxn ang="T12">
                    <a:pos x="T4" y="T5"/>
                  </a:cxn>
                  <a:cxn ang="T13">
                    <a:pos x="T6" y="T7"/>
                  </a:cxn>
                  <a:cxn ang="T14">
                    <a:pos x="T8" y="T9"/>
                  </a:cxn>
                </a:cxnLst>
                <a:rect l="T15" t="T16" r="T17" b="T18"/>
                <a:pathLst>
                  <a:path w="31" h="28">
                    <a:moveTo>
                      <a:pt x="0" y="0"/>
                    </a:moveTo>
                    <a:lnTo>
                      <a:pt x="3" y="28"/>
                    </a:lnTo>
                    <a:lnTo>
                      <a:pt x="31" y="16"/>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52" name="Freeform 53"/>
              <p:cNvSpPr>
                <a:spLocks/>
              </p:cNvSpPr>
              <p:nvPr/>
            </p:nvSpPr>
            <p:spPr bwMode="auto">
              <a:xfrm>
                <a:off x="1519" y="1911"/>
                <a:ext cx="31" cy="30"/>
              </a:xfrm>
              <a:custGeom>
                <a:avLst/>
                <a:gdLst>
                  <a:gd name="T0" fmla="*/ 0 w 31"/>
                  <a:gd name="T1" fmla="*/ 0 h 30"/>
                  <a:gd name="T2" fmla="*/ 3 w 31"/>
                  <a:gd name="T3" fmla="*/ 30 h 30"/>
                  <a:gd name="T4" fmla="*/ 31 w 31"/>
                  <a:gd name="T5" fmla="*/ 15 h 30"/>
                  <a:gd name="T6" fmla="*/ 3 w 31"/>
                  <a:gd name="T7" fmla="*/ 3 h 30"/>
                  <a:gd name="T8" fmla="*/ 0 w 31"/>
                  <a:gd name="T9" fmla="*/ 0 h 30"/>
                  <a:gd name="T10" fmla="*/ 0 60000 65536"/>
                  <a:gd name="T11" fmla="*/ 0 60000 65536"/>
                  <a:gd name="T12" fmla="*/ 0 60000 65536"/>
                  <a:gd name="T13" fmla="*/ 0 60000 65536"/>
                  <a:gd name="T14" fmla="*/ 0 60000 65536"/>
                  <a:gd name="T15" fmla="*/ 0 w 31"/>
                  <a:gd name="T16" fmla="*/ 0 h 30"/>
                  <a:gd name="T17" fmla="*/ 31 w 31"/>
                  <a:gd name="T18" fmla="*/ 30 h 30"/>
                </a:gdLst>
                <a:ahLst/>
                <a:cxnLst>
                  <a:cxn ang="T10">
                    <a:pos x="T0" y="T1"/>
                  </a:cxn>
                  <a:cxn ang="T11">
                    <a:pos x="T2" y="T3"/>
                  </a:cxn>
                  <a:cxn ang="T12">
                    <a:pos x="T4" y="T5"/>
                  </a:cxn>
                  <a:cxn ang="T13">
                    <a:pos x="T6" y="T7"/>
                  </a:cxn>
                  <a:cxn ang="T14">
                    <a:pos x="T8" y="T9"/>
                  </a:cxn>
                </a:cxnLst>
                <a:rect l="T15" t="T16" r="T17" b="T18"/>
                <a:pathLst>
                  <a:path w="31" h="30">
                    <a:moveTo>
                      <a:pt x="0" y="0"/>
                    </a:moveTo>
                    <a:lnTo>
                      <a:pt x="3" y="30"/>
                    </a:lnTo>
                    <a:lnTo>
                      <a:pt x="31" y="15"/>
                    </a:lnTo>
                    <a:lnTo>
                      <a:pt x="3"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53" name="Freeform 54"/>
              <p:cNvSpPr>
                <a:spLocks/>
              </p:cNvSpPr>
              <p:nvPr/>
            </p:nvSpPr>
            <p:spPr bwMode="auto">
              <a:xfrm>
                <a:off x="257" y="668"/>
                <a:ext cx="294" cy="786"/>
              </a:xfrm>
              <a:custGeom>
                <a:avLst/>
                <a:gdLst>
                  <a:gd name="T0" fmla="*/ 294 w 294"/>
                  <a:gd name="T1" fmla="*/ 0 h 786"/>
                  <a:gd name="T2" fmla="*/ 0 w 294"/>
                  <a:gd name="T3" fmla="*/ 3 h 786"/>
                  <a:gd name="T4" fmla="*/ 0 w 294"/>
                  <a:gd name="T5" fmla="*/ 786 h 786"/>
                  <a:gd name="T6" fmla="*/ 0 60000 65536"/>
                  <a:gd name="T7" fmla="*/ 0 60000 65536"/>
                  <a:gd name="T8" fmla="*/ 0 60000 65536"/>
                  <a:gd name="T9" fmla="*/ 0 w 294"/>
                  <a:gd name="T10" fmla="*/ 0 h 786"/>
                  <a:gd name="T11" fmla="*/ 294 w 294"/>
                  <a:gd name="T12" fmla="*/ 786 h 786"/>
                </a:gdLst>
                <a:ahLst/>
                <a:cxnLst>
                  <a:cxn ang="T6">
                    <a:pos x="T0" y="T1"/>
                  </a:cxn>
                  <a:cxn ang="T7">
                    <a:pos x="T2" y="T3"/>
                  </a:cxn>
                  <a:cxn ang="T8">
                    <a:pos x="T4" y="T5"/>
                  </a:cxn>
                </a:cxnLst>
                <a:rect l="T9" t="T10" r="T11" b="T12"/>
                <a:pathLst>
                  <a:path w="294" h="786">
                    <a:moveTo>
                      <a:pt x="294" y="0"/>
                    </a:moveTo>
                    <a:lnTo>
                      <a:pt x="0" y="3"/>
                    </a:lnTo>
                    <a:lnTo>
                      <a:pt x="0" y="786"/>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54" name="Line 55"/>
              <p:cNvSpPr>
                <a:spLocks noChangeShapeType="1"/>
              </p:cNvSpPr>
              <p:nvPr/>
            </p:nvSpPr>
            <p:spPr bwMode="auto">
              <a:xfrm flipH="1">
                <a:off x="444" y="1014"/>
                <a:ext cx="107"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 name="Freeform 56"/>
              <p:cNvSpPr>
                <a:spLocks/>
              </p:cNvSpPr>
              <p:nvPr/>
            </p:nvSpPr>
            <p:spPr bwMode="auto">
              <a:xfrm>
                <a:off x="573" y="551"/>
                <a:ext cx="187" cy="579"/>
              </a:xfrm>
              <a:custGeom>
                <a:avLst/>
                <a:gdLst>
                  <a:gd name="T0" fmla="*/ 0 w 187"/>
                  <a:gd name="T1" fmla="*/ 0 h 579"/>
                  <a:gd name="T2" fmla="*/ 0 w 187"/>
                  <a:gd name="T3" fmla="*/ 236 h 579"/>
                  <a:gd name="T4" fmla="*/ 61 w 187"/>
                  <a:gd name="T5" fmla="*/ 291 h 579"/>
                  <a:gd name="T6" fmla="*/ 0 w 187"/>
                  <a:gd name="T7" fmla="*/ 346 h 579"/>
                  <a:gd name="T8" fmla="*/ 0 w 187"/>
                  <a:gd name="T9" fmla="*/ 579 h 579"/>
                  <a:gd name="T10" fmla="*/ 187 w 187"/>
                  <a:gd name="T11" fmla="*/ 404 h 579"/>
                  <a:gd name="T12" fmla="*/ 187 w 187"/>
                  <a:gd name="T13" fmla="*/ 178 h 579"/>
                  <a:gd name="T14" fmla="*/ 0 w 187"/>
                  <a:gd name="T15" fmla="*/ 3 h 579"/>
                  <a:gd name="T16" fmla="*/ 0 w 187"/>
                  <a:gd name="T17" fmla="*/ 0 h 5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7"/>
                  <a:gd name="T28" fmla="*/ 0 h 579"/>
                  <a:gd name="T29" fmla="*/ 187 w 187"/>
                  <a:gd name="T30" fmla="*/ 579 h 5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7" h="579">
                    <a:moveTo>
                      <a:pt x="0" y="0"/>
                    </a:moveTo>
                    <a:lnTo>
                      <a:pt x="0" y="236"/>
                    </a:lnTo>
                    <a:lnTo>
                      <a:pt x="61" y="291"/>
                    </a:lnTo>
                    <a:lnTo>
                      <a:pt x="0" y="346"/>
                    </a:lnTo>
                    <a:lnTo>
                      <a:pt x="0" y="579"/>
                    </a:lnTo>
                    <a:lnTo>
                      <a:pt x="187" y="404"/>
                    </a:lnTo>
                    <a:lnTo>
                      <a:pt x="187" y="178"/>
                    </a:lnTo>
                    <a:lnTo>
                      <a:pt x="0" y="3"/>
                    </a:lnTo>
                    <a:lnTo>
                      <a:pt x="0" y="0"/>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56" name="Freeform 57"/>
              <p:cNvSpPr>
                <a:spLocks/>
              </p:cNvSpPr>
              <p:nvPr/>
            </p:nvSpPr>
            <p:spPr bwMode="auto">
              <a:xfrm>
                <a:off x="573" y="551"/>
                <a:ext cx="187" cy="579"/>
              </a:xfrm>
              <a:custGeom>
                <a:avLst/>
                <a:gdLst>
                  <a:gd name="T0" fmla="*/ 0 w 187"/>
                  <a:gd name="T1" fmla="*/ 0 h 579"/>
                  <a:gd name="T2" fmla="*/ 0 w 187"/>
                  <a:gd name="T3" fmla="*/ 236 h 579"/>
                  <a:gd name="T4" fmla="*/ 61 w 187"/>
                  <a:gd name="T5" fmla="*/ 291 h 579"/>
                  <a:gd name="T6" fmla="*/ 0 w 187"/>
                  <a:gd name="T7" fmla="*/ 346 h 579"/>
                  <a:gd name="T8" fmla="*/ 0 w 187"/>
                  <a:gd name="T9" fmla="*/ 579 h 579"/>
                  <a:gd name="T10" fmla="*/ 187 w 187"/>
                  <a:gd name="T11" fmla="*/ 404 h 579"/>
                  <a:gd name="T12" fmla="*/ 187 w 187"/>
                  <a:gd name="T13" fmla="*/ 178 h 579"/>
                  <a:gd name="T14" fmla="*/ 0 w 187"/>
                  <a:gd name="T15" fmla="*/ 3 h 579"/>
                  <a:gd name="T16" fmla="*/ 0 60000 65536"/>
                  <a:gd name="T17" fmla="*/ 0 60000 65536"/>
                  <a:gd name="T18" fmla="*/ 0 60000 65536"/>
                  <a:gd name="T19" fmla="*/ 0 60000 65536"/>
                  <a:gd name="T20" fmla="*/ 0 60000 65536"/>
                  <a:gd name="T21" fmla="*/ 0 60000 65536"/>
                  <a:gd name="T22" fmla="*/ 0 60000 65536"/>
                  <a:gd name="T23" fmla="*/ 0 60000 65536"/>
                  <a:gd name="T24" fmla="*/ 0 w 187"/>
                  <a:gd name="T25" fmla="*/ 0 h 579"/>
                  <a:gd name="T26" fmla="*/ 187 w 187"/>
                  <a:gd name="T27" fmla="*/ 579 h 5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 h="579">
                    <a:moveTo>
                      <a:pt x="0" y="0"/>
                    </a:moveTo>
                    <a:lnTo>
                      <a:pt x="0" y="236"/>
                    </a:lnTo>
                    <a:lnTo>
                      <a:pt x="61" y="291"/>
                    </a:lnTo>
                    <a:lnTo>
                      <a:pt x="0" y="346"/>
                    </a:lnTo>
                    <a:lnTo>
                      <a:pt x="0" y="579"/>
                    </a:lnTo>
                    <a:lnTo>
                      <a:pt x="187" y="404"/>
                    </a:lnTo>
                    <a:lnTo>
                      <a:pt x="187" y="178"/>
                    </a:lnTo>
                    <a:lnTo>
                      <a:pt x="0" y="3"/>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57" name="Freeform 58"/>
              <p:cNvSpPr>
                <a:spLocks/>
              </p:cNvSpPr>
              <p:nvPr/>
            </p:nvSpPr>
            <p:spPr bwMode="auto">
              <a:xfrm>
                <a:off x="2667" y="1696"/>
                <a:ext cx="31" cy="31"/>
              </a:xfrm>
              <a:custGeom>
                <a:avLst/>
                <a:gdLst>
                  <a:gd name="T0" fmla="*/ 0 w 31"/>
                  <a:gd name="T1" fmla="*/ 0 h 31"/>
                  <a:gd name="T2" fmla="*/ 0 w 31"/>
                  <a:gd name="T3" fmla="*/ 31 h 31"/>
                  <a:gd name="T4" fmla="*/ 31 w 31"/>
                  <a:gd name="T5" fmla="*/ 16 h 31"/>
                  <a:gd name="T6" fmla="*/ 0 w 31"/>
                  <a:gd name="T7" fmla="*/ 3 h 31"/>
                  <a:gd name="T8" fmla="*/ 0 w 31"/>
                  <a:gd name="T9" fmla="*/ 0 h 31"/>
                  <a:gd name="T10" fmla="*/ 0 60000 65536"/>
                  <a:gd name="T11" fmla="*/ 0 60000 65536"/>
                  <a:gd name="T12" fmla="*/ 0 60000 65536"/>
                  <a:gd name="T13" fmla="*/ 0 60000 65536"/>
                  <a:gd name="T14" fmla="*/ 0 60000 65536"/>
                  <a:gd name="T15" fmla="*/ 0 w 31"/>
                  <a:gd name="T16" fmla="*/ 0 h 31"/>
                  <a:gd name="T17" fmla="*/ 31 w 31"/>
                  <a:gd name="T18" fmla="*/ 31 h 31"/>
                </a:gdLst>
                <a:ahLst/>
                <a:cxnLst>
                  <a:cxn ang="T10">
                    <a:pos x="T0" y="T1"/>
                  </a:cxn>
                  <a:cxn ang="T11">
                    <a:pos x="T2" y="T3"/>
                  </a:cxn>
                  <a:cxn ang="T12">
                    <a:pos x="T4" y="T5"/>
                  </a:cxn>
                  <a:cxn ang="T13">
                    <a:pos x="T6" y="T7"/>
                  </a:cxn>
                  <a:cxn ang="T14">
                    <a:pos x="T8" y="T9"/>
                  </a:cxn>
                </a:cxnLst>
                <a:rect l="T15" t="T16" r="T17" b="T18"/>
                <a:pathLst>
                  <a:path w="31" h="31">
                    <a:moveTo>
                      <a:pt x="0" y="0"/>
                    </a:moveTo>
                    <a:lnTo>
                      <a:pt x="0" y="31"/>
                    </a:lnTo>
                    <a:lnTo>
                      <a:pt x="31" y="16"/>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58" name="Freeform 59"/>
              <p:cNvSpPr>
                <a:spLocks/>
              </p:cNvSpPr>
              <p:nvPr/>
            </p:nvSpPr>
            <p:spPr bwMode="auto">
              <a:xfrm>
                <a:off x="2667" y="1953"/>
                <a:ext cx="31" cy="31"/>
              </a:xfrm>
              <a:custGeom>
                <a:avLst/>
                <a:gdLst>
                  <a:gd name="T0" fmla="*/ 0 w 31"/>
                  <a:gd name="T1" fmla="*/ 0 h 31"/>
                  <a:gd name="T2" fmla="*/ 0 w 31"/>
                  <a:gd name="T3" fmla="*/ 31 h 31"/>
                  <a:gd name="T4" fmla="*/ 31 w 31"/>
                  <a:gd name="T5" fmla="*/ 16 h 31"/>
                  <a:gd name="T6" fmla="*/ 0 w 31"/>
                  <a:gd name="T7" fmla="*/ 3 h 31"/>
                  <a:gd name="T8" fmla="*/ 0 w 31"/>
                  <a:gd name="T9" fmla="*/ 0 h 31"/>
                  <a:gd name="T10" fmla="*/ 0 60000 65536"/>
                  <a:gd name="T11" fmla="*/ 0 60000 65536"/>
                  <a:gd name="T12" fmla="*/ 0 60000 65536"/>
                  <a:gd name="T13" fmla="*/ 0 60000 65536"/>
                  <a:gd name="T14" fmla="*/ 0 60000 65536"/>
                  <a:gd name="T15" fmla="*/ 0 w 31"/>
                  <a:gd name="T16" fmla="*/ 0 h 31"/>
                  <a:gd name="T17" fmla="*/ 31 w 31"/>
                  <a:gd name="T18" fmla="*/ 31 h 31"/>
                </a:gdLst>
                <a:ahLst/>
                <a:cxnLst>
                  <a:cxn ang="T10">
                    <a:pos x="T0" y="T1"/>
                  </a:cxn>
                  <a:cxn ang="T11">
                    <a:pos x="T2" y="T3"/>
                  </a:cxn>
                  <a:cxn ang="T12">
                    <a:pos x="T4" y="T5"/>
                  </a:cxn>
                  <a:cxn ang="T13">
                    <a:pos x="T6" y="T7"/>
                  </a:cxn>
                  <a:cxn ang="T14">
                    <a:pos x="T8" y="T9"/>
                  </a:cxn>
                </a:cxnLst>
                <a:rect l="T15" t="T16" r="T17" b="T18"/>
                <a:pathLst>
                  <a:path w="31" h="31">
                    <a:moveTo>
                      <a:pt x="0" y="0"/>
                    </a:moveTo>
                    <a:lnTo>
                      <a:pt x="0" y="31"/>
                    </a:lnTo>
                    <a:lnTo>
                      <a:pt x="31" y="16"/>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59" name="Freeform 60"/>
              <p:cNvSpPr>
                <a:spLocks/>
              </p:cNvSpPr>
              <p:nvPr/>
            </p:nvSpPr>
            <p:spPr bwMode="auto">
              <a:xfrm>
                <a:off x="2863" y="1825"/>
                <a:ext cx="28" cy="30"/>
              </a:xfrm>
              <a:custGeom>
                <a:avLst/>
                <a:gdLst>
                  <a:gd name="T0" fmla="*/ 0 w 28"/>
                  <a:gd name="T1" fmla="*/ 0 h 30"/>
                  <a:gd name="T2" fmla="*/ 0 w 28"/>
                  <a:gd name="T3" fmla="*/ 30 h 30"/>
                  <a:gd name="T4" fmla="*/ 28 w 28"/>
                  <a:gd name="T5" fmla="*/ 15 h 30"/>
                  <a:gd name="T6" fmla="*/ 0 w 28"/>
                  <a:gd name="T7" fmla="*/ 3 h 30"/>
                  <a:gd name="T8" fmla="*/ 0 w 28"/>
                  <a:gd name="T9" fmla="*/ 0 h 30"/>
                  <a:gd name="T10" fmla="*/ 0 60000 65536"/>
                  <a:gd name="T11" fmla="*/ 0 60000 65536"/>
                  <a:gd name="T12" fmla="*/ 0 60000 65536"/>
                  <a:gd name="T13" fmla="*/ 0 60000 65536"/>
                  <a:gd name="T14" fmla="*/ 0 60000 65536"/>
                  <a:gd name="T15" fmla="*/ 0 w 28"/>
                  <a:gd name="T16" fmla="*/ 0 h 30"/>
                  <a:gd name="T17" fmla="*/ 28 w 28"/>
                  <a:gd name="T18" fmla="*/ 30 h 30"/>
                </a:gdLst>
                <a:ahLst/>
                <a:cxnLst>
                  <a:cxn ang="T10">
                    <a:pos x="T0" y="T1"/>
                  </a:cxn>
                  <a:cxn ang="T11">
                    <a:pos x="T2" y="T3"/>
                  </a:cxn>
                  <a:cxn ang="T12">
                    <a:pos x="T4" y="T5"/>
                  </a:cxn>
                  <a:cxn ang="T13">
                    <a:pos x="T6" y="T7"/>
                  </a:cxn>
                  <a:cxn ang="T14">
                    <a:pos x="T8" y="T9"/>
                  </a:cxn>
                </a:cxnLst>
                <a:rect l="T15" t="T16" r="T17" b="T18"/>
                <a:pathLst>
                  <a:path w="28" h="30">
                    <a:moveTo>
                      <a:pt x="0" y="0"/>
                    </a:moveTo>
                    <a:lnTo>
                      <a:pt x="0" y="30"/>
                    </a:lnTo>
                    <a:lnTo>
                      <a:pt x="28" y="15"/>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60" name="Freeform 61"/>
              <p:cNvSpPr>
                <a:spLocks/>
              </p:cNvSpPr>
              <p:nvPr/>
            </p:nvSpPr>
            <p:spPr bwMode="auto">
              <a:xfrm>
                <a:off x="2863" y="1482"/>
                <a:ext cx="28" cy="31"/>
              </a:xfrm>
              <a:custGeom>
                <a:avLst/>
                <a:gdLst>
                  <a:gd name="T0" fmla="*/ 0 w 28"/>
                  <a:gd name="T1" fmla="*/ 0 h 31"/>
                  <a:gd name="T2" fmla="*/ 0 w 28"/>
                  <a:gd name="T3" fmla="*/ 31 h 31"/>
                  <a:gd name="T4" fmla="*/ 28 w 28"/>
                  <a:gd name="T5" fmla="*/ 15 h 31"/>
                  <a:gd name="T6" fmla="*/ 0 w 28"/>
                  <a:gd name="T7" fmla="*/ 0 h 31"/>
                  <a:gd name="T8" fmla="*/ 0 60000 65536"/>
                  <a:gd name="T9" fmla="*/ 0 60000 65536"/>
                  <a:gd name="T10" fmla="*/ 0 60000 65536"/>
                  <a:gd name="T11" fmla="*/ 0 60000 65536"/>
                  <a:gd name="T12" fmla="*/ 0 w 28"/>
                  <a:gd name="T13" fmla="*/ 0 h 31"/>
                  <a:gd name="T14" fmla="*/ 28 w 28"/>
                  <a:gd name="T15" fmla="*/ 31 h 31"/>
                </a:gdLst>
                <a:ahLst/>
                <a:cxnLst>
                  <a:cxn ang="T8">
                    <a:pos x="T0" y="T1"/>
                  </a:cxn>
                  <a:cxn ang="T9">
                    <a:pos x="T2" y="T3"/>
                  </a:cxn>
                  <a:cxn ang="T10">
                    <a:pos x="T4" y="T5"/>
                  </a:cxn>
                  <a:cxn ang="T11">
                    <a:pos x="T6" y="T7"/>
                  </a:cxn>
                </a:cxnLst>
                <a:rect l="T12" t="T13" r="T14" b="T15"/>
                <a:pathLst>
                  <a:path w="28" h="31">
                    <a:moveTo>
                      <a:pt x="0" y="0"/>
                    </a:moveTo>
                    <a:lnTo>
                      <a:pt x="0" y="31"/>
                    </a:lnTo>
                    <a:lnTo>
                      <a:pt x="28"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61" name="Freeform 62"/>
              <p:cNvSpPr>
                <a:spLocks/>
              </p:cNvSpPr>
              <p:nvPr/>
            </p:nvSpPr>
            <p:spPr bwMode="auto">
              <a:xfrm>
                <a:off x="4847" y="1727"/>
                <a:ext cx="31" cy="30"/>
              </a:xfrm>
              <a:custGeom>
                <a:avLst/>
                <a:gdLst>
                  <a:gd name="T0" fmla="*/ 0 w 31"/>
                  <a:gd name="T1" fmla="*/ 0 h 30"/>
                  <a:gd name="T2" fmla="*/ 0 w 31"/>
                  <a:gd name="T3" fmla="*/ 30 h 30"/>
                  <a:gd name="T4" fmla="*/ 31 w 31"/>
                  <a:gd name="T5" fmla="*/ 15 h 30"/>
                  <a:gd name="T6" fmla="*/ 0 w 31"/>
                  <a:gd name="T7" fmla="*/ 3 h 30"/>
                  <a:gd name="T8" fmla="*/ 0 w 31"/>
                  <a:gd name="T9" fmla="*/ 0 h 30"/>
                  <a:gd name="T10" fmla="*/ 0 60000 65536"/>
                  <a:gd name="T11" fmla="*/ 0 60000 65536"/>
                  <a:gd name="T12" fmla="*/ 0 60000 65536"/>
                  <a:gd name="T13" fmla="*/ 0 60000 65536"/>
                  <a:gd name="T14" fmla="*/ 0 60000 65536"/>
                  <a:gd name="T15" fmla="*/ 0 w 31"/>
                  <a:gd name="T16" fmla="*/ 0 h 30"/>
                  <a:gd name="T17" fmla="*/ 31 w 31"/>
                  <a:gd name="T18" fmla="*/ 30 h 30"/>
                </a:gdLst>
                <a:ahLst/>
                <a:cxnLst>
                  <a:cxn ang="T10">
                    <a:pos x="T0" y="T1"/>
                  </a:cxn>
                  <a:cxn ang="T11">
                    <a:pos x="T2" y="T3"/>
                  </a:cxn>
                  <a:cxn ang="T12">
                    <a:pos x="T4" y="T5"/>
                  </a:cxn>
                  <a:cxn ang="T13">
                    <a:pos x="T6" y="T7"/>
                  </a:cxn>
                  <a:cxn ang="T14">
                    <a:pos x="T8" y="T9"/>
                  </a:cxn>
                </a:cxnLst>
                <a:rect l="T15" t="T16" r="T17" b="T18"/>
                <a:pathLst>
                  <a:path w="31" h="30">
                    <a:moveTo>
                      <a:pt x="0" y="0"/>
                    </a:moveTo>
                    <a:lnTo>
                      <a:pt x="0" y="30"/>
                    </a:lnTo>
                    <a:lnTo>
                      <a:pt x="31" y="15"/>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62" name="Freeform 63"/>
              <p:cNvSpPr>
                <a:spLocks/>
              </p:cNvSpPr>
              <p:nvPr/>
            </p:nvSpPr>
            <p:spPr bwMode="auto">
              <a:xfrm>
                <a:off x="4847" y="1984"/>
                <a:ext cx="31" cy="31"/>
              </a:xfrm>
              <a:custGeom>
                <a:avLst/>
                <a:gdLst>
                  <a:gd name="T0" fmla="*/ 0 w 31"/>
                  <a:gd name="T1" fmla="*/ 0 h 31"/>
                  <a:gd name="T2" fmla="*/ 0 w 31"/>
                  <a:gd name="T3" fmla="*/ 31 h 31"/>
                  <a:gd name="T4" fmla="*/ 31 w 31"/>
                  <a:gd name="T5" fmla="*/ 15 h 31"/>
                  <a:gd name="T6" fmla="*/ 0 w 31"/>
                  <a:gd name="T7" fmla="*/ 3 h 31"/>
                  <a:gd name="T8" fmla="*/ 0 w 31"/>
                  <a:gd name="T9" fmla="*/ 0 h 31"/>
                  <a:gd name="T10" fmla="*/ 0 60000 65536"/>
                  <a:gd name="T11" fmla="*/ 0 60000 65536"/>
                  <a:gd name="T12" fmla="*/ 0 60000 65536"/>
                  <a:gd name="T13" fmla="*/ 0 60000 65536"/>
                  <a:gd name="T14" fmla="*/ 0 60000 65536"/>
                  <a:gd name="T15" fmla="*/ 0 w 31"/>
                  <a:gd name="T16" fmla="*/ 0 h 31"/>
                  <a:gd name="T17" fmla="*/ 31 w 31"/>
                  <a:gd name="T18" fmla="*/ 31 h 31"/>
                </a:gdLst>
                <a:ahLst/>
                <a:cxnLst>
                  <a:cxn ang="T10">
                    <a:pos x="T0" y="T1"/>
                  </a:cxn>
                  <a:cxn ang="T11">
                    <a:pos x="T2" y="T3"/>
                  </a:cxn>
                  <a:cxn ang="T12">
                    <a:pos x="T4" y="T5"/>
                  </a:cxn>
                  <a:cxn ang="T13">
                    <a:pos x="T6" y="T7"/>
                  </a:cxn>
                  <a:cxn ang="T14">
                    <a:pos x="T8" y="T9"/>
                  </a:cxn>
                </a:cxnLst>
                <a:rect l="T15" t="T16" r="T17" b="T18"/>
                <a:pathLst>
                  <a:path w="31" h="31">
                    <a:moveTo>
                      <a:pt x="0" y="0"/>
                    </a:moveTo>
                    <a:lnTo>
                      <a:pt x="0" y="31"/>
                    </a:lnTo>
                    <a:lnTo>
                      <a:pt x="31" y="1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63" name="Freeform 64"/>
              <p:cNvSpPr>
                <a:spLocks/>
              </p:cNvSpPr>
              <p:nvPr/>
            </p:nvSpPr>
            <p:spPr bwMode="auto">
              <a:xfrm>
                <a:off x="3809" y="2051"/>
                <a:ext cx="28" cy="28"/>
              </a:xfrm>
              <a:custGeom>
                <a:avLst/>
                <a:gdLst>
                  <a:gd name="T0" fmla="*/ 0 w 28"/>
                  <a:gd name="T1" fmla="*/ 0 h 28"/>
                  <a:gd name="T2" fmla="*/ 0 w 28"/>
                  <a:gd name="T3" fmla="*/ 28 h 28"/>
                  <a:gd name="T4" fmla="*/ 28 w 28"/>
                  <a:gd name="T5" fmla="*/ 16 h 28"/>
                  <a:gd name="T6" fmla="*/ 0 w 28"/>
                  <a:gd name="T7" fmla="*/ 0 h 28"/>
                  <a:gd name="T8" fmla="*/ 0 60000 65536"/>
                  <a:gd name="T9" fmla="*/ 0 60000 65536"/>
                  <a:gd name="T10" fmla="*/ 0 60000 65536"/>
                  <a:gd name="T11" fmla="*/ 0 60000 65536"/>
                  <a:gd name="T12" fmla="*/ 0 w 28"/>
                  <a:gd name="T13" fmla="*/ 0 h 28"/>
                  <a:gd name="T14" fmla="*/ 28 w 28"/>
                  <a:gd name="T15" fmla="*/ 28 h 28"/>
                </a:gdLst>
                <a:ahLst/>
                <a:cxnLst>
                  <a:cxn ang="T8">
                    <a:pos x="T0" y="T1"/>
                  </a:cxn>
                  <a:cxn ang="T9">
                    <a:pos x="T2" y="T3"/>
                  </a:cxn>
                  <a:cxn ang="T10">
                    <a:pos x="T4" y="T5"/>
                  </a:cxn>
                  <a:cxn ang="T11">
                    <a:pos x="T6" y="T7"/>
                  </a:cxn>
                </a:cxnLst>
                <a:rect l="T12" t="T13" r="T14" b="T15"/>
                <a:pathLst>
                  <a:path w="28" h="28">
                    <a:moveTo>
                      <a:pt x="0" y="0"/>
                    </a:moveTo>
                    <a:lnTo>
                      <a:pt x="0" y="28"/>
                    </a:lnTo>
                    <a:lnTo>
                      <a:pt x="28" y="16"/>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64" name="Freeform 65"/>
              <p:cNvSpPr>
                <a:spLocks/>
              </p:cNvSpPr>
              <p:nvPr/>
            </p:nvSpPr>
            <p:spPr bwMode="auto">
              <a:xfrm>
                <a:off x="539" y="655"/>
                <a:ext cx="31" cy="31"/>
              </a:xfrm>
              <a:custGeom>
                <a:avLst/>
                <a:gdLst>
                  <a:gd name="T0" fmla="*/ 0 w 31"/>
                  <a:gd name="T1" fmla="*/ 0 h 31"/>
                  <a:gd name="T2" fmla="*/ 3 w 31"/>
                  <a:gd name="T3" fmla="*/ 31 h 31"/>
                  <a:gd name="T4" fmla="*/ 31 w 31"/>
                  <a:gd name="T5" fmla="*/ 16 h 31"/>
                  <a:gd name="T6" fmla="*/ 3 w 31"/>
                  <a:gd name="T7" fmla="*/ 0 h 31"/>
                  <a:gd name="T8" fmla="*/ 0 w 31"/>
                  <a:gd name="T9" fmla="*/ 0 h 31"/>
                  <a:gd name="T10" fmla="*/ 0 60000 65536"/>
                  <a:gd name="T11" fmla="*/ 0 60000 65536"/>
                  <a:gd name="T12" fmla="*/ 0 60000 65536"/>
                  <a:gd name="T13" fmla="*/ 0 60000 65536"/>
                  <a:gd name="T14" fmla="*/ 0 60000 65536"/>
                  <a:gd name="T15" fmla="*/ 0 w 31"/>
                  <a:gd name="T16" fmla="*/ 0 h 31"/>
                  <a:gd name="T17" fmla="*/ 31 w 31"/>
                  <a:gd name="T18" fmla="*/ 31 h 31"/>
                </a:gdLst>
                <a:ahLst/>
                <a:cxnLst>
                  <a:cxn ang="T10">
                    <a:pos x="T0" y="T1"/>
                  </a:cxn>
                  <a:cxn ang="T11">
                    <a:pos x="T2" y="T3"/>
                  </a:cxn>
                  <a:cxn ang="T12">
                    <a:pos x="T4" y="T5"/>
                  </a:cxn>
                  <a:cxn ang="T13">
                    <a:pos x="T6" y="T7"/>
                  </a:cxn>
                  <a:cxn ang="T14">
                    <a:pos x="T8" y="T9"/>
                  </a:cxn>
                </a:cxnLst>
                <a:rect l="T15" t="T16" r="T17" b="T18"/>
                <a:pathLst>
                  <a:path w="31" h="31">
                    <a:moveTo>
                      <a:pt x="0" y="0"/>
                    </a:moveTo>
                    <a:lnTo>
                      <a:pt x="3" y="31"/>
                    </a:lnTo>
                    <a:lnTo>
                      <a:pt x="31" y="16"/>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65" name="Freeform 66"/>
              <p:cNvSpPr>
                <a:spLocks/>
              </p:cNvSpPr>
              <p:nvPr/>
            </p:nvSpPr>
            <p:spPr bwMode="auto">
              <a:xfrm>
                <a:off x="539" y="998"/>
                <a:ext cx="31" cy="31"/>
              </a:xfrm>
              <a:custGeom>
                <a:avLst/>
                <a:gdLst>
                  <a:gd name="T0" fmla="*/ 0 w 31"/>
                  <a:gd name="T1" fmla="*/ 0 h 31"/>
                  <a:gd name="T2" fmla="*/ 3 w 31"/>
                  <a:gd name="T3" fmla="*/ 31 h 31"/>
                  <a:gd name="T4" fmla="*/ 31 w 31"/>
                  <a:gd name="T5" fmla="*/ 16 h 31"/>
                  <a:gd name="T6" fmla="*/ 3 w 31"/>
                  <a:gd name="T7" fmla="*/ 3 h 31"/>
                  <a:gd name="T8" fmla="*/ 0 w 31"/>
                  <a:gd name="T9" fmla="*/ 0 h 31"/>
                  <a:gd name="T10" fmla="*/ 0 60000 65536"/>
                  <a:gd name="T11" fmla="*/ 0 60000 65536"/>
                  <a:gd name="T12" fmla="*/ 0 60000 65536"/>
                  <a:gd name="T13" fmla="*/ 0 60000 65536"/>
                  <a:gd name="T14" fmla="*/ 0 60000 65536"/>
                  <a:gd name="T15" fmla="*/ 0 w 31"/>
                  <a:gd name="T16" fmla="*/ 0 h 31"/>
                  <a:gd name="T17" fmla="*/ 31 w 31"/>
                  <a:gd name="T18" fmla="*/ 31 h 31"/>
                </a:gdLst>
                <a:ahLst/>
                <a:cxnLst>
                  <a:cxn ang="T10">
                    <a:pos x="T0" y="T1"/>
                  </a:cxn>
                  <a:cxn ang="T11">
                    <a:pos x="T2" y="T3"/>
                  </a:cxn>
                  <a:cxn ang="T12">
                    <a:pos x="T4" y="T5"/>
                  </a:cxn>
                  <a:cxn ang="T13">
                    <a:pos x="T6" y="T7"/>
                  </a:cxn>
                  <a:cxn ang="T14">
                    <a:pos x="T8" y="T9"/>
                  </a:cxn>
                </a:cxnLst>
                <a:rect l="T15" t="T16" r="T17" b="T18"/>
                <a:pathLst>
                  <a:path w="31" h="31">
                    <a:moveTo>
                      <a:pt x="0" y="0"/>
                    </a:moveTo>
                    <a:lnTo>
                      <a:pt x="3" y="31"/>
                    </a:lnTo>
                    <a:lnTo>
                      <a:pt x="31" y="16"/>
                    </a:lnTo>
                    <a:lnTo>
                      <a:pt x="3"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66" name="Rectangle 67"/>
              <p:cNvSpPr>
                <a:spLocks noChangeArrowheads="1"/>
              </p:cNvSpPr>
              <p:nvPr/>
            </p:nvSpPr>
            <p:spPr bwMode="auto">
              <a:xfrm>
                <a:off x="386" y="977"/>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4</a:t>
                </a:r>
                <a:endParaRPr lang="en-US" altLang="zh-CN" sz="800"/>
              </a:p>
            </p:txBody>
          </p:sp>
          <p:sp>
            <p:nvSpPr>
              <p:cNvPr id="667" name="Line 68"/>
              <p:cNvSpPr>
                <a:spLocks noChangeShapeType="1"/>
              </p:cNvSpPr>
              <p:nvPr/>
            </p:nvSpPr>
            <p:spPr bwMode="auto">
              <a:xfrm flipH="1">
                <a:off x="2487" y="842"/>
                <a:ext cx="275" cy="1"/>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8" name="Freeform 69"/>
              <p:cNvSpPr>
                <a:spLocks/>
              </p:cNvSpPr>
              <p:nvPr/>
            </p:nvSpPr>
            <p:spPr bwMode="auto">
              <a:xfrm>
                <a:off x="2790" y="726"/>
                <a:ext cx="358" cy="578"/>
              </a:xfrm>
              <a:custGeom>
                <a:avLst/>
                <a:gdLst>
                  <a:gd name="T0" fmla="*/ 0 w 358"/>
                  <a:gd name="T1" fmla="*/ 0 h 578"/>
                  <a:gd name="T2" fmla="*/ 0 w 358"/>
                  <a:gd name="T3" fmla="*/ 232 h 578"/>
                  <a:gd name="T4" fmla="*/ 61 w 358"/>
                  <a:gd name="T5" fmla="*/ 288 h 578"/>
                  <a:gd name="T6" fmla="*/ 0 w 358"/>
                  <a:gd name="T7" fmla="*/ 343 h 578"/>
                  <a:gd name="T8" fmla="*/ 0 w 358"/>
                  <a:gd name="T9" fmla="*/ 578 h 578"/>
                  <a:gd name="T10" fmla="*/ 358 w 358"/>
                  <a:gd name="T11" fmla="*/ 401 h 578"/>
                  <a:gd name="T12" fmla="*/ 358 w 358"/>
                  <a:gd name="T13" fmla="*/ 177 h 578"/>
                  <a:gd name="T14" fmla="*/ 0 w 358"/>
                  <a:gd name="T15" fmla="*/ 0 h 578"/>
                  <a:gd name="T16" fmla="*/ 0 60000 65536"/>
                  <a:gd name="T17" fmla="*/ 0 60000 65536"/>
                  <a:gd name="T18" fmla="*/ 0 60000 65536"/>
                  <a:gd name="T19" fmla="*/ 0 60000 65536"/>
                  <a:gd name="T20" fmla="*/ 0 60000 65536"/>
                  <a:gd name="T21" fmla="*/ 0 60000 65536"/>
                  <a:gd name="T22" fmla="*/ 0 60000 65536"/>
                  <a:gd name="T23" fmla="*/ 0 60000 65536"/>
                  <a:gd name="T24" fmla="*/ 0 w 358"/>
                  <a:gd name="T25" fmla="*/ 0 h 578"/>
                  <a:gd name="T26" fmla="*/ 358 w 358"/>
                  <a:gd name="T27" fmla="*/ 578 h 5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8" h="578">
                    <a:moveTo>
                      <a:pt x="0" y="0"/>
                    </a:moveTo>
                    <a:lnTo>
                      <a:pt x="0" y="232"/>
                    </a:lnTo>
                    <a:lnTo>
                      <a:pt x="61" y="288"/>
                    </a:lnTo>
                    <a:lnTo>
                      <a:pt x="0" y="343"/>
                    </a:lnTo>
                    <a:lnTo>
                      <a:pt x="0" y="578"/>
                    </a:lnTo>
                    <a:lnTo>
                      <a:pt x="358" y="401"/>
                    </a:lnTo>
                    <a:lnTo>
                      <a:pt x="358" y="1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69" name="Freeform 70"/>
              <p:cNvSpPr>
                <a:spLocks/>
              </p:cNvSpPr>
              <p:nvPr/>
            </p:nvSpPr>
            <p:spPr bwMode="auto">
              <a:xfrm>
                <a:off x="2790" y="726"/>
                <a:ext cx="358" cy="578"/>
              </a:xfrm>
              <a:custGeom>
                <a:avLst/>
                <a:gdLst>
                  <a:gd name="T0" fmla="*/ 0 w 358"/>
                  <a:gd name="T1" fmla="*/ 0 h 578"/>
                  <a:gd name="T2" fmla="*/ 0 w 358"/>
                  <a:gd name="T3" fmla="*/ 232 h 578"/>
                  <a:gd name="T4" fmla="*/ 61 w 358"/>
                  <a:gd name="T5" fmla="*/ 288 h 578"/>
                  <a:gd name="T6" fmla="*/ 0 w 358"/>
                  <a:gd name="T7" fmla="*/ 343 h 578"/>
                  <a:gd name="T8" fmla="*/ 0 w 358"/>
                  <a:gd name="T9" fmla="*/ 578 h 578"/>
                  <a:gd name="T10" fmla="*/ 358 w 358"/>
                  <a:gd name="T11" fmla="*/ 401 h 578"/>
                  <a:gd name="T12" fmla="*/ 358 w 358"/>
                  <a:gd name="T13" fmla="*/ 177 h 578"/>
                  <a:gd name="T14" fmla="*/ 0 w 358"/>
                  <a:gd name="T15" fmla="*/ 0 h 578"/>
                  <a:gd name="T16" fmla="*/ 0 60000 65536"/>
                  <a:gd name="T17" fmla="*/ 0 60000 65536"/>
                  <a:gd name="T18" fmla="*/ 0 60000 65536"/>
                  <a:gd name="T19" fmla="*/ 0 60000 65536"/>
                  <a:gd name="T20" fmla="*/ 0 60000 65536"/>
                  <a:gd name="T21" fmla="*/ 0 60000 65536"/>
                  <a:gd name="T22" fmla="*/ 0 60000 65536"/>
                  <a:gd name="T23" fmla="*/ 0 60000 65536"/>
                  <a:gd name="T24" fmla="*/ 0 w 358"/>
                  <a:gd name="T25" fmla="*/ 0 h 578"/>
                  <a:gd name="T26" fmla="*/ 358 w 358"/>
                  <a:gd name="T27" fmla="*/ 578 h 5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8" h="578">
                    <a:moveTo>
                      <a:pt x="0" y="0"/>
                    </a:moveTo>
                    <a:lnTo>
                      <a:pt x="0" y="232"/>
                    </a:lnTo>
                    <a:lnTo>
                      <a:pt x="61" y="288"/>
                    </a:lnTo>
                    <a:lnTo>
                      <a:pt x="0" y="343"/>
                    </a:lnTo>
                    <a:lnTo>
                      <a:pt x="0" y="578"/>
                    </a:lnTo>
                    <a:lnTo>
                      <a:pt x="358" y="401"/>
                    </a:lnTo>
                    <a:lnTo>
                      <a:pt x="358" y="177"/>
                    </a:lnTo>
                    <a:lnTo>
                      <a:pt x="0" y="0"/>
                    </a:lnTo>
                  </a:path>
                </a:pathLst>
              </a:custGeom>
              <a:noFill/>
              <a:ln w="9525">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70" name="Line 71"/>
              <p:cNvSpPr>
                <a:spLocks noChangeShapeType="1"/>
              </p:cNvSpPr>
              <p:nvPr/>
            </p:nvSpPr>
            <p:spPr bwMode="auto">
              <a:xfrm flipH="1">
                <a:off x="3151" y="1014"/>
                <a:ext cx="340" cy="1"/>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1" name="Freeform 72"/>
              <p:cNvSpPr>
                <a:spLocks/>
              </p:cNvSpPr>
              <p:nvPr/>
            </p:nvSpPr>
            <p:spPr bwMode="auto">
              <a:xfrm>
                <a:off x="3479" y="998"/>
                <a:ext cx="30" cy="31"/>
              </a:xfrm>
              <a:custGeom>
                <a:avLst/>
                <a:gdLst>
                  <a:gd name="T0" fmla="*/ 0 w 30"/>
                  <a:gd name="T1" fmla="*/ 0 h 31"/>
                  <a:gd name="T2" fmla="*/ 0 w 30"/>
                  <a:gd name="T3" fmla="*/ 31 h 31"/>
                  <a:gd name="T4" fmla="*/ 30 w 30"/>
                  <a:gd name="T5" fmla="*/ 16 h 31"/>
                  <a:gd name="T6" fmla="*/ 0 w 30"/>
                  <a:gd name="T7" fmla="*/ 3 h 31"/>
                  <a:gd name="T8" fmla="*/ 0 w 30"/>
                  <a:gd name="T9" fmla="*/ 0 h 31"/>
                  <a:gd name="T10" fmla="*/ 0 60000 65536"/>
                  <a:gd name="T11" fmla="*/ 0 60000 65536"/>
                  <a:gd name="T12" fmla="*/ 0 60000 65536"/>
                  <a:gd name="T13" fmla="*/ 0 60000 65536"/>
                  <a:gd name="T14" fmla="*/ 0 60000 65536"/>
                  <a:gd name="T15" fmla="*/ 0 w 30"/>
                  <a:gd name="T16" fmla="*/ 0 h 31"/>
                  <a:gd name="T17" fmla="*/ 30 w 30"/>
                  <a:gd name="T18" fmla="*/ 31 h 31"/>
                </a:gdLst>
                <a:ahLst/>
                <a:cxnLst>
                  <a:cxn ang="T10">
                    <a:pos x="T0" y="T1"/>
                  </a:cxn>
                  <a:cxn ang="T11">
                    <a:pos x="T2" y="T3"/>
                  </a:cxn>
                  <a:cxn ang="T12">
                    <a:pos x="T4" y="T5"/>
                  </a:cxn>
                  <a:cxn ang="T13">
                    <a:pos x="T6" y="T7"/>
                  </a:cxn>
                  <a:cxn ang="T14">
                    <a:pos x="T8" y="T9"/>
                  </a:cxn>
                </a:cxnLst>
                <a:rect l="T15" t="T16" r="T17" b="T18"/>
                <a:pathLst>
                  <a:path w="30" h="31">
                    <a:moveTo>
                      <a:pt x="0" y="0"/>
                    </a:moveTo>
                    <a:lnTo>
                      <a:pt x="0" y="31"/>
                    </a:lnTo>
                    <a:lnTo>
                      <a:pt x="30" y="16"/>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72" name="Line 73"/>
              <p:cNvSpPr>
                <a:spLocks noChangeShapeType="1"/>
              </p:cNvSpPr>
              <p:nvPr/>
            </p:nvSpPr>
            <p:spPr bwMode="auto">
              <a:xfrm>
                <a:off x="193" y="1451"/>
                <a:ext cx="129" cy="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3" name="Freeform 74"/>
              <p:cNvSpPr>
                <a:spLocks/>
              </p:cNvSpPr>
              <p:nvPr/>
            </p:nvSpPr>
            <p:spPr bwMode="auto">
              <a:xfrm>
                <a:off x="313" y="1439"/>
                <a:ext cx="30" cy="28"/>
              </a:xfrm>
              <a:custGeom>
                <a:avLst/>
                <a:gdLst>
                  <a:gd name="T0" fmla="*/ 0 w 30"/>
                  <a:gd name="T1" fmla="*/ 0 h 28"/>
                  <a:gd name="T2" fmla="*/ 0 w 30"/>
                  <a:gd name="T3" fmla="*/ 28 h 28"/>
                  <a:gd name="T4" fmla="*/ 30 w 30"/>
                  <a:gd name="T5" fmla="*/ 15 h 28"/>
                  <a:gd name="T6" fmla="*/ 0 w 30"/>
                  <a:gd name="T7" fmla="*/ 0 h 28"/>
                  <a:gd name="T8" fmla="*/ 0 60000 65536"/>
                  <a:gd name="T9" fmla="*/ 0 60000 65536"/>
                  <a:gd name="T10" fmla="*/ 0 60000 65536"/>
                  <a:gd name="T11" fmla="*/ 0 60000 65536"/>
                  <a:gd name="T12" fmla="*/ 0 w 30"/>
                  <a:gd name="T13" fmla="*/ 0 h 28"/>
                  <a:gd name="T14" fmla="*/ 30 w 30"/>
                  <a:gd name="T15" fmla="*/ 28 h 28"/>
                </a:gdLst>
                <a:ahLst/>
                <a:cxnLst>
                  <a:cxn ang="T8">
                    <a:pos x="T0" y="T1"/>
                  </a:cxn>
                  <a:cxn ang="T9">
                    <a:pos x="T2" y="T3"/>
                  </a:cxn>
                  <a:cxn ang="T10">
                    <a:pos x="T4" y="T5"/>
                  </a:cxn>
                  <a:cxn ang="T11">
                    <a:pos x="T6" y="T7"/>
                  </a:cxn>
                </a:cxnLst>
                <a:rect l="T12" t="T13" r="T14" b="T15"/>
                <a:pathLst>
                  <a:path w="30" h="28">
                    <a:moveTo>
                      <a:pt x="0" y="0"/>
                    </a:moveTo>
                    <a:lnTo>
                      <a:pt x="0" y="28"/>
                    </a:lnTo>
                    <a:lnTo>
                      <a:pt x="30"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74" name="Freeform 75"/>
              <p:cNvSpPr>
                <a:spLocks/>
              </p:cNvSpPr>
              <p:nvPr/>
            </p:nvSpPr>
            <p:spPr bwMode="auto">
              <a:xfrm>
                <a:off x="52" y="1439"/>
                <a:ext cx="31" cy="28"/>
              </a:xfrm>
              <a:custGeom>
                <a:avLst/>
                <a:gdLst>
                  <a:gd name="T0" fmla="*/ 0 w 31"/>
                  <a:gd name="T1" fmla="*/ 0 h 28"/>
                  <a:gd name="T2" fmla="*/ 3 w 31"/>
                  <a:gd name="T3" fmla="*/ 28 h 28"/>
                  <a:gd name="T4" fmla="*/ 31 w 31"/>
                  <a:gd name="T5" fmla="*/ 15 h 28"/>
                  <a:gd name="T6" fmla="*/ 3 w 31"/>
                  <a:gd name="T7" fmla="*/ 0 h 28"/>
                  <a:gd name="T8" fmla="*/ 0 w 31"/>
                  <a:gd name="T9" fmla="*/ 0 h 28"/>
                  <a:gd name="T10" fmla="*/ 0 60000 65536"/>
                  <a:gd name="T11" fmla="*/ 0 60000 65536"/>
                  <a:gd name="T12" fmla="*/ 0 60000 65536"/>
                  <a:gd name="T13" fmla="*/ 0 60000 65536"/>
                  <a:gd name="T14" fmla="*/ 0 60000 65536"/>
                  <a:gd name="T15" fmla="*/ 0 w 31"/>
                  <a:gd name="T16" fmla="*/ 0 h 28"/>
                  <a:gd name="T17" fmla="*/ 31 w 31"/>
                  <a:gd name="T18" fmla="*/ 28 h 28"/>
                </a:gdLst>
                <a:ahLst/>
                <a:cxnLst>
                  <a:cxn ang="T10">
                    <a:pos x="T0" y="T1"/>
                  </a:cxn>
                  <a:cxn ang="T11">
                    <a:pos x="T2" y="T3"/>
                  </a:cxn>
                  <a:cxn ang="T12">
                    <a:pos x="T4" y="T5"/>
                  </a:cxn>
                  <a:cxn ang="T13">
                    <a:pos x="T6" y="T7"/>
                  </a:cxn>
                  <a:cxn ang="T14">
                    <a:pos x="T8" y="T9"/>
                  </a:cxn>
                </a:cxnLst>
                <a:rect l="T15" t="T16" r="T17" b="T18"/>
                <a:pathLst>
                  <a:path w="31" h="28">
                    <a:moveTo>
                      <a:pt x="0" y="0"/>
                    </a:moveTo>
                    <a:lnTo>
                      <a:pt x="3" y="28"/>
                    </a:lnTo>
                    <a:lnTo>
                      <a:pt x="31" y="15"/>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75" name="Freeform 76"/>
              <p:cNvSpPr>
                <a:spLocks/>
              </p:cNvSpPr>
              <p:nvPr/>
            </p:nvSpPr>
            <p:spPr bwMode="auto">
              <a:xfrm>
                <a:off x="1886" y="2260"/>
                <a:ext cx="31" cy="30"/>
              </a:xfrm>
              <a:custGeom>
                <a:avLst/>
                <a:gdLst>
                  <a:gd name="T0" fmla="*/ 0 w 31"/>
                  <a:gd name="T1" fmla="*/ 0 h 30"/>
                  <a:gd name="T2" fmla="*/ 3 w 31"/>
                  <a:gd name="T3" fmla="*/ 30 h 30"/>
                  <a:gd name="T4" fmla="*/ 31 w 31"/>
                  <a:gd name="T5" fmla="*/ 15 h 30"/>
                  <a:gd name="T6" fmla="*/ 3 w 31"/>
                  <a:gd name="T7" fmla="*/ 3 h 30"/>
                  <a:gd name="T8" fmla="*/ 0 w 31"/>
                  <a:gd name="T9" fmla="*/ 0 h 30"/>
                  <a:gd name="T10" fmla="*/ 0 60000 65536"/>
                  <a:gd name="T11" fmla="*/ 0 60000 65536"/>
                  <a:gd name="T12" fmla="*/ 0 60000 65536"/>
                  <a:gd name="T13" fmla="*/ 0 60000 65536"/>
                  <a:gd name="T14" fmla="*/ 0 60000 65536"/>
                  <a:gd name="T15" fmla="*/ 0 w 31"/>
                  <a:gd name="T16" fmla="*/ 0 h 30"/>
                  <a:gd name="T17" fmla="*/ 31 w 31"/>
                  <a:gd name="T18" fmla="*/ 30 h 30"/>
                </a:gdLst>
                <a:ahLst/>
                <a:cxnLst>
                  <a:cxn ang="T10">
                    <a:pos x="T0" y="T1"/>
                  </a:cxn>
                  <a:cxn ang="T11">
                    <a:pos x="T2" y="T3"/>
                  </a:cxn>
                  <a:cxn ang="T12">
                    <a:pos x="T4" y="T5"/>
                  </a:cxn>
                  <a:cxn ang="T13">
                    <a:pos x="T6" y="T7"/>
                  </a:cxn>
                  <a:cxn ang="T14">
                    <a:pos x="T8" y="T9"/>
                  </a:cxn>
                </a:cxnLst>
                <a:rect l="T15" t="T16" r="T17" b="T18"/>
                <a:pathLst>
                  <a:path w="31" h="30">
                    <a:moveTo>
                      <a:pt x="0" y="0"/>
                    </a:moveTo>
                    <a:lnTo>
                      <a:pt x="3" y="30"/>
                    </a:lnTo>
                    <a:lnTo>
                      <a:pt x="31" y="15"/>
                    </a:lnTo>
                    <a:lnTo>
                      <a:pt x="3"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76" name="Freeform 77"/>
              <p:cNvSpPr>
                <a:spLocks/>
              </p:cNvSpPr>
              <p:nvPr/>
            </p:nvSpPr>
            <p:spPr bwMode="auto">
              <a:xfrm>
                <a:off x="1923" y="2048"/>
                <a:ext cx="215" cy="457"/>
              </a:xfrm>
              <a:custGeom>
                <a:avLst/>
                <a:gdLst>
                  <a:gd name="T0" fmla="*/ 104 w 215"/>
                  <a:gd name="T1" fmla="*/ 457 h 457"/>
                  <a:gd name="T2" fmla="*/ 123 w 215"/>
                  <a:gd name="T3" fmla="*/ 453 h 457"/>
                  <a:gd name="T4" fmla="*/ 141 w 215"/>
                  <a:gd name="T5" fmla="*/ 444 h 457"/>
                  <a:gd name="T6" fmla="*/ 156 w 215"/>
                  <a:gd name="T7" fmla="*/ 432 h 457"/>
                  <a:gd name="T8" fmla="*/ 169 w 215"/>
                  <a:gd name="T9" fmla="*/ 414 h 457"/>
                  <a:gd name="T10" fmla="*/ 184 w 215"/>
                  <a:gd name="T11" fmla="*/ 389 h 457"/>
                  <a:gd name="T12" fmla="*/ 193 w 215"/>
                  <a:gd name="T13" fmla="*/ 365 h 457"/>
                  <a:gd name="T14" fmla="*/ 202 w 215"/>
                  <a:gd name="T15" fmla="*/ 334 h 457"/>
                  <a:gd name="T16" fmla="*/ 208 w 215"/>
                  <a:gd name="T17" fmla="*/ 300 h 457"/>
                  <a:gd name="T18" fmla="*/ 211 w 215"/>
                  <a:gd name="T19" fmla="*/ 267 h 457"/>
                  <a:gd name="T20" fmla="*/ 215 w 215"/>
                  <a:gd name="T21" fmla="*/ 227 h 457"/>
                  <a:gd name="T22" fmla="*/ 211 w 215"/>
                  <a:gd name="T23" fmla="*/ 190 h 457"/>
                  <a:gd name="T24" fmla="*/ 208 w 215"/>
                  <a:gd name="T25" fmla="*/ 156 h 457"/>
                  <a:gd name="T26" fmla="*/ 202 w 215"/>
                  <a:gd name="T27" fmla="*/ 123 h 457"/>
                  <a:gd name="T28" fmla="*/ 193 w 215"/>
                  <a:gd name="T29" fmla="*/ 92 h 457"/>
                  <a:gd name="T30" fmla="*/ 184 w 215"/>
                  <a:gd name="T31" fmla="*/ 68 h 457"/>
                  <a:gd name="T32" fmla="*/ 169 w 215"/>
                  <a:gd name="T33" fmla="*/ 43 h 457"/>
                  <a:gd name="T34" fmla="*/ 156 w 215"/>
                  <a:gd name="T35" fmla="*/ 25 h 457"/>
                  <a:gd name="T36" fmla="*/ 141 w 215"/>
                  <a:gd name="T37" fmla="*/ 13 h 457"/>
                  <a:gd name="T38" fmla="*/ 123 w 215"/>
                  <a:gd name="T39" fmla="*/ 3 h 457"/>
                  <a:gd name="T40" fmla="*/ 107 w 215"/>
                  <a:gd name="T41" fmla="*/ 0 h 457"/>
                  <a:gd name="T42" fmla="*/ 89 w 215"/>
                  <a:gd name="T43" fmla="*/ 3 h 457"/>
                  <a:gd name="T44" fmla="*/ 74 w 215"/>
                  <a:gd name="T45" fmla="*/ 13 h 457"/>
                  <a:gd name="T46" fmla="*/ 58 w 215"/>
                  <a:gd name="T47" fmla="*/ 25 h 457"/>
                  <a:gd name="T48" fmla="*/ 43 w 215"/>
                  <a:gd name="T49" fmla="*/ 43 h 457"/>
                  <a:gd name="T50" fmla="*/ 31 w 215"/>
                  <a:gd name="T51" fmla="*/ 68 h 457"/>
                  <a:gd name="T52" fmla="*/ 19 w 215"/>
                  <a:gd name="T53" fmla="*/ 92 h 457"/>
                  <a:gd name="T54" fmla="*/ 9 w 215"/>
                  <a:gd name="T55" fmla="*/ 123 h 457"/>
                  <a:gd name="T56" fmla="*/ 3 w 215"/>
                  <a:gd name="T57" fmla="*/ 156 h 457"/>
                  <a:gd name="T58" fmla="*/ 0 w 215"/>
                  <a:gd name="T59" fmla="*/ 190 h 457"/>
                  <a:gd name="T60" fmla="*/ 0 w 215"/>
                  <a:gd name="T61" fmla="*/ 227 h 457"/>
                  <a:gd name="T62" fmla="*/ 0 w 215"/>
                  <a:gd name="T63" fmla="*/ 267 h 457"/>
                  <a:gd name="T64" fmla="*/ 3 w 215"/>
                  <a:gd name="T65" fmla="*/ 300 h 457"/>
                  <a:gd name="T66" fmla="*/ 9 w 215"/>
                  <a:gd name="T67" fmla="*/ 334 h 457"/>
                  <a:gd name="T68" fmla="*/ 19 w 215"/>
                  <a:gd name="T69" fmla="*/ 365 h 457"/>
                  <a:gd name="T70" fmla="*/ 31 w 215"/>
                  <a:gd name="T71" fmla="*/ 389 h 457"/>
                  <a:gd name="T72" fmla="*/ 43 w 215"/>
                  <a:gd name="T73" fmla="*/ 414 h 457"/>
                  <a:gd name="T74" fmla="*/ 58 w 215"/>
                  <a:gd name="T75" fmla="*/ 432 h 457"/>
                  <a:gd name="T76" fmla="*/ 74 w 215"/>
                  <a:gd name="T77" fmla="*/ 444 h 457"/>
                  <a:gd name="T78" fmla="*/ 89 w 215"/>
                  <a:gd name="T79" fmla="*/ 453 h 457"/>
                  <a:gd name="T80" fmla="*/ 107 w 215"/>
                  <a:gd name="T81" fmla="*/ 457 h 457"/>
                  <a:gd name="T82" fmla="*/ 104 w 215"/>
                  <a:gd name="T83" fmla="*/ 457 h 4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5"/>
                  <a:gd name="T127" fmla="*/ 0 h 457"/>
                  <a:gd name="T128" fmla="*/ 215 w 215"/>
                  <a:gd name="T129" fmla="*/ 457 h 45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5" h="457">
                    <a:moveTo>
                      <a:pt x="104" y="457"/>
                    </a:moveTo>
                    <a:lnTo>
                      <a:pt x="123" y="453"/>
                    </a:lnTo>
                    <a:lnTo>
                      <a:pt x="141" y="444"/>
                    </a:lnTo>
                    <a:lnTo>
                      <a:pt x="156" y="432"/>
                    </a:lnTo>
                    <a:lnTo>
                      <a:pt x="169" y="414"/>
                    </a:lnTo>
                    <a:lnTo>
                      <a:pt x="184" y="389"/>
                    </a:lnTo>
                    <a:lnTo>
                      <a:pt x="193" y="365"/>
                    </a:lnTo>
                    <a:lnTo>
                      <a:pt x="202" y="334"/>
                    </a:lnTo>
                    <a:lnTo>
                      <a:pt x="208" y="300"/>
                    </a:lnTo>
                    <a:lnTo>
                      <a:pt x="211" y="267"/>
                    </a:lnTo>
                    <a:lnTo>
                      <a:pt x="215" y="227"/>
                    </a:lnTo>
                    <a:lnTo>
                      <a:pt x="211" y="190"/>
                    </a:lnTo>
                    <a:lnTo>
                      <a:pt x="208" y="156"/>
                    </a:lnTo>
                    <a:lnTo>
                      <a:pt x="202" y="123"/>
                    </a:lnTo>
                    <a:lnTo>
                      <a:pt x="193" y="92"/>
                    </a:lnTo>
                    <a:lnTo>
                      <a:pt x="184" y="68"/>
                    </a:lnTo>
                    <a:lnTo>
                      <a:pt x="169" y="43"/>
                    </a:lnTo>
                    <a:lnTo>
                      <a:pt x="156" y="25"/>
                    </a:lnTo>
                    <a:lnTo>
                      <a:pt x="141" y="13"/>
                    </a:lnTo>
                    <a:lnTo>
                      <a:pt x="123" y="3"/>
                    </a:lnTo>
                    <a:lnTo>
                      <a:pt x="107" y="0"/>
                    </a:lnTo>
                    <a:lnTo>
                      <a:pt x="89" y="3"/>
                    </a:lnTo>
                    <a:lnTo>
                      <a:pt x="74" y="13"/>
                    </a:lnTo>
                    <a:lnTo>
                      <a:pt x="58" y="25"/>
                    </a:lnTo>
                    <a:lnTo>
                      <a:pt x="43" y="43"/>
                    </a:lnTo>
                    <a:lnTo>
                      <a:pt x="31" y="68"/>
                    </a:lnTo>
                    <a:lnTo>
                      <a:pt x="19" y="92"/>
                    </a:lnTo>
                    <a:lnTo>
                      <a:pt x="9" y="123"/>
                    </a:lnTo>
                    <a:lnTo>
                      <a:pt x="3" y="156"/>
                    </a:lnTo>
                    <a:lnTo>
                      <a:pt x="0" y="190"/>
                    </a:lnTo>
                    <a:lnTo>
                      <a:pt x="0" y="227"/>
                    </a:lnTo>
                    <a:lnTo>
                      <a:pt x="0" y="267"/>
                    </a:lnTo>
                    <a:lnTo>
                      <a:pt x="3" y="300"/>
                    </a:lnTo>
                    <a:lnTo>
                      <a:pt x="9" y="334"/>
                    </a:lnTo>
                    <a:lnTo>
                      <a:pt x="19" y="365"/>
                    </a:lnTo>
                    <a:lnTo>
                      <a:pt x="31" y="389"/>
                    </a:lnTo>
                    <a:lnTo>
                      <a:pt x="43" y="414"/>
                    </a:lnTo>
                    <a:lnTo>
                      <a:pt x="58" y="432"/>
                    </a:lnTo>
                    <a:lnTo>
                      <a:pt x="74" y="444"/>
                    </a:lnTo>
                    <a:lnTo>
                      <a:pt x="89" y="453"/>
                    </a:lnTo>
                    <a:lnTo>
                      <a:pt x="107" y="457"/>
                    </a:lnTo>
                    <a:lnTo>
                      <a:pt x="104" y="457"/>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77" name="Freeform 78"/>
              <p:cNvSpPr>
                <a:spLocks/>
              </p:cNvSpPr>
              <p:nvPr/>
            </p:nvSpPr>
            <p:spPr bwMode="auto">
              <a:xfrm>
                <a:off x="1923" y="2048"/>
                <a:ext cx="215" cy="457"/>
              </a:xfrm>
              <a:custGeom>
                <a:avLst/>
                <a:gdLst>
                  <a:gd name="T0" fmla="*/ 104 w 215"/>
                  <a:gd name="T1" fmla="*/ 457 h 457"/>
                  <a:gd name="T2" fmla="*/ 123 w 215"/>
                  <a:gd name="T3" fmla="*/ 453 h 457"/>
                  <a:gd name="T4" fmla="*/ 141 w 215"/>
                  <a:gd name="T5" fmla="*/ 444 h 457"/>
                  <a:gd name="T6" fmla="*/ 156 w 215"/>
                  <a:gd name="T7" fmla="*/ 432 h 457"/>
                  <a:gd name="T8" fmla="*/ 169 w 215"/>
                  <a:gd name="T9" fmla="*/ 414 h 457"/>
                  <a:gd name="T10" fmla="*/ 184 w 215"/>
                  <a:gd name="T11" fmla="*/ 389 h 457"/>
                  <a:gd name="T12" fmla="*/ 193 w 215"/>
                  <a:gd name="T13" fmla="*/ 365 h 457"/>
                  <a:gd name="T14" fmla="*/ 202 w 215"/>
                  <a:gd name="T15" fmla="*/ 334 h 457"/>
                  <a:gd name="T16" fmla="*/ 208 w 215"/>
                  <a:gd name="T17" fmla="*/ 300 h 457"/>
                  <a:gd name="T18" fmla="*/ 211 w 215"/>
                  <a:gd name="T19" fmla="*/ 267 h 457"/>
                  <a:gd name="T20" fmla="*/ 215 w 215"/>
                  <a:gd name="T21" fmla="*/ 227 h 457"/>
                  <a:gd name="T22" fmla="*/ 211 w 215"/>
                  <a:gd name="T23" fmla="*/ 190 h 457"/>
                  <a:gd name="T24" fmla="*/ 208 w 215"/>
                  <a:gd name="T25" fmla="*/ 156 h 457"/>
                  <a:gd name="T26" fmla="*/ 202 w 215"/>
                  <a:gd name="T27" fmla="*/ 123 h 457"/>
                  <a:gd name="T28" fmla="*/ 193 w 215"/>
                  <a:gd name="T29" fmla="*/ 92 h 457"/>
                  <a:gd name="T30" fmla="*/ 184 w 215"/>
                  <a:gd name="T31" fmla="*/ 68 h 457"/>
                  <a:gd name="T32" fmla="*/ 169 w 215"/>
                  <a:gd name="T33" fmla="*/ 43 h 457"/>
                  <a:gd name="T34" fmla="*/ 156 w 215"/>
                  <a:gd name="T35" fmla="*/ 25 h 457"/>
                  <a:gd name="T36" fmla="*/ 141 w 215"/>
                  <a:gd name="T37" fmla="*/ 13 h 457"/>
                  <a:gd name="T38" fmla="*/ 123 w 215"/>
                  <a:gd name="T39" fmla="*/ 3 h 457"/>
                  <a:gd name="T40" fmla="*/ 107 w 215"/>
                  <a:gd name="T41" fmla="*/ 0 h 457"/>
                  <a:gd name="T42" fmla="*/ 89 w 215"/>
                  <a:gd name="T43" fmla="*/ 3 h 457"/>
                  <a:gd name="T44" fmla="*/ 74 w 215"/>
                  <a:gd name="T45" fmla="*/ 13 h 457"/>
                  <a:gd name="T46" fmla="*/ 58 w 215"/>
                  <a:gd name="T47" fmla="*/ 25 h 457"/>
                  <a:gd name="T48" fmla="*/ 43 w 215"/>
                  <a:gd name="T49" fmla="*/ 43 h 457"/>
                  <a:gd name="T50" fmla="*/ 31 w 215"/>
                  <a:gd name="T51" fmla="*/ 68 h 457"/>
                  <a:gd name="T52" fmla="*/ 19 w 215"/>
                  <a:gd name="T53" fmla="*/ 92 h 457"/>
                  <a:gd name="T54" fmla="*/ 9 w 215"/>
                  <a:gd name="T55" fmla="*/ 123 h 457"/>
                  <a:gd name="T56" fmla="*/ 3 w 215"/>
                  <a:gd name="T57" fmla="*/ 156 h 457"/>
                  <a:gd name="T58" fmla="*/ 0 w 215"/>
                  <a:gd name="T59" fmla="*/ 190 h 457"/>
                  <a:gd name="T60" fmla="*/ 0 w 215"/>
                  <a:gd name="T61" fmla="*/ 227 h 457"/>
                  <a:gd name="T62" fmla="*/ 0 w 215"/>
                  <a:gd name="T63" fmla="*/ 267 h 457"/>
                  <a:gd name="T64" fmla="*/ 3 w 215"/>
                  <a:gd name="T65" fmla="*/ 300 h 457"/>
                  <a:gd name="T66" fmla="*/ 9 w 215"/>
                  <a:gd name="T67" fmla="*/ 334 h 457"/>
                  <a:gd name="T68" fmla="*/ 19 w 215"/>
                  <a:gd name="T69" fmla="*/ 365 h 457"/>
                  <a:gd name="T70" fmla="*/ 31 w 215"/>
                  <a:gd name="T71" fmla="*/ 389 h 457"/>
                  <a:gd name="T72" fmla="*/ 43 w 215"/>
                  <a:gd name="T73" fmla="*/ 414 h 457"/>
                  <a:gd name="T74" fmla="*/ 58 w 215"/>
                  <a:gd name="T75" fmla="*/ 432 h 457"/>
                  <a:gd name="T76" fmla="*/ 74 w 215"/>
                  <a:gd name="T77" fmla="*/ 444 h 457"/>
                  <a:gd name="T78" fmla="*/ 89 w 215"/>
                  <a:gd name="T79" fmla="*/ 453 h 457"/>
                  <a:gd name="T80" fmla="*/ 107 w 215"/>
                  <a:gd name="T81" fmla="*/ 457 h 45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15"/>
                  <a:gd name="T124" fmla="*/ 0 h 457"/>
                  <a:gd name="T125" fmla="*/ 215 w 215"/>
                  <a:gd name="T126" fmla="*/ 457 h 45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15" h="457">
                    <a:moveTo>
                      <a:pt x="104" y="457"/>
                    </a:moveTo>
                    <a:lnTo>
                      <a:pt x="123" y="453"/>
                    </a:lnTo>
                    <a:lnTo>
                      <a:pt x="141" y="444"/>
                    </a:lnTo>
                    <a:lnTo>
                      <a:pt x="156" y="432"/>
                    </a:lnTo>
                    <a:lnTo>
                      <a:pt x="169" y="414"/>
                    </a:lnTo>
                    <a:lnTo>
                      <a:pt x="184" y="389"/>
                    </a:lnTo>
                    <a:lnTo>
                      <a:pt x="193" y="365"/>
                    </a:lnTo>
                    <a:lnTo>
                      <a:pt x="202" y="334"/>
                    </a:lnTo>
                    <a:lnTo>
                      <a:pt x="208" y="300"/>
                    </a:lnTo>
                    <a:lnTo>
                      <a:pt x="211" y="267"/>
                    </a:lnTo>
                    <a:lnTo>
                      <a:pt x="215" y="227"/>
                    </a:lnTo>
                    <a:lnTo>
                      <a:pt x="211" y="190"/>
                    </a:lnTo>
                    <a:lnTo>
                      <a:pt x="208" y="156"/>
                    </a:lnTo>
                    <a:lnTo>
                      <a:pt x="202" y="123"/>
                    </a:lnTo>
                    <a:lnTo>
                      <a:pt x="193" y="92"/>
                    </a:lnTo>
                    <a:lnTo>
                      <a:pt x="184" y="68"/>
                    </a:lnTo>
                    <a:lnTo>
                      <a:pt x="169" y="43"/>
                    </a:lnTo>
                    <a:lnTo>
                      <a:pt x="156" y="25"/>
                    </a:lnTo>
                    <a:lnTo>
                      <a:pt x="141" y="13"/>
                    </a:lnTo>
                    <a:lnTo>
                      <a:pt x="123" y="3"/>
                    </a:lnTo>
                    <a:lnTo>
                      <a:pt x="107" y="0"/>
                    </a:lnTo>
                    <a:lnTo>
                      <a:pt x="89" y="3"/>
                    </a:lnTo>
                    <a:lnTo>
                      <a:pt x="74" y="13"/>
                    </a:lnTo>
                    <a:lnTo>
                      <a:pt x="58" y="25"/>
                    </a:lnTo>
                    <a:lnTo>
                      <a:pt x="43" y="43"/>
                    </a:lnTo>
                    <a:lnTo>
                      <a:pt x="31" y="68"/>
                    </a:lnTo>
                    <a:lnTo>
                      <a:pt x="19" y="92"/>
                    </a:lnTo>
                    <a:lnTo>
                      <a:pt x="9" y="123"/>
                    </a:lnTo>
                    <a:lnTo>
                      <a:pt x="3" y="156"/>
                    </a:lnTo>
                    <a:lnTo>
                      <a:pt x="0" y="190"/>
                    </a:lnTo>
                    <a:lnTo>
                      <a:pt x="0" y="227"/>
                    </a:lnTo>
                    <a:lnTo>
                      <a:pt x="0" y="267"/>
                    </a:lnTo>
                    <a:lnTo>
                      <a:pt x="3" y="300"/>
                    </a:lnTo>
                    <a:lnTo>
                      <a:pt x="9" y="334"/>
                    </a:lnTo>
                    <a:lnTo>
                      <a:pt x="19" y="365"/>
                    </a:lnTo>
                    <a:lnTo>
                      <a:pt x="31" y="389"/>
                    </a:lnTo>
                    <a:lnTo>
                      <a:pt x="43" y="414"/>
                    </a:lnTo>
                    <a:lnTo>
                      <a:pt x="58" y="432"/>
                    </a:lnTo>
                    <a:lnTo>
                      <a:pt x="74" y="444"/>
                    </a:lnTo>
                    <a:lnTo>
                      <a:pt x="89" y="453"/>
                    </a:lnTo>
                    <a:lnTo>
                      <a:pt x="107" y="457"/>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78" name="Rectangle 79"/>
              <p:cNvSpPr>
                <a:spLocks noChangeArrowheads="1"/>
              </p:cNvSpPr>
              <p:nvPr/>
            </p:nvSpPr>
            <p:spPr bwMode="auto">
              <a:xfrm>
                <a:off x="2165" y="2162"/>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3</a:t>
                </a:r>
                <a:endParaRPr lang="en-US" altLang="zh-CN" sz="800"/>
              </a:p>
            </p:txBody>
          </p:sp>
          <p:sp>
            <p:nvSpPr>
              <p:cNvPr id="679" name="Rectangle 80"/>
              <p:cNvSpPr>
                <a:spLocks noChangeArrowheads="1"/>
              </p:cNvSpPr>
              <p:nvPr/>
            </p:nvSpPr>
            <p:spPr bwMode="auto">
              <a:xfrm>
                <a:off x="2196" y="2162"/>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2</a:t>
                </a:r>
                <a:endParaRPr lang="en-US" altLang="zh-CN" sz="800"/>
              </a:p>
            </p:txBody>
          </p:sp>
          <p:sp>
            <p:nvSpPr>
              <p:cNvPr id="680" name="Freeform 81"/>
              <p:cNvSpPr>
                <a:spLocks/>
              </p:cNvSpPr>
              <p:nvPr/>
            </p:nvSpPr>
            <p:spPr bwMode="auto">
              <a:xfrm>
                <a:off x="2759" y="827"/>
                <a:ext cx="28" cy="30"/>
              </a:xfrm>
              <a:custGeom>
                <a:avLst/>
                <a:gdLst>
                  <a:gd name="T0" fmla="*/ 0 w 28"/>
                  <a:gd name="T1" fmla="*/ 0 h 30"/>
                  <a:gd name="T2" fmla="*/ 0 w 28"/>
                  <a:gd name="T3" fmla="*/ 30 h 30"/>
                  <a:gd name="T4" fmla="*/ 28 w 28"/>
                  <a:gd name="T5" fmla="*/ 15 h 30"/>
                  <a:gd name="T6" fmla="*/ 0 w 28"/>
                  <a:gd name="T7" fmla="*/ 0 h 30"/>
                  <a:gd name="T8" fmla="*/ 0 60000 65536"/>
                  <a:gd name="T9" fmla="*/ 0 60000 65536"/>
                  <a:gd name="T10" fmla="*/ 0 60000 65536"/>
                  <a:gd name="T11" fmla="*/ 0 60000 65536"/>
                  <a:gd name="T12" fmla="*/ 0 w 28"/>
                  <a:gd name="T13" fmla="*/ 0 h 30"/>
                  <a:gd name="T14" fmla="*/ 28 w 28"/>
                  <a:gd name="T15" fmla="*/ 30 h 30"/>
                </a:gdLst>
                <a:ahLst/>
                <a:cxnLst>
                  <a:cxn ang="T8">
                    <a:pos x="T0" y="T1"/>
                  </a:cxn>
                  <a:cxn ang="T9">
                    <a:pos x="T2" y="T3"/>
                  </a:cxn>
                  <a:cxn ang="T10">
                    <a:pos x="T4" y="T5"/>
                  </a:cxn>
                  <a:cxn ang="T11">
                    <a:pos x="T6" y="T7"/>
                  </a:cxn>
                </a:cxnLst>
                <a:rect l="T12" t="T13" r="T14" b="T15"/>
                <a:pathLst>
                  <a:path w="28" h="30">
                    <a:moveTo>
                      <a:pt x="0" y="0"/>
                    </a:moveTo>
                    <a:lnTo>
                      <a:pt x="0" y="30"/>
                    </a:lnTo>
                    <a:lnTo>
                      <a:pt x="28" y="1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81" name="Freeform 82"/>
              <p:cNvSpPr>
                <a:spLocks/>
              </p:cNvSpPr>
              <p:nvPr/>
            </p:nvSpPr>
            <p:spPr bwMode="auto">
              <a:xfrm>
                <a:off x="2759" y="1170"/>
                <a:ext cx="28" cy="30"/>
              </a:xfrm>
              <a:custGeom>
                <a:avLst/>
                <a:gdLst>
                  <a:gd name="T0" fmla="*/ 0 w 28"/>
                  <a:gd name="T1" fmla="*/ 0 h 30"/>
                  <a:gd name="T2" fmla="*/ 0 w 28"/>
                  <a:gd name="T3" fmla="*/ 30 h 30"/>
                  <a:gd name="T4" fmla="*/ 28 w 28"/>
                  <a:gd name="T5" fmla="*/ 18 h 30"/>
                  <a:gd name="T6" fmla="*/ 0 w 28"/>
                  <a:gd name="T7" fmla="*/ 3 h 30"/>
                  <a:gd name="T8" fmla="*/ 0 w 28"/>
                  <a:gd name="T9" fmla="*/ 0 h 30"/>
                  <a:gd name="T10" fmla="*/ 0 60000 65536"/>
                  <a:gd name="T11" fmla="*/ 0 60000 65536"/>
                  <a:gd name="T12" fmla="*/ 0 60000 65536"/>
                  <a:gd name="T13" fmla="*/ 0 60000 65536"/>
                  <a:gd name="T14" fmla="*/ 0 60000 65536"/>
                  <a:gd name="T15" fmla="*/ 0 w 28"/>
                  <a:gd name="T16" fmla="*/ 0 h 30"/>
                  <a:gd name="T17" fmla="*/ 28 w 28"/>
                  <a:gd name="T18" fmla="*/ 30 h 30"/>
                </a:gdLst>
                <a:ahLst/>
                <a:cxnLst>
                  <a:cxn ang="T10">
                    <a:pos x="T0" y="T1"/>
                  </a:cxn>
                  <a:cxn ang="T11">
                    <a:pos x="T2" y="T3"/>
                  </a:cxn>
                  <a:cxn ang="T12">
                    <a:pos x="T4" y="T5"/>
                  </a:cxn>
                  <a:cxn ang="T13">
                    <a:pos x="T6" y="T7"/>
                  </a:cxn>
                  <a:cxn ang="T14">
                    <a:pos x="T8" y="T9"/>
                  </a:cxn>
                </a:cxnLst>
                <a:rect l="T15" t="T16" r="T17" b="T18"/>
                <a:pathLst>
                  <a:path w="28" h="30">
                    <a:moveTo>
                      <a:pt x="0" y="0"/>
                    </a:moveTo>
                    <a:lnTo>
                      <a:pt x="0" y="30"/>
                    </a:lnTo>
                    <a:lnTo>
                      <a:pt x="28" y="18"/>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82" name="Freeform 83"/>
              <p:cNvSpPr>
                <a:spLocks/>
              </p:cNvSpPr>
              <p:nvPr/>
            </p:nvSpPr>
            <p:spPr bwMode="auto">
              <a:xfrm>
                <a:off x="4881" y="1690"/>
                <a:ext cx="107" cy="364"/>
              </a:xfrm>
              <a:custGeom>
                <a:avLst/>
                <a:gdLst>
                  <a:gd name="T0" fmla="*/ 0 w 107"/>
                  <a:gd name="T1" fmla="*/ 52 h 364"/>
                  <a:gd name="T2" fmla="*/ 0 w 107"/>
                  <a:gd name="T3" fmla="*/ 43 h 364"/>
                  <a:gd name="T4" fmla="*/ 3 w 107"/>
                  <a:gd name="T5" fmla="*/ 37 h 364"/>
                  <a:gd name="T6" fmla="*/ 6 w 107"/>
                  <a:gd name="T7" fmla="*/ 28 h 364"/>
                  <a:gd name="T8" fmla="*/ 9 w 107"/>
                  <a:gd name="T9" fmla="*/ 22 h 364"/>
                  <a:gd name="T10" fmla="*/ 15 w 107"/>
                  <a:gd name="T11" fmla="*/ 15 h 364"/>
                  <a:gd name="T12" fmla="*/ 22 w 107"/>
                  <a:gd name="T13" fmla="*/ 9 h 364"/>
                  <a:gd name="T14" fmla="*/ 28 w 107"/>
                  <a:gd name="T15" fmla="*/ 6 h 364"/>
                  <a:gd name="T16" fmla="*/ 37 w 107"/>
                  <a:gd name="T17" fmla="*/ 3 h 364"/>
                  <a:gd name="T18" fmla="*/ 46 w 107"/>
                  <a:gd name="T19" fmla="*/ 0 h 364"/>
                  <a:gd name="T20" fmla="*/ 55 w 107"/>
                  <a:gd name="T21" fmla="*/ 0 h 364"/>
                  <a:gd name="T22" fmla="*/ 61 w 107"/>
                  <a:gd name="T23" fmla="*/ 0 h 364"/>
                  <a:gd name="T24" fmla="*/ 71 w 107"/>
                  <a:gd name="T25" fmla="*/ 3 h 364"/>
                  <a:gd name="T26" fmla="*/ 80 w 107"/>
                  <a:gd name="T27" fmla="*/ 6 h 364"/>
                  <a:gd name="T28" fmla="*/ 86 w 107"/>
                  <a:gd name="T29" fmla="*/ 9 h 364"/>
                  <a:gd name="T30" fmla="*/ 92 w 107"/>
                  <a:gd name="T31" fmla="*/ 15 h 364"/>
                  <a:gd name="T32" fmla="*/ 98 w 107"/>
                  <a:gd name="T33" fmla="*/ 22 h 364"/>
                  <a:gd name="T34" fmla="*/ 101 w 107"/>
                  <a:gd name="T35" fmla="*/ 28 h 364"/>
                  <a:gd name="T36" fmla="*/ 104 w 107"/>
                  <a:gd name="T37" fmla="*/ 37 h 364"/>
                  <a:gd name="T38" fmla="*/ 107 w 107"/>
                  <a:gd name="T39" fmla="*/ 43 h 364"/>
                  <a:gd name="T40" fmla="*/ 107 w 107"/>
                  <a:gd name="T41" fmla="*/ 52 h 364"/>
                  <a:gd name="T42" fmla="*/ 107 w 107"/>
                  <a:gd name="T43" fmla="*/ 309 h 364"/>
                  <a:gd name="T44" fmla="*/ 107 w 107"/>
                  <a:gd name="T45" fmla="*/ 319 h 364"/>
                  <a:gd name="T46" fmla="*/ 104 w 107"/>
                  <a:gd name="T47" fmla="*/ 328 h 364"/>
                  <a:gd name="T48" fmla="*/ 101 w 107"/>
                  <a:gd name="T49" fmla="*/ 337 h 364"/>
                  <a:gd name="T50" fmla="*/ 98 w 107"/>
                  <a:gd name="T51" fmla="*/ 343 h 364"/>
                  <a:gd name="T52" fmla="*/ 92 w 107"/>
                  <a:gd name="T53" fmla="*/ 349 h 364"/>
                  <a:gd name="T54" fmla="*/ 86 w 107"/>
                  <a:gd name="T55" fmla="*/ 355 h 364"/>
                  <a:gd name="T56" fmla="*/ 80 w 107"/>
                  <a:gd name="T57" fmla="*/ 358 h 364"/>
                  <a:gd name="T58" fmla="*/ 71 w 107"/>
                  <a:gd name="T59" fmla="*/ 361 h 364"/>
                  <a:gd name="T60" fmla="*/ 61 w 107"/>
                  <a:gd name="T61" fmla="*/ 364 h 364"/>
                  <a:gd name="T62" fmla="*/ 55 w 107"/>
                  <a:gd name="T63" fmla="*/ 364 h 364"/>
                  <a:gd name="T64" fmla="*/ 46 w 107"/>
                  <a:gd name="T65" fmla="*/ 364 h 364"/>
                  <a:gd name="T66" fmla="*/ 37 w 107"/>
                  <a:gd name="T67" fmla="*/ 361 h 364"/>
                  <a:gd name="T68" fmla="*/ 28 w 107"/>
                  <a:gd name="T69" fmla="*/ 358 h 364"/>
                  <a:gd name="T70" fmla="*/ 22 w 107"/>
                  <a:gd name="T71" fmla="*/ 355 h 364"/>
                  <a:gd name="T72" fmla="*/ 15 w 107"/>
                  <a:gd name="T73" fmla="*/ 349 h 364"/>
                  <a:gd name="T74" fmla="*/ 9 w 107"/>
                  <a:gd name="T75" fmla="*/ 343 h 364"/>
                  <a:gd name="T76" fmla="*/ 6 w 107"/>
                  <a:gd name="T77" fmla="*/ 337 h 364"/>
                  <a:gd name="T78" fmla="*/ 3 w 107"/>
                  <a:gd name="T79" fmla="*/ 328 h 364"/>
                  <a:gd name="T80" fmla="*/ 0 w 107"/>
                  <a:gd name="T81" fmla="*/ 319 h 364"/>
                  <a:gd name="T82" fmla="*/ 0 w 107"/>
                  <a:gd name="T83" fmla="*/ 309 h 364"/>
                  <a:gd name="T84" fmla="*/ 0 w 107"/>
                  <a:gd name="T85" fmla="*/ 52 h 3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364"/>
                  <a:gd name="T131" fmla="*/ 107 w 107"/>
                  <a:gd name="T132" fmla="*/ 364 h 36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364">
                    <a:moveTo>
                      <a:pt x="0" y="52"/>
                    </a:moveTo>
                    <a:lnTo>
                      <a:pt x="0" y="43"/>
                    </a:lnTo>
                    <a:lnTo>
                      <a:pt x="3" y="37"/>
                    </a:lnTo>
                    <a:lnTo>
                      <a:pt x="6" y="28"/>
                    </a:lnTo>
                    <a:lnTo>
                      <a:pt x="9" y="22"/>
                    </a:lnTo>
                    <a:lnTo>
                      <a:pt x="15" y="15"/>
                    </a:lnTo>
                    <a:lnTo>
                      <a:pt x="22" y="9"/>
                    </a:lnTo>
                    <a:lnTo>
                      <a:pt x="28" y="6"/>
                    </a:lnTo>
                    <a:lnTo>
                      <a:pt x="37" y="3"/>
                    </a:lnTo>
                    <a:lnTo>
                      <a:pt x="46" y="0"/>
                    </a:lnTo>
                    <a:lnTo>
                      <a:pt x="55" y="0"/>
                    </a:lnTo>
                    <a:lnTo>
                      <a:pt x="61" y="0"/>
                    </a:lnTo>
                    <a:lnTo>
                      <a:pt x="71" y="3"/>
                    </a:lnTo>
                    <a:lnTo>
                      <a:pt x="80" y="6"/>
                    </a:lnTo>
                    <a:lnTo>
                      <a:pt x="86" y="9"/>
                    </a:lnTo>
                    <a:lnTo>
                      <a:pt x="92" y="15"/>
                    </a:lnTo>
                    <a:lnTo>
                      <a:pt x="98" y="22"/>
                    </a:lnTo>
                    <a:lnTo>
                      <a:pt x="101" y="28"/>
                    </a:lnTo>
                    <a:lnTo>
                      <a:pt x="104" y="37"/>
                    </a:lnTo>
                    <a:lnTo>
                      <a:pt x="107" y="43"/>
                    </a:lnTo>
                    <a:lnTo>
                      <a:pt x="107" y="52"/>
                    </a:lnTo>
                    <a:lnTo>
                      <a:pt x="107" y="309"/>
                    </a:lnTo>
                    <a:lnTo>
                      <a:pt x="107" y="319"/>
                    </a:lnTo>
                    <a:lnTo>
                      <a:pt x="104" y="328"/>
                    </a:lnTo>
                    <a:lnTo>
                      <a:pt x="101" y="337"/>
                    </a:lnTo>
                    <a:lnTo>
                      <a:pt x="98" y="343"/>
                    </a:lnTo>
                    <a:lnTo>
                      <a:pt x="92" y="349"/>
                    </a:lnTo>
                    <a:lnTo>
                      <a:pt x="86" y="355"/>
                    </a:lnTo>
                    <a:lnTo>
                      <a:pt x="80" y="358"/>
                    </a:lnTo>
                    <a:lnTo>
                      <a:pt x="71" y="361"/>
                    </a:lnTo>
                    <a:lnTo>
                      <a:pt x="61" y="364"/>
                    </a:lnTo>
                    <a:lnTo>
                      <a:pt x="55" y="364"/>
                    </a:lnTo>
                    <a:lnTo>
                      <a:pt x="46" y="364"/>
                    </a:lnTo>
                    <a:lnTo>
                      <a:pt x="37" y="361"/>
                    </a:lnTo>
                    <a:lnTo>
                      <a:pt x="28" y="358"/>
                    </a:lnTo>
                    <a:lnTo>
                      <a:pt x="22" y="355"/>
                    </a:lnTo>
                    <a:lnTo>
                      <a:pt x="15" y="349"/>
                    </a:lnTo>
                    <a:lnTo>
                      <a:pt x="9" y="343"/>
                    </a:lnTo>
                    <a:lnTo>
                      <a:pt x="6" y="337"/>
                    </a:lnTo>
                    <a:lnTo>
                      <a:pt x="3" y="328"/>
                    </a:lnTo>
                    <a:lnTo>
                      <a:pt x="0" y="319"/>
                    </a:lnTo>
                    <a:lnTo>
                      <a:pt x="0" y="309"/>
                    </a:lnTo>
                    <a:lnTo>
                      <a:pt x="0" y="52"/>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83" name="Freeform 84"/>
              <p:cNvSpPr>
                <a:spLocks/>
              </p:cNvSpPr>
              <p:nvPr/>
            </p:nvSpPr>
            <p:spPr bwMode="auto">
              <a:xfrm>
                <a:off x="4881" y="1690"/>
                <a:ext cx="107" cy="364"/>
              </a:xfrm>
              <a:custGeom>
                <a:avLst/>
                <a:gdLst>
                  <a:gd name="T0" fmla="*/ 0 w 107"/>
                  <a:gd name="T1" fmla="*/ 52 h 364"/>
                  <a:gd name="T2" fmla="*/ 0 w 107"/>
                  <a:gd name="T3" fmla="*/ 43 h 364"/>
                  <a:gd name="T4" fmla="*/ 3 w 107"/>
                  <a:gd name="T5" fmla="*/ 37 h 364"/>
                  <a:gd name="T6" fmla="*/ 6 w 107"/>
                  <a:gd name="T7" fmla="*/ 28 h 364"/>
                  <a:gd name="T8" fmla="*/ 9 w 107"/>
                  <a:gd name="T9" fmla="*/ 22 h 364"/>
                  <a:gd name="T10" fmla="*/ 15 w 107"/>
                  <a:gd name="T11" fmla="*/ 15 h 364"/>
                  <a:gd name="T12" fmla="*/ 22 w 107"/>
                  <a:gd name="T13" fmla="*/ 9 h 364"/>
                  <a:gd name="T14" fmla="*/ 28 w 107"/>
                  <a:gd name="T15" fmla="*/ 6 h 364"/>
                  <a:gd name="T16" fmla="*/ 37 w 107"/>
                  <a:gd name="T17" fmla="*/ 3 h 364"/>
                  <a:gd name="T18" fmla="*/ 46 w 107"/>
                  <a:gd name="T19" fmla="*/ 0 h 364"/>
                  <a:gd name="T20" fmla="*/ 55 w 107"/>
                  <a:gd name="T21" fmla="*/ 0 h 364"/>
                  <a:gd name="T22" fmla="*/ 61 w 107"/>
                  <a:gd name="T23" fmla="*/ 0 h 364"/>
                  <a:gd name="T24" fmla="*/ 71 w 107"/>
                  <a:gd name="T25" fmla="*/ 3 h 364"/>
                  <a:gd name="T26" fmla="*/ 80 w 107"/>
                  <a:gd name="T27" fmla="*/ 6 h 364"/>
                  <a:gd name="T28" fmla="*/ 86 w 107"/>
                  <a:gd name="T29" fmla="*/ 9 h 364"/>
                  <a:gd name="T30" fmla="*/ 92 w 107"/>
                  <a:gd name="T31" fmla="*/ 15 h 364"/>
                  <a:gd name="T32" fmla="*/ 98 w 107"/>
                  <a:gd name="T33" fmla="*/ 22 h 364"/>
                  <a:gd name="T34" fmla="*/ 101 w 107"/>
                  <a:gd name="T35" fmla="*/ 28 h 364"/>
                  <a:gd name="T36" fmla="*/ 104 w 107"/>
                  <a:gd name="T37" fmla="*/ 37 h 364"/>
                  <a:gd name="T38" fmla="*/ 107 w 107"/>
                  <a:gd name="T39" fmla="*/ 43 h 364"/>
                  <a:gd name="T40" fmla="*/ 107 w 107"/>
                  <a:gd name="T41" fmla="*/ 52 h 364"/>
                  <a:gd name="T42" fmla="*/ 107 w 107"/>
                  <a:gd name="T43" fmla="*/ 309 h 364"/>
                  <a:gd name="T44" fmla="*/ 107 w 107"/>
                  <a:gd name="T45" fmla="*/ 319 h 364"/>
                  <a:gd name="T46" fmla="*/ 104 w 107"/>
                  <a:gd name="T47" fmla="*/ 328 h 364"/>
                  <a:gd name="T48" fmla="*/ 101 w 107"/>
                  <a:gd name="T49" fmla="*/ 337 h 364"/>
                  <a:gd name="T50" fmla="*/ 98 w 107"/>
                  <a:gd name="T51" fmla="*/ 343 h 364"/>
                  <a:gd name="T52" fmla="*/ 92 w 107"/>
                  <a:gd name="T53" fmla="*/ 349 h 364"/>
                  <a:gd name="T54" fmla="*/ 86 w 107"/>
                  <a:gd name="T55" fmla="*/ 355 h 364"/>
                  <a:gd name="T56" fmla="*/ 80 w 107"/>
                  <a:gd name="T57" fmla="*/ 358 h 364"/>
                  <a:gd name="T58" fmla="*/ 71 w 107"/>
                  <a:gd name="T59" fmla="*/ 361 h 364"/>
                  <a:gd name="T60" fmla="*/ 61 w 107"/>
                  <a:gd name="T61" fmla="*/ 364 h 364"/>
                  <a:gd name="T62" fmla="*/ 55 w 107"/>
                  <a:gd name="T63" fmla="*/ 364 h 364"/>
                  <a:gd name="T64" fmla="*/ 46 w 107"/>
                  <a:gd name="T65" fmla="*/ 364 h 364"/>
                  <a:gd name="T66" fmla="*/ 37 w 107"/>
                  <a:gd name="T67" fmla="*/ 361 h 364"/>
                  <a:gd name="T68" fmla="*/ 28 w 107"/>
                  <a:gd name="T69" fmla="*/ 358 h 364"/>
                  <a:gd name="T70" fmla="*/ 22 w 107"/>
                  <a:gd name="T71" fmla="*/ 355 h 364"/>
                  <a:gd name="T72" fmla="*/ 15 w 107"/>
                  <a:gd name="T73" fmla="*/ 349 h 364"/>
                  <a:gd name="T74" fmla="*/ 9 w 107"/>
                  <a:gd name="T75" fmla="*/ 343 h 364"/>
                  <a:gd name="T76" fmla="*/ 6 w 107"/>
                  <a:gd name="T77" fmla="*/ 337 h 364"/>
                  <a:gd name="T78" fmla="*/ 3 w 107"/>
                  <a:gd name="T79" fmla="*/ 328 h 364"/>
                  <a:gd name="T80" fmla="*/ 0 w 107"/>
                  <a:gd name="T81" fmla="*/ 319 h 364"/>
                  <a:gd name="T82" fmla="*/ 0 w 107"/>
                  <a:gd name="T83" fmla="*/ 309 h 364"/>
                  <a:gd name="T84" fmla="*/ 0 w 107"/>
                  <a:gd name="T85" fmla="*/ 52 h 3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364"/>
                  <a:gd name="T131" fmla="*/ 107 w 107"/>
                  <a:gd name="T132" fmla="*/ 364 h 36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364">
                    <a:moveTo>
                      <a:pt x="0" y="52"/>
                    </a:moveTo>
                    <a:lnTo>
                      <a:pt x="0" y="43"/>
                    </a:lnTo>
                    <a:lnTo>
                      <a:pt x="3" y="37"/>
                    </a:lnTo>
                    <a:lnTo>
                      <a:pt x="6" y="28"/>
                    </a:lnTo>
                    <a:lnTo>
                      <a:pt x="9" y="22"/>
                    </a:lnTo>
                    <a:lnTo>
                      <a:pt x="15" y="15"/>
                    </a:lnTo>
                    <a:lnTo>
                      <a:pt x="22" y="9"/>
                    </a:lnTo>
                    <a:lnTo>
                      <a:pt x="28" y="6"/>
                    </a:lnTo>
                    <a:lnTo>
                      <a:pt x="37" y="3"/>
                    </a:lnTo>
                    <a:lnTo>
                      <a:pt x="46" y="0"/>
                    </a:lnTo>
                    <a:lnTo>
                      <a:pt x="55" y="0"/>
                    </a:lnTo>
                    <a:lnTo>
                      <a:pt x="61" y="0"/>
                    </a:lnTo>
                    <a:lnTo>
                      <a:pt x="71" y="3"/>
                    </a:lnTo>
                    <a:lnTo>
                      <a:pt x="80" y="6"/>
                    </a:lnTo>
                    <a:lnTo>
                      <a:pt x="86" y="9"/>
                    </a:lnTo>
                    <a:lnTo>
                      <a:pt x="92" y="15"/>
                    </a:lnTo>
                    <a:lnTo>
                      <a:pt x="98" y="22"/>
                    </a:lnTo>
                    <a:lnTo>
                      <a:pt x="101" y="28"/>
                    </a:lnTo>
                    <a:lnTo>
                      <a:pt x="104" y="37"/>
                    </a:lnTo>
                    <a:lnTo>
                      <a:pt x="107" y="43"/>
                    </a:lnTo>
                    <a:lnTo>
                      <a:pt x="107" y="52"/>
                    </a:lnTo>
                    <a:lnTo>
                      <a:pt x="107" y="309"/>
                    </a:lnTo>
                    <a:lnTo>
                      <a:pt x="107" y="319"/>
                    </a:lnTo>
                    <a:lnTo>
                      <a:pt x="104" y="328"/>
                    </a:lnTo>
                    <a:lnTo>
                      <a:pt x="101" y="337"/>
                    </a:lnTo>
                    <a:lnTo>
                      <a:pt x="98" y="343"/>
                    </a:lnTo>
                    <a:lnTo>
                      <a:pt x="92" y="349"/>
                    </a:lnTo>
                    <a:lnTo>
                      <a:pt x="86" y="355"/>
                    </a:lnTo>
                    <a:lnTo>
                      <a:pt x="80" y="358"/>
                    </a:lnTo>
                    <a:lnTo>
                      <a:pt x="71" y="361"/>
                    </a:lnTo>
                    <a:lnTo>
                      <a:pt x="61" y="364"/>
                    </a:lnTo>
                    <a:lnTo>
                      <a:pt x="55" y="364"/>
                    </a:lnTo>
                    <a:lnTo>
                      <a:pt x="46" y="364"/>
                    </a:lnTo>
                    <a:lnTo>
                      <a:pt x="37" y="361"/>
                    </a:lnTo>
                    <a:lnTo>
                      <a:pt x="28" y="358"/>
                    </a:lnTo>
                    <a:lnTo>
                      <a:pt x="22" y="355"/>
                    </a:lnTo>
                    <a:lnTo>
                      <a:pt x="15" y="349"/>
                    </a:lnTo>
                    <a:lnTo>
                      <a:pt x="9" y="343"/>
                    </a:lnTo>
                    <a:lnTo>
                      <a:pt x="6" y="337"/>
                    </a:lnTo>
                    <a:lnTo>
                      <a:pt x="3" y="328"/>
                    </a:lnTo>
                    <a:lnTo>
                      <a:pt x="0" y="319"/>
                    </a:lnTo>
                    <a:lnTo>
                      <a:pt x="0" y="309"/>
                    </a:lnTo>
                    <a:lnTo>
                      <a:pt x="0" y="5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84" name="Freeform 85"/>
              <p:cNvSpPr>
                <a:spLocks/>
              </p:cNvSpPr>
              <p:nvPr/>
            </p:nvSpPr>
            <p:spPr bwMode="auto">
              <a:xfrm>
                <a:off x="2701" y="1660"/>
                <a:ext cx="107" cy="364"/>
              </a:xfrm>
              <a:custGeom>
                <a:avLst/>
                <a:gdLst>
                  <a:gd name="T0" fmla="*/ 0 w 107"/>
                  <a:gd name="T1" fmla="*/ 52 h 364"/>
                  <a:gd name="T2" fmla="*/ 3 w 107"/>
                  <a:gd name="T3" fmla="*/ 42 h 364"/>
                  <a:gd name="T4" fmla="*/ 3 w 107"/>
                  <a:gd name="T5" fmla="*/ 36 h 364"/>
                  <a:gd name="T6" fmla="*/ 6 w 107"/>
                  <a:gd name="T7" fmla="*/ 27 h 364"/>
                  <a:gd name="T8" fmla="*/ 12 w 107"/>
                  <a:gd name="T9" fmla="*/ 21 h 364"/>
                  <a:gd name="T10" fmla="*/ 18 w 107"/>
                  <a:gd name="T11" fmla="*/ 15 h 364"/>
                  <a:gd name="T12" fmla="*/ 24 w 107"/>
                  <a:gd name="T13" fmla="*/ 9 h 364"/>
                  <a:gd name="T14" fmla="*/ 31 w 107"/>
                  <a:gd name="T15" fmla="*/ 6 h 364"/>
                  <a:gd name="T16" fmla="*/ 37 w 107"/>
                  <a:gd name="T17" fmla="*/ 3 h 364"/>
                  <a:gd name="T18" fmla="*/ 46 w 107"/>
                  <a:gd name="T19" fmla="*/ 0 h 364"/>
                  <a:gd name="T20" fmla="*/ 55 w 107"/>
                  <a:gd name="T21" fmla="*/ 0 h 364"/>
                  <a:gd name="T22" fmla="*/ 64 w 107"/>
                  <a:gd name="T23" fmla="*/ 0 h 364"/>
                  <a:gd name="T24" fmla="*/ 70 w 107"/>
                  <a:gd name="T25" fmla="*/ 3 h 364"/>
                  <a:gd name="T26" fmla="*/ 80 w 107"/>
                  <a:gd name="T27" fmla="*/ 6 h 364"/>
                  <a:gd name="T28" fmla="*/ 86 w 107"/>
                  <a:gd name="T29" fmla="*/ 9 h 364"/>
                  <a:gd name="T30" fmla="*/ 92 w 107"/>
                  <a:gd name="T31" fmla="*/ 15 h 364"/>
                  <a:gd name="T32" fmla="*/ 98 w 107"/>
                  <a:gd name="T33" fmla="*/ 21 h 364"/>
                  <a:gd name="T34" fmla="*/ 101 w 107"/>
                  <a:gd name="T35" fmla="*/ 27 h 364"/>
                  <a:gd name="T36" fmla="*/ 107 w 107"/>
                  <a:gd name="T37" fmla="*/ 36 h 364"/>
                  <a:gd name="T38" fmla="*/ 107 w 107"/>
                  <a:gd name="T39" fmla="*/ 42 h 364"/>
                  <a:gd name="T40" fmla="*/ 107 w 107"/>
                  <a:gd name="T41" fmla="*/ 52 h 364"/>
                  <a:gd name="T42" fmla="*/ 107 w 107"/>
                  <a:gd name="T43" fmla="*/ 312 h 364"/>
                  <a:gd name="T44" fmla="*/ 107 w 107"/>
                  <a:gd name="T45" fmla="*/ 318 h 364"/>
                  <a:gd name="T46" fmla="*/ 107 w 107"/>
                  <a:gd name="T47" fmla="*/ 327 h 364"/>
                  <a:gd name="T48" fmla="*/ 101 w 107"/>
                  <a:gd name="T49" fmla="*/ 336 h 364"/>
                  <a:gd name="T50" fmla="*/ 98 w 107"/>
                  <a:gd name="T51" fmla="*/ 342 h 364"/>
                  <a:gd name="T52" fmla="*/ 92 w 107"/>
                  <a:gd name="T53" fmla="*/ 349 h 364"/>
                  <a:gd name="T54" fmla="*/ 86 w 107"/>
                  <a:gd name="T55" fmla="*/ 355 h 364"/>
                  <a:gd name="T56" fmla="*/ 80 w 107"/>
                  <a:gd name="T57" fmla="*/ 358 h 364"/>
                  <a:gd name="T58" fmla="*/ 70 w 107"/>
                  <a:gd name="T59" fmla="*/ 361 h 364"/>
                  <a:gd name="T60" fmla="*/ 64 w 107"/>
                  <a:gd name="T61" fmla="*/ 364 h 364"/>
                  <a:gd name="T62" fmla="*/ 55 w 107"/>
                  <a:gd name="T63" fmla="*/ 364 h 364"/>
                  <a:gd name="T64" fmla="*/ 46 w 107"/>
                  <a:gd name="T65" fmla="*/ 364 h 364"/>
                  <a:gd name="T66" fmla="*/ 37 w 107"/>
                  <a:gd name="T67" fmla="*/ 361 h 364"/>
                  <a:gd name="T68" fmla="*/ 31 w 107"/>
                  <a:gd name="T69" fmla="*/ 358 h 364"/>
                  <a:gd name="T70" fmla="*/ 24 w 107"/>
                  <a:gd name="T71" fmla="*/ 355 h 364"/>
                  <a:gd name="T72" fmla="*/ 18 w 107"/>
                  <a:gd name="T73" fmla="*/ 349 h 364"/>
                  <a:gd name="T74" fmla="*/ 12 w 107"/>
                  <a:gd name="T75" fmla="*/ 342 h 364"/>
                  <a:gd name="T76" fmla="*/ 6 w 107"/>
                  <a:gd name="T77" fmla="*/ 336 h 364"/>
                  <a:gd name="T78" fmla="*/ 3 w 107"/>
                  <a:gd name="T79" fmla="*/ 327 h 364"/>
                  <a:gd name="T80" fmla="*/ 3 w 107"/>
                  <a:gd name="T81" fmla="*/ 318 h 364"/>
                  <a:gd name="T82" fmla="*/ 0 w 107"/>
                  <a:gd name="T83" fmla="*/ 312 h 364"/>
                  <a:gd name="T84" fmla="*/ 0 w 107"/>
                  <a:gd name="T85" fmla="*/ 52 h 3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364"/>
                  <a:gd name="T131" fmla="*/ 107 w 107"/>
                  <a:gd name="T132" fmla="*/ 364 h 36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364">
                    <a:moveTo>
                      <a:pt x="0" y="52"/>
                    </a:moveTo>
                    <a:lnTo>
                      <a:pt x="3" y="42"/>
                    </a:lnTo>
                    <a:lnTo>
                      <a:pt x="3" y="36"/>
                    </a:lnTo>
                    <a:lnTo>
                      <a:pt x="6" y="27"/>
                    </a:lnTo>
                    <a:lnTo>
                      <a:pt x="12" y="21"/>
                    </a:lnTo>
                    <a:lnTo>
                      <a:pt x="18" y="15"/>
                    </a:lnTo>
                    <a:lnTo>
                      <a:pt x="24" y="9"/>
                    </a:lnTo>
                    <a:lnTo>
                      <a:pt x="31" y="6"/>
                    </a:lnTo>
                    <a:lnTo>
                      <a:pt x="37" y="3"/>
                    </a:lnTo>
                    <a:lnTo>
                      <a:pt x="46" y="0"/>
                    </a:lnTo>
                    <a:lnTo>
                      <a:pt x="55" y="0"/>
                    </a:lnTo>
                    <a:lnTo>
                      <a:pt x="64" y="0"/>
                    </a:lnTo>
                    <a:lnTo>
                      <a:pt x="70" y="3"/>
                    </a:lnTo>
                    <a:lnTo>
                      <a:pt x="80" y="6"/>
                    </a:lnTo>
                    <a:lnTo>
                      <a:pt x="86" y="9"/>
                    </a:lnTo>
                    <a:lnTo>
                      <a:pt x="92" y="15"/>
                    </a:lnTo>
                    <a:lnTo>
                      <a:pt x="98" y="21"/>
                    </a:lnTo>
                    <a:lnTo>
                      <a:pt x="101" y="27"/>
                    </a:lnTo>
                    <a:lnTo>
                      <a:pt x="107" y="36"/>
                    </a:lnTo>
                    <a:lnTo>
                      <a:pt x="107" y="42"/>
                    </a:lnTo>
                    <a:lnTo>
                      <a:pt x="107" y="52"/>
                    </a:lnTo>
                    <a:lnTo>
                      <a:pt x="107" y="312"/>
                    </a:lnTo>
                    <a:lnTo>
                      <a:pt x="107" y="318"/>
                    </a:lnTo>
                    <a:lnTo>
                      <a:pt x="107" y="327"/>
                    </a:lnTo>
                    <a:lnTo>
                      <a:pt x="101" y="336"/>
                    </a:lnTo>
                    <a:lnTo>
                      <a:pt x="98" y="342"/>
                    </a:lnTo>
                    <a:lnTo>
                      <a:pt x="92" y="349"/>
                    </a:lnTo>
                    <a:lnTo>
                      <a:pt x="86" y="355"/>
                    </a:lnTo>
                    <a:lnTo>
                      <a:pt x="80" y="358"/>
                    </a:lnTo>
                    <a:lnTo>
                      <a:pt x="70" y="361"/>
                    </a:lnTo>
                    <a:lnTo>
                      <a:pt x="64" y="364"/>
                    </a:lnTo>
                    <a:lnTo>
                      <a:pt x="55" y="364"/>
                    </a:lnTo>
                    <a:lnTo>
                      <a:pt x="46" y="364"/>
                    </a:lnTo>
                    <a:lnTo>
                      <a:pt x="37" y="361"/>
                    </a:lnTo>
                    <a:lnTo>
                      <a:pt x="31" y="358"/>
                    </a:lnTo>
                    <a:lnTo>
                      <a:pt x="24" y="355"/>
                    </a:lnTo>
                    <a:lnTo>
                      <a:pt x="18" y="349"/>
                    </a:lnTo>
                    <a:lnTo>
                      <a:pt x="12" y="342"/>
                    </a:lnTo>
                    <a:lnTo>
                      <a:pt x="6" y="336"/>
                    </a:lnTo>
                    <a:lnTo>
                      <a:pt x="3" y="327"/>
                    </a:lnTo>
                    <a:lnTo>
                      <a:pt x="3" y="318"/>
                    </a:lnTo>
                    <a:lnTo>
                      <a:pt x="0" y="312"/>
                    </a:lnTo>
                    <a:lnTo>
                      <a:pt x="0" y="52"/>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85" name="Freeform 86"/>
              <p:cNvSpPr>
                <a:spLocks/>
              </p:cNvSpPr>
              <p:nvPr/>
            </p:nvSpPr>
            <p:spPr bwMode="auto">
              <a:xfrm>
                <a:off x="2701" y="1660"/>
                <a:ext cx="107" cy="364"/>
              </a:xfrm>
              <a:custGeom>
                <a:avLst/>
                <a:gdLst>
                  <a:gd name="T0" fmla="*/ 0 w 107"/>
                  <a:gd name="T1" fmla="*/ 52 h 364"/>
                  <a:gd name="T2" fmla="*/ 3 w 107"/>
                  <a:gd name="T3" fmla="*/ 42 h 364"/>
                  <a:gd name="T4" fmla="*/ 3 w 107"/>
                  <a:gd name="T5" fmla="*/ 36 h 364"/>
                  <a:gd name="T6" fmla="*/ 6 w 107"/>
                  <a:gd name="T7" fmla="*/ 27 h 364"/>
                  <a:gd name="T8" fmla="*/ 12 w 107"/>
                  <a:gd name="T9" fmla="*/ 21 h 364"/>
                  <a:gd name="T10" fmla="*/ 18 w 107"/>
                  <a:gd name="T11" fmla="*/ 15 h 364"/>
                  <a:gd name="T12" fmla="*/ 24 w 107"/>
                  <a:gd name="T13" fmla="*/ 9 h 364"/>
                  <a:gd name="T14" fmla="*/ 31 w 107"/>
                  <a:gd name="T15" fmla="*/ 6 h 364"/>
                  <a:gd name="T16" fmla="*/ 37 w 107"/>
                  <a:gd name="T17" fmla="*/ 3 h 364"/>
                  <a:gd name="T18" fmla="*/ 46 w 107"/>
                  <a:gd name="T19" fmla="*/ 0 h 364"/>
                  <a:gd name="T20" fmla="*/ 55 w 107"/>
                  <a:gd name="T21" fmla="*/ 0 h 364"/>
                  <a:gd name="T22" fmla="*/ 64 w 107"/>
                  <a:gd name="T23" fmla="*/ 0 h 364"/>
                  <a:gd name="T24" fmla="*/ 70 w 107"/>
                  <a:gd name="T25" fmla="*/ 3 h 364"/>
                  <a:gd name="T26" fmla="*/ 80 w 107"/>
                  <a:gd name="T27" fmla="*/ 6 h 364"/>
                  <a:gd name="T28" fmla="*/ 86 w 107"/>
                  <a:gd name="T29" fmla="*/ 9 h 364"/>
                  <a:gd name="T30" fmla="*/ 92 w 107"/>
                  <a:gd name="T31" fmla="*/ 15 h 364"/>
                  <a:gd name="T32" fmla="*/ 98 w 107"/>
                  <a:gd name="T33" fmla="*/ 21 h 364"/>
                  <a:gd name="T34" fmla="*/ 101 w 107"/>
                  <a:gd name="T35" fmla="*/ 27 h 364"/>
                  <a:gd name="T36" fmla="*/ 107 w 107"/>
                  <a:gd name="T37" fmla="*/ 36 h 364"/>
                  <a:gd name="T38" fmla="*/ 107 w 107"/>
                  <a:gd name="T39" fmla="*/ 42 h 364"/>
                  <a:gd name="T40" fmla="*/ 107 w 107"/>
                  <a:gd name="T41" fmla="*/ 52 h 364"/>
                  <a:gd name="T42" fmla="*/ 107 w 107"/>
                  <a:gd name="T43" fmla="*/ 312 h 364"/>
                  <a:gd name="T44" fmla="*/ 107 w 107"/>
                  <a:gd name="T45" fmla="*/ 318 h 364"/>
                  <a:gd name="T46" fmla="*/ 107 w 107"/>
                  <a:gd name="T47" fmla="*/ 327 h 364"/>
                  <a:gd name="T48" fmla="*/ 101 w 107"/>
                  <a:gd name="T49" fmla="*/ 336 h 364"/>
                  <a:gd name="T50" fmla="*/ 98 w 107"/>
                  <a:gd name="T51" fmla="*/ 342 h 364"/>
                  <a:gd name="T52" fmla="*/ 92 w 107"/>
                  <a:gd name="T53" fmla="*/ 349 h 364"/>
                  <a:gd name="T54" fmla="*/ 86 w 107"/>
                  <a:gd name="T55" fmla="*/ 355 h 364"/>
                  <a:gd name="T56" fmla="*/ 80 w 107"/>
                  <a:gd name="T57" fmla="*/ 358 h 364"/>
                  <a:gd name="T58" fmla="*/ 70 w 107"/>
                  <a:gd name="T59" fmla="*/ 361 h 364"/>
                  <a:gd name="T60" fmla="*/ 64 w 107"/>
                  <a:gd name="T61" fmla="*/ 364 h 364"/>
                  <a:gd name="T62" fmla="*/ 55 w 107"/>
                  <a:gd name="T63" fmla="*/ 364 h 364"/>
                  <a:gd name="T64" fmla="*/ 46 w 107"/>
                  <a:gd name="T65" fmla="*/ 364 h 364"/>
                  <a:gd name="T66" fmla="*/ 37 w 107"/>
                  <a:gd name="T67" fmla="*/ 361 h 364"/>
                  <a:gd name="T68" fmla="*/ 31 w 107"/>
                  <a:gd name="T69" fmla="*/ 358 h 364"/>
                  <a:gd name="T70" fmla="*/ 24 w 107"/>
                  <a:gd name="T71" fmla="*/ 355 h 364"/>
                  <a:gd name="T72" fmla="*/ 18 w 107"/>
                  <a:gd name="T73" fmla="*/ 349 h 364"/>
                  <a:gd name="T74" fmla="*/ 12 w 107"/>
                  <a:gd name="T75" fmla="*/ 342 h 364"/>
                  <a:gd name="T76" fmla="*/ 6 w 107"/>
                  <a:gd name="T77" fmla="*/ 336 h 364"/>
                  <a:gd name="T78" fmla="*/ 3 w 107"/>
                  <a:gd name="T79" fmla="*/ 327 h 364"/>
                  <a:gd name="T80" fmla="*/ 3 w 107"/>
                  <a:gd name="T81" fmla="*/ 318 h 364"/>
                  <a:gd name="T82" fmla="*/ 0 w 107"/>
                  <a:gd name="T83" fmla="*/ 312 h 364"/>
                  <a:gd name="T84" fmla="*/ 0 w 107"/>
                  <a:gd name="T85" fmla="*/ 52 h 3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364"/>
                  <a:gd name="T131" fmla="*/ 107 w 107"/>
                  <a:gd name="T132" fmla="*/ 364 h 36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364">
                    <a:moveTo>
                      <a:pt x="0" y="52"/>
                    </a:moveTo>
                    <a:lnTo>
                      <a:pt x="3" y="42"/>
                    </a:lnTo>
                    <a:lnTo>
                      <a:pt x="3" y="36"/>
                    </a:lnTo>
                    <a:lnTo>
                      <a:pt x="6" y="27"/>
                    </a:lnTo>
                    <a:lnTo>
                      <a:pt x="12" y="21"/>
                    </a:lnTo>
                    <a:lnTo>
                      <a:pt x="18" y="15"/>
                    </a:lnTo>
                    <a:lnTo>
                      <a:pt x="24" y="9"/>
                    </a:lnTo>
                    <a:lnTo>
                      <a:pt x="31" y="6"/>
                    </a:lnTo>
                    <a:lnTo>
                      <a:pt x="37" y="3"/>
                    </a:lnTo>
                    <a:lnTo>
                      <a:pt x="46" y="0"/>
                    </a:lnTo>
                    <a:lnTo>
                      <a:pt x="55" y="0"/>
                    </a:lnTo>
                    <a:lnTo>
                      <a:pt x="64" y="0"/>
                    </a:lnTo>
                    <a:lnTo>
                      <a:pt x="70" y="3"/>
                    </a:lnTo>
                    <a:lnTo>
                      <a:pt x="80" y="6"/>
                    </a:lnTo>
                    <a:lnTo>
                      <a:pt x="86" y="9"/>
                    </a:lnTo>
                    <a:lnTo>
                      <a:pt x="92" y="15"/>
                    </a:lnTo>
                    <a:lnTo>
                      <a:pt x="98" y="21"/>
                    </a:lnTo>
                    <a:lnTo>
                      <a:pt x="101" y="27"/>
                    </a:lnTo>
                    <a:lnTo>
                      <a:pt x="107" y="36"/>
                    </a:lnTo>
                    <a:lnTo>
                      <a:pt x="107" y="42"/>
                    </a:lnTo>
                    <a:lnTo>
                      <a:pt x="107" y="52"/>
                    </a:lnTo>
                    <a:lnTo>
                      <a:pt x="107" y="312"/>
                    </a:lnTo>
                    <a:lnTo>
                      <a:pt x="107" y="318"/>
                    </a:lnTo>
                    <a:lnTo>
                      <a:pt x="107" y="327"/>
                    </a:lnTo>
                    <a:lnTo>
                      <a:pt x="101" y="336"/>
                    </a:lnTo>
                    <a:lnTo>
                      <a:pt x="98" y="342"/>
                    </a:lnTo>
                    <a:lnTo>
                      <a:pt x="92" y="349"/>
                    </a:lnTo>
                    <a:lnTo>
                      <a:pt x="86" y="355"/>
                    </a:lnTo>
                    <a:lnTo>
                      <a:pt x="80" y="358"/>
                    </a:lnTo>
                    <a:lnTo>
                      <a:pt x="70" y="361"/>
                    </a:lnTo>
                    <a:lnTo>
                      <a:pt x="64" y="364"/>
                    </a:lnTo>
                    <a:lnTo>
                      <a:pt x="55" y="364"/>
                    </a:lnTo>
                    <a:lnTo>
                      <a:pt x="46" y="364"/>
                    </a:lnTo>
                    <a:lnTo>
                      <a:pt x="37" y="361"/>
                    </a:lnTo>
                    <a:lnTo>
                      <a:pt x="31" y="358"/>
                    </a:lnTo>
                    <a:lnTo>
                      <a:pt x="24" y="355"/>
                    </a:lnTo>
                    <a:lnTo>
                      <a:pt x="18" y="349"/>
                    </a:lnTo>
                    <a:lnTo>
                      <a:pt x="12" y="342"/>
                    </a:lnTo>
                    <a:lnTo>
                      <a:pt x="6" y="336"/>
                    </a:lnTo>
                    <a:lnTo>
                      <a:pt x="3" y="327"/>
                    </a:lnTo>
                    <a:lnTo>
                      <a:pt x="3" y="318"/>
                    </a:lnTo>
                    <a:lnTo>
                      <a:pt x="0" y="312"/>
                    </a:lnTo>
                    <a:lnTo>
                      <a:pt x="0" y="5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86" name="Rectangle 87"/>
              <p:cNvSpPr>
                <a:spLocks noChangeArrowheads="1"/>
              </p:cNvSpPr>
              <p:nvPr/>
            </p:nvSpPr>
            <p:spPr bwMode="auto">
              <a:xfrm>
                <a:off x="2722" y="167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0</a:t>
                </a:r>
                <a:endParaRPr lang="en-US" altLang="zh-CN" sz="800"/>
              </a:p>
            </p:txBody>
          </p:sp>
          <p:sp>
            <p:nvSpPr>
              <p:cNvPr id="687" name="Rectangle 88"/>
              <p:cNvSpPr>
                <a:spLocks noChangeArrowheads="1"/>
              </p:cNvSpPr>
              <p:nvPr/>
            </p:nvSpPr>
            <p:spPr bwMode="auto">
              <a:xfrm>
                <a:off x="2863" y="977"/>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A</a:t>
                </a:r>
                <a:endParaRPr lang="en-US" altLang="zh-CN" sz="800"/>
              </a:p>
            </p:txBody>
          </p:sp>
          <p:sp>
            <p:nvSpPr>
              <p:cNvPr id="688" name="Rectangle 89"/>
              <p:cNvSpPr>
                <a:spLocks noChangeArrowheads="1"/>
              </p:cNvSpPr>
              <p:nvPr/>
            </p:nvSpPr>
            <p:spPr bwMode="auto">
              <a:xfrm>
                <a:off x="2903" y="977"/>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d</a:t>
                </a:r>
                <a:endParaRPr lang="en-US" altLang="zh-CN" sz="800"/>
              </a:p>
            </p:txBody>
          </p:sp>
          <p:sp>
            <p:nvSpPr>
              <p:cNvPr id="689" name="Rectangle 90"/>
              <p:cNvSpPr>
                <a:spLocks noChangeArrowheads="1"/>
              </p:cNvSpPr>
              <p:nvPr/>
            </p:nvSpPr>
            <p:spPr bwMode="auto">
              <a:xfrm>
                <a:off x="2934" y="977"/>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d</a:t>
                </a:r>
                <a:endParaRPr lang="en-US" altLang="zh-CN" sz="800"/>
              </a:p>
            </p:txBody>
          </p:sp>
          <p:sp>
            <p:nvSpPr>
              <p:cNvPr id="690" name="Rectangle 91"/>
              <p:cNvSpPr>
                <a:spLocks noChangeArrowheads="1"/>
              </p:cNvSpPr>
              <p:nvPr/>
            </p:nvSpPr>
            <p:spPr bwMode="auto">
              <a:xfrm>
                <a:off x="3032" y="949"/>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A</a:t>
                </a:r>
                <a:endParaRPr lang="en-US" altLang="zh-CN" sz="800"/>
              </a:p>
            </p:txBody>
          </p:sp>
          <p:sp>
            <p:nvSpPr>
              <p:cNvPr id="691" name="Rectangle 92"/>
              <p:cNvSpPr>
                <a:spLocks noChangeArrowheads="1"/>
              </p:cNvSpPr>
              <p:nvPr/>
            </p:nvSpPr>
            <p:spPr bwMode="auto">
              <a:xfrm>
                <a:off x="3071" y="94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d</a:t>
                </a:r>
                <a:endParaRPr lang="en-US" altLang="zh-CN" sz="800"/>
              </a:p>
            </p:txBody>
          </p:sp>
          <p:sp>
            <p:nvSpPr>
              <p:cNvPr id="692" name="Rectangle 93"/>
              <p:cNvSpPr>
                <a:spLocks noChangeArrowheads="1"/>
              </p:cNvSpPr>
              <p:nvPr/>
            </p:nvSpPr>
            <p:spPr bwMode="auto">
              <a:xfrm>
                <a:off x="3102" y="94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d</a:t>
                </a:r>
                <a:endParaRPr lang="en-US" altLang="zh-CN" sz="800"/>
              </a:p>
            </p:txBody>
          </p:sp>
          <p:sp>
            <p:nvSpPr>
              <p:cNvPr id="693" name="Rectangle 94"/>
              <p:cNvSpPr>
                <a:spLocks noChangeArrowheads="1"/>
              </p:cNvSpPr>
              <p:nvPr/>
            </p:nvSpPr>
            <p:spPr bwMode="auto">
              <a:xfrm>
                <a:off x="3136" y="949"/>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694" name="Rectangle 95"/>
              <p:cNvSpPr>
                <a:spLocks noChangeArrowheads="1"/>
              </p:cNvSpPr>
              <p:nvPr/>
            </p:nvSpPr>
            <p:spPr bwMode="auto">
              <a:xfrm>
                <a:off x="2986" y="1008"/>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r</a:t>
                </a:r>
                <a:endParaRPr lang="en-US" altLang="zh-CN" sz="800"/>
              </a:p>
            </p:txBody>
          </p:sp>
          <p:sp>
            <p:nvSpPr>
              <p:cNvPr id="695" name="Rectangle 96"/>
              <p:cNvSpPr>
                <a:spLocks noChangeArrowheads="1"/>
              </p:cNvSpPr>
              <p:nvPr/>
            </p:nvSpPr>
            <p:spPr bwMode="auto">
              <a:xfrm>
                <a:off x="3004" y="1008"/>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e</a:t>
                </a:r>
                <a:endParaRPr lang="en-US" altLang="zh-CN" sz="800"/>
              </a:p>
            </p:txBody>
          </p:sp>
          <p:sp>
            <p:nvSpPr>
              <p:cNvPr id="696" name="Rectangle 97"/>
              <p:cNvSpPr>
                <a:spLocks noChangeArrowheads="1"/>
              </p:cNvSpPr>
              <p:nvPr/>
            </p:nvSpPr>
            <p:spPr bwMode="auto">
              <a:xfrm>
                <a:off x="3035" y="1008"/>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s</a:t>
                </a:r>
                <a:endParaRPr lang="en-US" altLang="zh-CN" sz="800"/>
              </a:p>
            </p:txBody>
          </p:sp>
          <p:sp>
            <p:nvSpPr>
              <p:cNvPr id="697" name="Rectangle 98"/>
              <p:cNvSpPr>
                <a:spLocks noChangeArrowheads="1"/>
              </p:cNvSpPr>
              <p:nvPr/>
            </p:nvSpPr>
            <p:spPr bwMode="auto">
              <a:xfrm>
                <a:off x="3065" y="1008"/>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u</a:t>
                </a:r>
                <a:endParaRPr lang="en-US" altLang="zh-CN" sz="800"/>
              </a:p>
            </p:txBody>
          </p:sp>
          <p:sp>
            <p:nvSpPr>
              <p:cNvPr id="698" name="Rectangle 99"/>
              <p:cNvSpPr>
                <a:spLocks noChangeArrowheads="1"/>
              </p:cNvSpPr>
              <p:nvPr/>
            </p:nvSpPr>
            <p:spPr bwMode="auto">
              <a:xfrm>
                <a:off x="3096" y="1008"/>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l</a:t>
                </a:r>
                <a:endParaRPr lang="en-US" altLang="zh-CN" sz="800"/>
              </a:p>
            </p:txBody>
          </p:sp>
          <p:sp>
            <p:nvSpPr>
              <p:cNvPr id="699" name="Rectangle 100"/>
              <p:cNvSpPr>
                <a:spLocks noChangeArrowheads="1"/>
              </p:cNvSpPr>
              <p:nvPr/>
            </p:nvSpPr>
            <p:spPr bwMode="auto">
              <a:xfrm>
                <a:off x="3108" y="1008"/>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t</a:t>
                </a:r>
                <a:endParaRPr lang="en-US" altLang="zh-CN" sz="800"/>
              </a:p>
            </p:txBody>
          </p:sp>
          <p:sp>
            <p:nvSpPr>
              <p:cNvPr id="700" name="Freeform 101"/>
              <p:cNvSpPr>
                <a:spLocks/>
              </p:cNvSpPr>
              <p:nvPr/>
            </p:nvSpPr>
            <p:spPr bwMode="auto">
              <a:xfrm>
                <a:off x="1519" y="1568"/>
                <a:ext cx="31" cy="30"/>
              </a:xfrm>
              <a:custGeom>
                <a:avLst/>
                <a:gdLst>
                  <a:gd name="T0" fmla="*/ 0 w 31"/>
                  <a:gd name="T1" fmla="*/ 0 h 30"/>
                  <a:gd name="T2" fmla="*/ 3 w 31"/>
                  <a:gd name="T3" fmla="*/ 30 h 30"/>
                  <a:gd name="T4" fmla="*/ 31 w 31"/>
                  <a:gd name="T5" fmla="*/ 15 h 30"/>
                  <a:gd name="T6" fmla="*/ 3 w 31"/>
                  <a:gd name="T7" fmla="*/ 0 h 30"/>
                  <a:gd name="T8" fmla="*/ 0 w 31"/>
                  <a:gd name="T9" fmla="*/ 0 h 30"/>
                  <a:gd name="T10" fmla="*/ 0 60000 65536"/>
                  <a:gd name="T11" fmla="*/ 0 60000 65536"/>
                  <a:gd name="T12" fmla="*/ 0 60000 65536"/>
                  <a:gd name="T13" fmla="*/ 0 60000 65536"/>
                  <a:gd name="T14" fmla="*/ 0 60000 65536"/>
                  <a:gd name="T15" fmla="*/ 0 w 31"/>
                  <a:gd name="T16" fmla="*/ 0 h 30"/>
                  <a:gd name="T17" fmla="*/ 31 w 31"/>
                  <a:gd name="T18" fmla="*/ 30 h 30"/>
                </a:gdLst>
                <a:ahLst/>
                <a:cxnLst>
                  <a:cxn ang="T10">
                    <a:pos x="T0" y="T1"/>
                  </a:cxn>
                  <a:cxn ang="T11">
                    <a:pos x="T2" y="T3"/>
                  </a:cxn>
                  <a:cxn ang="T12">
                    <a:pos x="T4" y="T5"/>
                  </a:cxn>
                  <a:cxn ang="T13">
                    <a:pos x="T6" y="T7"/>
                  </a:cxn>
                  <a:cxn ang="T14">
                    <a:pos x="T8" y="T9"/>
                  </a:cxn>
                </a:cxnLst>
                <a:rect l="T15" t="T16" r="T17" b="T18"/>
                <a:pathLst>
                  <a:path w="31" h="30">
                    <a:moveTo>
                      <a:pt x="0" y="0"/>
                    </a:moveTo>
                    <a:lnTo>
                      <a:pt x="3" y="30"/>
                    </a:lnTo>
                    <a:lnTo>
                      <a:pt x="31" y="15"/>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01" name="Freeform 102"/>
              <p:cNvSpPr>
                <a:spLocks/>
              </p:cNvSpPr>
              <p:nvPr/>
            </p:nvSpPr>
            <p:spPr bwMode="auto">
              <a:xfrm>
                <a:off x="1553" y="1332"/>
                <a:ext cx="324" cy="673"/>
              </a:xfrm>
              <a:custGeom>
                <a:avLst/>
                <a:gdLst>
                  <a:gd name="T0" fmla="*/ 321 w 324"/>
                  <a:gd name="T1" fmla="*/ 0 h 673"/>
                  <a:gd name="T2" fmla="*/ 0 w 324"/>
                  <a:gd name="T3" fmla="*/ 0 h 673"/>
                  <a:gd name="T4" fmla="*/ 0 w 324"/>
                  <a:gd name="T5" fmla="*/ 673 h 673"/>
                  <a:gd name="T6" fmla="*/ 324 w 324"/>
                  <a:gd name="T7" fmla="*/ 673 h 673"/>
                  <a:gd name="T8" fmla="*/ 321 w 324"/>
                  <a:gd name="T9" fmla="*/ 0 h 673"/>
                  <a:gd name="T10" fmla="*/ 0 60000 65536"/>
                  <a:gd name="T11" fmla="*/ 0 60000 65536"/>
                  <a:gd name="T12" fmla="*/ 0 60000 65536"/>
                  <a:gd name="T13" fmla="*/ 0 60000 65536"/>
                  <a:gd name="T14" fmla="*/ 0 60000 65536"/>
                  <a:gd name="T15" fmla="*/ 0 w 324"/>
                  <a:gd name="T16" fmla="*/ 0 h 673"/>
                  <a:gd name="T17" fmla="*/ 324 w 324"/>
                  <a:gd name="T18" fmla="*/ 673 h 673"/>
                </a:gdLst>
                <a:ahLst/>
                <a:cxnLst>
                  <a:cxn ang="T10">
                    <a:pos x="T0" y="T1"/>
                  </a:cxn>
                  <a:cxn ang="T11">
                    <a:pos x="T2" y="T3"/>
                  </a:cxn>
                  <a:cxn ang="T12">
                    <a:pos x="T4" y="T5"/>
                  </a:cxn>
                  <a:cxn ang="T13">
                    <a:pos x="T6" y="T7"/>
                  </a:cxn>
                  <a:cxn ang="T14">
                    <a:pos x="T8" y="T9"/>
                  </a:cxn>
                </a:cxnLst>
                <a:rect l="T15" t="T16" r="T17" b="T18"/>
                <a:pathLst>
                  <a:path w="324" h="673">
                    <a:moveTo>
                      <a:pt x="321" y="0"/>
                    </a:moveTo>
                    <a:lnTo>
                      <a:pt x="0" y="0"/>
                    </a:lnTo>
                    <a:lnTo>
                      <a:pt x="0" y="673"/>
                    </a:lnTo>
                    <a:lnTo>
                      <a:pt x="324" y="673"/>
                    </a:lnTo>
                    <a:lnTo>
                      <a:pt x="321" y="0"/>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02" name="Freeform 103"/>
              <p:cNvSpPr>
                <a:spLocks/>
              </p:cNvSpPr>
              <p:nvPr/>
            </p:nvSpPr>
            <p:spPr bwMode="auto">
              <a:xfrm>
                <a:off x="1553" y="1332"/>
                <a:ext cx="324" cy="673"/>
              </a:xfrm>
              <a:custGeom>
                <a:avLst/>
                <a:gdLst>
                  <a:gd name="T0" fmla="*/ 321 w 324"/>
                  <a:gd name="T1" fmla="*/ 0 h 673"/>
                  <a:gd name="T2" fmla="*/ 0 w 324"/>
                  <a:gd name="T3" fmla="*/ 0 h 673"/>
                  <a:gd name="T4" fmla="*/ 0 w 324"/>
                  <a:gd name="T5" fmla="*/ 673 h 673"/>
                  <a:gd name="T6" fmla="*/ 324 w 324"/>
                  <a:gd name="T7" fmla="*/ 673 h 673"/>
                  <a:gd name="T8" fmla="*/ 0 60000 65536"/>
                  <a:gd name="T9" fmla="*/ 0 60000 65536"/>
                  <a:gd name="T10" fmla="*/ 0 60000 65536"/>
                  <a:gd name="T11" fmla="*/ 0 60000 65536"/>
                  <a:gd name="T12" fmla="*/ 0 w 324"/>
                  <a:gd name="T13" fmla="*/ 0 h 673"/>
                  <a:gd name="T14" fmla="*/ 324 w 324"/>
                  <a:gd name="T15" fmla="*/ 673 h 673"/>
                </a:gdLst>
                <a:ahLst/>
                <a:cxnLst>
                  <a:cxn ang="T8">
                    <a:pos x="T0" y="T1"/>
                  </a:cxn>
                  <a:cxn ang="T9">
                    <a:pos x="T2" y="T3"/>
                  </a:cxn>
                  <a:cxn ang="T10">
                    <a:pos x="T4" y="T5"/>
                  </a:cxn>
                  <a:cxn ang="T11">
                    <a:pos x="T6" y="T7"/>
                  </a:cxn>
                </a:cxnLst>
                <a:rect l="T12" t="T13" r="T14" b="T15"/>
                <a:pathLst>
                  <a:path w="324" h="673">
                    <a:moveTo>
                      <a:pt x="321" y="0"/>
                    </a:moveTo>
                    <a:lnTo>
                      <a:pt x="0" y="0"/>
                    </a:lnTo>
                    <a:lnTo>
                      <a:pt x="0" y="673"/>
                    </a:lnTo>
                    <a:lnTo>
                      <a:pt x="324" y="673"/>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03" name="Freeform 104"/>
              <p:cNvSpPr>
                <a:spLocks/>
              </p:cNvSpPr>
              <p:nvPr/>
            </p:nvSpPr>
            <p:spPr bwMode="auto">
              <a:xfrm>
                <a:off x="1874" y="1332"/>
                <a:ext cx="325" cy="673"/>
              </a:xfrm>
              <a:custGeom>
                <a:avLst/>
                <a:gdLst>
                  <a:gd name="T0" fmla="*/ 0 w 325"/>
                  <a:gd name="T1" fmla="*/ 673 h 673"/>
                  <a:gd name="T2" fmla="*/ 325 w 325"/>
                  <a:gd name="T3" fmla="*/ 673 h 673"/>
                  <a:gd name="T4" fmla="*/ 325 w 325"/>
                  <a:gd name="T5" fmla="*/ 0 h 673"/>
                  <a:gd name="T6" fmla="*/ 3 w 325"/>
                  <a:gd name="T7" fmla="*/ 0 h 673"/>
                  <a:gd name="T8" fmla="*/ 0 w 325"/>
                  <a:gd name="T9" fmla="*/ 673 h 673"/>
                  <a:gd name="T10" fmla="*/ 0 60000 65536"/>
                  <a:gd name="T11" fmla="*/ 0 60000 65536"/>
                  <a:gd name="T12" fmla="*/ 0 60000 65536"/>
                  <a:gd name="T13" fmla="*/ 0 60000 65536"/>
                  <a:gd name="T14" fmla="*/ 0 60000 65536"/>
                  <a:gd name="T15" fmla="*/ 0 w 325"/>
                  <a:gd name="T16" fmla="*/ 0 h 673"/>
                  <a:gd name="T17" fmla="*/ 325 w 325"/>
                  <a:gd name="T18" fmla="*/ 673 h 673"/>
                </a:gdLst>
                <a:ahLst/>
                <a:cxnLst>
                  <a:cxn ang="T10">
                    <a:pos x="T0" y="T1"/>
                  </a:cxn>
                  <a:cxn ang="T11">
                    <a:pos x="T2" y="T3"/>
                  </a:cxn>
                  <a:cxn ang="T12">
                    <a:pos x="T4" y="T5"/>
                  </a:cxn>
                  <a:cxn ang="T13">
                    <a:pos x="T6" y="T7"/>
                  </a:cxn>
                  <a:cxn ang="T14">
                    <a:pos x="T8" y="T9"/>
                  </a:cxn>
                </a:cxnLst>
                <a:rect l="T15" t="T16" r="T17" b="T18"/>
                <a:pathLst>
                  <a:path w="325" h="673">
                    <a:moveTo>
                      <a:pt x="0" y="673"/>
                    </a:moveTo>
                    <a:lnTo>
                      <a:pt x="325" y="673"/>
                    </a:lnTo>
                    <a:lnTo>
                      <a:pt x="325" y="0"/>
                    </a:lnTo>
                    <a:lnTo>
                      <a:pt x="3" y="0"/>
                    </a:lnTo>
                    <a:lnTo>
                      <a:pt x="0" y="673"/>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04" name="Freeform 105"/>
              <p:cNvSpPr>
                <a:spLocks/>
              </p:cNvSpPr>
              <p:nvPr/>
            </p:nvSpPr>
            <p:spPr bwMode="auto">
              <a:xfrm>
                <a:off x="1874" y="1332"/>
                <a:ext cx="325" cy="673"/>
              </a:xfrm>
              <a:custGeom>
                <a:avLst/>
                <a:gdLst>
                  <a:gd name="T0" fmla="*/ 0 w 325"/>
                  <a:gd name="T1" fmla="*/ 673 h 673"/>
                  <a:gd name="T2" fmla="*/ 325 w 325"/>
                  <a:gd name="T3" fmla="*/ 673 h 673"/>
                  <a:gd name="T4" fmla="*/ 325 w 325"/>
                  <a:gd name="T5" fmla="*/ 0 h 673"/>
                  <a:gd name="T6" fmla="*/ 3 w 325"/>
                  <a:gd name="T7" fmla="*/ 0 h 673"/>
                  <a:gd name="T8" fmla="*/ 0 60000 65536"/>
                  <a:gd name="T9" fmla="*/ 0 60000 65536"/>
                  <a:gd name="T10" fmla="*/ 0 60000 65536"/>
                  <a:gd name="T11" fmla="*/ 0 60000 65536"/>
                  <a:gd name="T12" fmla="*/ 0 w 325"/>
                  <a:gd name="T13" fmla="*/ 0 h 673"/>
                  <a:gd name="T14" fmla="*/ 325 w 325"/>
                  <a:gd name="T15" fmla="*/ 673 h 673"/>
                </a:gdLst>
                <a:ahLst/>
                <a:cxnLst>
                  <a:cxn ang="T8">
                    <a:pos x="T0" y="T1"/>
                  </a:cxn>
                  <a:cxn ang="T9">
                    <a:pos x="T2" y="T3"/>
                  </a:cxn>
                  <a:cxn ang="T10">
                    <a:pos x="T4" y="T5"/>
                  </a:cxn>
                  <a:cxn ang="T11">
                    <a:pos x="T6" y="T7"/>
                  </a:cxn>
                </a:cxnLst>
                <a:rect l="T12" t="T13" r="T14" b="T15"/>
                <a:pathLst>
                  <a:path w="325" h="673">
                    <a:moveTo>
                      <a:pt x="0" y="673"/>
                    </a:moveTo>
                    <a:lnTo>
                      <a:pt x="325" y="673"/>
                    </a:lnTo>
                    <a:lnTo>
                      <a:pt x="325" y="0"/>
                    </a:lnTo>
                    <a:lnTo>
                      <a:pt x="3"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05" name="Freeform 106"/>
              <p:cNvSpPr>
                <a:spLocks/>
              </p:cNvSpPr>
              <p:nvPr/>
            </p:nvSpPr>
            <p:spPr bwMode="auto">
              <a:xfrm>
                <a:off x="2894" y="1378"/>
                <a:ext cx="361" cy="582"/>
              </a:xfrm>
              <a:custGeom>
                <a:avLst/>
                <a:gdLst>
                  <a:gd name="T0" fmla="*/ 0 w 361"/>
                  <a:gd name="T1" fmla="*/ 0 h 582"/>
                  <a:gd name="T2" fmla="*/ 3 w 361"/>
                  <a:gd name="T3" fmla="*/ 236 h 582"/>
                  <a:gd name="T4" fmla="*/ 61 w 361"/>
                  <a:gd name="T5" fmla="*/ 291 h 582"/>
                  <a:gd name="T6" fmla="*/ 3 w 361"/>
                  <a:gd name="T7" fmla="*/ 346 h 582"/>
                  <a:gd name="T8" fmla="*/ 3 w 361"/>
                  <a:gd name="T9" fmla="*/ 582 h 582"/>
                  <a:gd name="T10" fmla="*/ 361 w 361"/>
                  <a:gd name="T11" fmla="*/ 404 h 582"/>
                  <a:gd name="T12" fmla="*/ 361 w 361"/>
                  <a:gd name="T13" fmla="*/ 180 h 582"/>
                  <a:gd name="T14" fmla="*/ 3 w 361"/>
                  <a:gd name="T15" fmla="*/ 3 h 582"/>
                  <a:gd name="T16" fmla="*/ 0 w 361"/>
                  <a:gd name="T17" fmla="*/ 0 h 5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1"/>
                  <a:gd name="T28" fmla="*/ 0 h 582"/>
                  <a:gd name="T29" fmla="*/ 361 w 361"/>
                  <a:gd name="T30" fmla="*/ 582 h 5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1" h="582">
                    <a:moveTo>
                      <a:pt x="0" y="0"/>
                    </a:moveTo>
                    <a:lnTo>
                      <a:pt x="3" y="236"/>
                    </a:lnTo>
                    <a:lnTo>
                      <a:pt x="61" y="291"/>
                    </a:lnTo>
                    <a:lnTo>
                      <a:pt x="3" y="346"/>
                    </a:lnTo>
                    <a:lnTo>
                      <a:pt x="3" y="582"/>
                    </a:lnTo>
                    <a:lnTo>
                      <a:pt x="361" y="404"/>
                    </a:lnTo>
                    <a:lnTo>
                      <a:pt x="361" y="180"/>
                    </a:lnTo>
                    <a:lnTo>
                      <a:pt x="3" y="3"/>
                    </a:lnTo>
                    <a:lnTo>
                      <a:pt x="0" y="0"/>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06" name="Freeform 107"/>
              <p:cNvSpPr>
                <a:spLocks/>
              </p:cNvSpPr>
              <p:nvPr/>
            </p:nvSpPr>
            <p:spPr bwMode="auto">
              <a:xfrm>
                <a:off x="2894" y="1378"/>
                <a:ext cx="361" cy="582"/>
              </a:xfrm>
              <a:custGeom>
                <a:avLst/>
                <a:gdLst>
                  <a:gd name="T0" fmla="*/ 0 w 361"/>
                  <a:gd name="T1" fmla="*/ 0 h 582"/>
                  <a:gd name="T2" fmla="*/ 3 w 361"/>
                  <a:gd name="T3" fmla="*/ 236 h 582"/>
                  <a:gd name="T4" fmla="*/ 61 w 361"/>
                  <a:gd name="T5" fmla="*/ 291 h 582"/>
                  <a:gd name="T6" fmla="*/ 3 w 361"/>
                  <a:gd name="T7" fmla="*/ 346 h 582"/>
                  <a:gd name="T8" fmla="*/ 3 w 361"/>
                  <a:gd name="T9" fmla="*/ 582 h 582"/>
                  <a:gd name="T10" fmla="*/ 361 w 361"/>
                  <a:gd name="T11" fmla="*/ 404 h 582"/>
                  <a:gd name="T12" fmla="*/ 361 w 361"/>
                  <a:gd name="T13" fmla="*/ 180 h 582"/>
                  <a:gd name="T14" fmla="*/ 3 w 361"/>
                  <a:gd name="T15" fmla="*/ 3 h 582"/>
                  <a:gd name="T16" fmla="*/ 0 60000 65536"/>
                  <a:gd name="T17" fmla="*/ 0 60000 65536"/>
                  <a:gd name="T18" fmla="*/ 0 60000 65536"/>
                  <a:gd name="T19" fmla="*/ 0 60000 65536"/>
                  <a:gd name="T20" fmla="*/ 0 60000 65536"/>
                  <a:gd name="T21" fmla="*/ 0 60000 65536"/>
                  <a:gd name="T22" fmla="*/ 0 60000 65536"/>
                  <a:gd name="T23" fmla="*/ 0 60000 65536"/>
                  <a:gd name="T24" fmla="*/ 0 w 361"/>
                  <a:gd name="T25" fmla="*/ 0 h 582"/>
                  <a:gd name="T26" fmla="*/ 361 w 361"/>
                  <a:gd name="T27" fmla="*/ 582 h 58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1" h="582">
                    <a:moveTo>
                      <a:pt x="0" y="0"/>
                    </a:moveTo>
                    <a:lnTo>
                      <a:pt x="3" y="236"/>
                    </a:lnTo>
                    <a:lnTo>
                      <a:pt x="61" y="291"/>
                    </a:lnTo>
                    <a:lnTo>
                      <a:pt x="3" y="346"/>
                    </a:lnTo>
                    <a:lnTo>
                      <a:pt x="3" y="582"/>
                    </a:lnTo>
                    <a:lnTo>
                      <a:pt x="361" y="404"/>
                    </a:lnTo>
                    <a:lnTo>
                      <a:pt x="361" y="180"/>
                    </a:lnTo>
                    <a:lnTo>
                      <a:pt x="3" y="3"/>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07" name="Freeform 108"/>
              <p:cNvSpPr>
                <a:spLocks/>
              </p:cNvSpPr>
              <p:nvPr/>
            </p:nvSpPr>
            <p:spPr bwMode="auto">
              <a:xfrm>
                <a:off x="2340" y="1696"/>
                <a:ext cx="27" cy="31"/>
              </a:xfrm>
              <a:custGeom>
                <a:avLst/>
                <a:gdLst>
                  <a:gd name="T0" fmla="*/ 0 w 27"/>
                  <a:gd name="T1" fmla="*/ 0 h 31"/>
                  <a:gd name="T2" fmla="*/ 0 w 27"/>
                  <a:gd name="T3" fmla="*/ 31 h 31"/>
                  <a:gd name="T4" fmla="*/ 27 w 27"/>
                  <a:gd name="T5" fmla="*/ 16 h 31"/>
                  <a:gd name="T6" fmla="*/ 0 w 27"/>
                  <a:gd name="T7" fmla="*/ 3 h 31"/>
                  <a:gd name="T8" fmla="*/ 0 w 27"/>
                  <a:gd name="T9" fmla="*/ 0 h 31"/>
                  <a:gd name="T10" fmla="*/ 0 60000 65536"/>
                  <a:gd name="T11" fmla="*/ 0 60000 65536"/>
                  <a:gd name="T12" fmla="*/ 0 60000 65536"/>
                  <a:gd name="T13" fmla="*/ 0 60000 65536"/>
                  <a:gd name="T14" fmla="*/ 0 60000 65536"/>
                  <a:gd name="T15" fmla="*/ 0 w 27"/>
                  <a:gd name="T16" fmla="*/ 0 h 31"/>
                  <a:gd name="T17" fmla="*/ 27 w 27"/>
                  <a:gd name="T18" fmla="*/ 31 h 31"/>
                </a:gdLst>
                <a:ahLst/>
                <a:cxnLst>
                  <a:cxn ang="T10">
                    <a:pos x="T0" y="T1"/>
                  </a:cxn>
                  <a:cxn ang="T11">
                    <a:pos x="T2" y="T3"/>
                  </a:cxn>
                  <a:cxn ang="T12">
                    <a:pos x="T4" y="T5"/>
                  </a:cxn>
                  <a:cxn ang="T13">
                    <a:pos x="T6" y="T7"/>
                  </a:cxn>
                  <a:cxn ang="T14">
                    <a:pos x="T8" y="T9"/>
                  </a:cxn>
                </a:cxnLst>
                <a:rect l="T15" t="T16" r="T17" b="T18"/>
                <a:pathLst>
                  <a:path w="27" h="31">
                    <a:moveTo>
                      <a:pt x="0" y="0"/>
                    </a:moveTo>
                    <a:lnTo>
                      <a:pt x="0" y="31"/>
                    </a:lnTo>
                    <a:lnTo>
                      <a:pt x="27" y="16"/>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08" name="Freeform 109"/>
              <p:cNvSpPr>
                <a:spLocks/>
              </p:cNvSpPr>
              <p:nvPr/>
            </p:nvSpPr>
            <p:spPr bwMode="auto">
              <a:xfrm>
                <a:off x="2526" y="1044"/>
                <a:ext cx="178" cy="285"/>
              </a:xfrm>
              <a:custGeom>
                <a:avLst/>
                <a:gdLst>
                  <a:gd name="T0" fmla="*/ 89 w 178"/>
                  <a:gd name="T1" fmla="*/ 282 h 285"/>
                  <a:gd name="T2" fmla="*/ 105 w 178"/>
                  <a:gd name="T3" fmla="*/ 282 h 285"/>
                  <a:gd name="T4" fmla="*/ 117 w 178"/>
                  <a:gd name="T5" fmla="*/ 276 h 285"/>
                  <a:gd name="T6" fmla="*/ 132 w 178"/>
                  <a:gd name="T7" fmla="*/ 270 h 285"/>
                  <a:gd name="T8" fmla="*/ 141 w 178"/>
                  <a:gd name="T9" fmla="*/ 257 h 285"/>
                  <a:gd name="T10" fmla="*/ 154 w 178"/>
                  <a:gd name="T11" fmla="*/ 242 h 285"/>
                  <a:gd name="T12" fmla="*/ 163 w 178"/>
                  <a:gd name="T13" fmla="*/ 227 h 285"/>
                  <a:gd name="T14" fmla="*/ 169 w 178"/>
                  <a:gd name="T15" fmla="*/ 208 h 285"/>
                  <a:gd name="T16" fmla="*/ 175 w 178"/>
                  <a:gd name="T17" fmla="*/ 187 h 285"/>
                  <a:gd name="T18" fmla="*/ 178 w 178"/>
                  <a:gd name="T19" fmla="*/ 165 h 285"/>
                  <a:gd name="T20" fmla="*/ 178 w 178"/>
                  <a:gd name="T21" fmla="*/ 144 h 285"/>
                  <a:gd name="T22" fmla="*/ 178 w 178"/>
                  <a:gd name="T23" fmla="*/ 120 h 285"/>
                  <a:gd name="T24" fmla="*/ 175 w 178"/>
                  <a:gd name="T25" fmla="*/ 98 h 285"/>
                  <a:gd name="T26" fmla="*/ 169 w 178"/>
                  <a:gd name="T27" fmla="*/ 77 h 285"/>
                  <a:gd name="T28" fmla="*/ 163 w 178"/>
                  <a:gd name="T29" fmla="*/ 58 h 285"/>
                  <a:gd name="T30" fmla="*/ 154 w 178"/>
                  <a:gd name="T31" fmla="*/ 43 h 285"/>
                  <a:gd name="T32" fmla="*/ 141 w 178"/>
                  <a:gd name="T33" fmla="*/ 28 h 285"/>
                  <a:gd name="T34" fmla="*/ 132 w 178"/>
                  <a:gd name="T35" fmla="*/ 19 h 285"/>
                  <a:gd name="T36" fmla="*/ 117 w 178"/>
                  <a:gd name="T37" fmla="*/ 9 h 285"/>
                  <a:gd name="T38" fmla="*/ 105 w 178"/>
                  <a:gd name="T39" fmla="*/ 3 h 285"/>
                  <a:gd name="T40" fmla="*/ 89 w 178"/>
                  <a:gd name="T41" fmla="*/ 0 h 285"/>
                  <a:gd name="T42" fmla="*/ 77 w 178"/>
                  <a:gd name="T43" fmla="*/ 3 h 285"/>
                  <a:gd name="T44" fmla="*/ 62 w 178"/>
                  <a:gd name="T45" fmla="*/ 9 h 285"/>
                  <a:gd name="T46" fmla="*/ 49 w 178"/>
                  <a:gd name="T47" fmla="*/ 19 h 285"/>
                  <a:gd name="T48" fmla="*/ 37 w 178"/>
                  <a:gd name="T49" fmla="*/ 28 h 285"/>
                  <a:gd name="T50" fmla="*/ 28 w 178"/>
                  <a:gd name="T51" fmla="*/ 43 h 285"/>
                  <a:gd name="T52" fmla="*/ 19 w 178"/>
                  <a:gd name="T53" fmla="*/ 58 h 285"/>
                  <a:gd name="T54" fmla="*/ 13 w 178"/>
                  <a:gd name="T55" fmla="*/ 77 h 285"/>
                  <a:gd name="T56" fmla="*/ 7 w 178"/>
                  <a:gd name="T57" fmla="*/ 98 h 285"/>
                  <a:gd name="T58" fmla="*/ 3 w 178"/>
                  <a:gd name="T59" fmla="*/ 120 h 285"/>
                  <a:gd name="T60" fmla="*/ 0 w 178"/>
                  <a:gd name="T61" fmla="*/ 144 h 285"/>
                  <a:gd name="T62" fmla="*/ 3 w 178"/>
                  <a:gd name="T63" fmla="*/ 165 h 285"/>
                  <a:gd name="T64" fmla="*/ 7 w 178"/>
                  <a:gd name="T65" fmla="*/ 187 h 285"/>
                  <a:gd name="T66" fmla="*/ 13 w 178"/>
                  <a:gd name="T67" fmla="*/ 208 h 285"/>
                  <a:gd name="T68" fmla="*/ 19 w 178"/>
                  <a:gd name="T69" fmla="*/ 227 h 285"/>
                  <a:gd name="T70" fmla="*/ 28 w 178"/>
                  <a:gd name="T71" fmla="*/ 242 h 285"/>
                  <a:gd name="T72" fmla="*/ 37 w 178"/>
                  <a:gd name="T73" fmla="*/ 257 h 285"/>
                  <a:gd name="T74" fmla="*/ 49 w 178"/>
                  <a:gd name="T75" fmla="*/ 270 h 285"/>
                  <a:gd name="T76" fmla="*/ 62 w 178"/>
                  <a:gd name="T77" fmla="*/ 276 h 285"/>
                  <a:gd name="T78" fmla="*/ 77 w 178"/>
                  <a:gd name="T79" fmla="*/ 282 h 285"/>
                  <a:gd name="T80" fmla="*/ 89 w 178"/>
                  <a:gd name="T81" fmla="*/ 285 h 285"/>
                  <a:gd name="T82" fmla="*/ 89 w 178"/>
                  <a:gd name="T83" fmla="*/ 282 h 28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8"/>
                  <a:gd name="T127" fmla="*/ 0 h 285"/>
                  <a:gd name="T128" fmla="*/ 178 w 178"/>
                  <a:gd name="T129" fmla="*/ 285 h 28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8" h="285">
                    <a:moveTo>
                      <a:pt x="89" y="282"/>
                    </a:moveTo>
                    <a:lnTo>
                      <a:pt x="105" y="282"/>
                    </a:lnTo>
                    <a:lnTo>
                      <a:pt x="117" y="276"/>
                    </a:lnTo>
                    <a:lnTo>
                      <a:pt x="132" y="270"/>
                    </a:lnTo>
                    <a:lnTo>
                      <a:pt x="141" y="257"/>
                    </a:lnTo>
                    <a:lnTo>
                      <a:pt x="154" y="242"/>
                    </a:lnTo>
                    <a:lnTo>
                      <a:pt x="163" y="227"/>
                    </a:lnTo>
                    <a:lnTo>
                      <a:pt x="169" y="208"/>
                    </a:lnTo>
                    <a:lnTo>
                      <a:pt x="175" y="187"/>
                    </a:lnTo>
                    <a:lnTo>
                      <a:pt x="178" y="165"/>
                    </a:lnTo>
                    <a:lnTo>
                      <a:pt x="178" y="144"/>
                    </a:lnTo>
                    <a:lnTo>
                      <a:pt x="178" y="120"/>
                    </a:lnTo>
                    <a:lnTo>
                      <a:pt x="175" y="98"/>
                    </a:lnTo>
                    <a:lnTo>
                      <a:pt x="169" y="77"/>
                    </a:lnTo>
                    <a:lnTo>
                      <a:pt x="163" y="58"/>
                    </a:lnTo>
                    <a:lnTo>
                      <a:pt x="154" y="43"/>
                    </a:lnTo>
                    <a:lnTo>
                      <a:pt x="141" y="28"/>
                    </a:lnTo>
                    <a:lnTo>
                      <a:pt x="132" y="19"/>
                    </a:lnTo>
                    <a:lnTo>
                      <a:pt x="117" y="9"/>
                    </a:lnTo>
                    <a:lnTo>
                      <a:pt x="105" y="3"/>
                    </a:lnTo>
                    <a:lnTo>
                      <a:pt x="89" y="0"/>
                    </a:lnTo>
                    <a:lnTo>
                      <a:pt x="77" y="3"/>
                    </a:lnTo>
                    <a:lnTo>
                      <a:pt x="62" y="9"/>
                    </a:lnTo>
                    <a:lnTo>
                      <a:pt x="49" y="19"/>
                    </a:lnTo>
                    <a:lnTo>
                      <a:pt x="37" y="28"/>
                    </a:lnTo>
                    <a:lnTo>
                      <a:pt x="28" y="43"/>
                    </a:lnTo>
                    <a:lnTo>
                      <a:pt x="19" y="58"/>
                    </a:lnTo>
                    <a:lnTo>
                      <a:pt x="13" y="77"/>
                    </a:lnTo>
                    <a:lnTo>
                      <a:pt x="7" y="98"/>
                    </a:lnTo>
                    <a:lnTo>
                      <a:pt x="3" y="120"/>
                    </a:lnTo>
                    <a:lnTo>
                      <a:pt x="0" y="144"/>
                    </a:lnTo>
                    <a:lnTo>
                      <a:pt x="3" y="165"/>
                    </a:lnTo>
                    <a:lnTo>
                      <a:pt x="7" y="187"/>
                    </a:lnTo>
                    <a:lnTo>
                      <a:pt x="13" y="208"/>
                    </a:lnTo>
                    <a:lnTo>
                      <a:pt x="19" y="227"/>
                    </a:lnTo>
                    <a:lnTo>
                      <a:pt x="28" y="242"/>
                    </a:lnTo>
                    <a:lnTo>
                      <a:pt x="37" y="257"/>
                    </a:lnTo>
                    <a:lnTo>
                      <a:pt x="49" y="270"/>
                    </a:lnTo>
                    <a:lnTo>
                      <a:pt x="62" y="276"/>
                    </a:lnTo>
                    <a:lnTo>
                      <a:pt x="77" y="282"/>
                    </a:lnTo>
                    <a:lnTo>
                      <a:pt x="89" y="285"/>
                    </a:lnTo>
                    <a:lnTo>
                      <a:pt x="89" y="2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09" name="Freeform 110"/>
              <p:cNvSpPr>
                <a:spLocks/>
              </p:cNvSpPr>
              <p:nvPr/>
            </p:nvSpPr>
            <p:spPr bwMode="auto">
              <a:xfrm>
                <a:off x="2526" y="1044"/>
                <a:ext cx="178" cy="285"/>
              </a:xfrm>
              <a:custGeom>
                <a:avLst/>
                <a:gdLst>
                  <a:gd name="T0" fmla="*/ 89 w 178"/>
                  <a:gd name="T1" fmla="*/ 282 h 285"/>
                  <a:gd name="T2" fmla="*/ 105 w 178"/>
                  <a:gd name="T3" fmla="*/ 282 h 285"/>
                  <a:gd name="T4" fmla="*/ 117 w 178"/>
                  <a:gd name="T5" fmla="*/ 276 h 285"/>
                  <a:gd name="T6" fmla="*/ 132 w 178"/>
                  <a:gd name="T7" fmla="*/ 270 h 285"/>
                  <a:gd name="T8" fmla="*/ 141 w 178"/>
                  <a:gd name="T9" fmla="*/ 257 h 285"/>
                  <a:gd name="T10" fmla="*/ 154 w 178"/>
                  <a:gd name="T11" fmla="*/ 242 h 285"/>
                  <a:gd name="T12" fmla="*/ 163 w 178"/>
                  <a:gd name="T13" fmla="*/ 227 h 285"/>
                  <a:gd name="T14" fmla="*/ 169 w 178"/>
                  <a:gd name="T15" fmla="*/ 208 h 285"/>
                  <a:gd name="T16" fmla="*/ 175 w 178"/>
                  <a:gd name="T17" fmla="*/ 187 h 285"/>
                  <a:gd name="T18" fmla="*/ 178 w 178"/>
                  <a:gd name="T19" fmla="*/ 165 h 285"/>
                  <a:gd name="T20" fmla="*/ 178 w 178"/>
                  <a:gd name="T21" fmla="*/ 144 h 285"/>
                  <a:gd name="T22" fmla="*/ 178 w 178"/>
                  <a:gd name="T23" fmla="*/ 120 h 285"/>
                  <a:gd name="T24" fmla="*/ 175 w 178"/>
                  <a:gd name="T25" fmla="*/ 98 h 285"/>
                  <a:gd name="T26" fmla="*/ 169 w 178"/>
                  <a:gd name="T27" fmla="*/ 77 h 285"/>
                  <a:gd name="T28" fmla="*/ 163 w 178"/>
                  <a:gd name="T29" fmla="*/ 58 h 285"/>
                  <a:gd name="T30" fmla="*/ 154 w 178"/>
                  <a:gd name="T31" fmla="*/ 43 h 285"/>
                  <a:gd name="T32" fmla="*/ 141 w 178"/>
                  <a:gd name="T33" fmla="*/ 28 h 285"/>
                  <a:gd name="T34" fmla="*/ 132 w 178"/>
                  <a:gd name="T35" fmla="*/ 19 h 285"/>
                  <a:gd name="T36" fmla="*/ 117 w 178"/>
                  <a:gd name="T37" fmla="*/ 9 h 285"/>
                  <a:gd name="T38" fmla="*/ 105 w 178"/>
                  <a:gd name="T39" fmla="*/ 3 h 285"/>
                  <a:gd name="T40" fmla="*/ 89 w 178"/>
                  <a:gd name="T41" fmla="*/ 0 h 285"/>
                  <a:gd name="T42" fmla="*/ 77 w 178"/>
                  <a:gd name="T43" fmla="*/ 3 h 285"/>
                  <a:gd name="T44" fmla="*/ 62 w 178"/>
                  <a:gd name="T45" fmla="*/ 9 h 285"/>
                  <a:gd name="T46" fmla="*/ 49 w 178"/>
                  <a:gd name="T47" fmla="*/ 19 h 285"/>
                  <a:gd name="T48" fmla="*/ 37 w 178"/>
                  <a:gd name="T49" fmla="*/ 28 h 285"/>
                  <a:gd name="T50" fmla="*/ 28 w 178"/>
                  <a:gd name="T51" fmla="*/ 43 h 285"/>
                  <a:gd name="T52" fmla="*/ 19 w 178"/>
                  <a:gd name="T53" fmla="*/ 58 h 285"/>
                  <a:gd name="T54" fmla="*/ 13 w 178"/>
                  <a:gd name="T55" fmla="*/ 77 h 285"/>
                  <a:gd name="T56" fmla="*/ 7 w 178"/>
                  <a:gd name="T57" fmla="*/ 98 h 285"/>
                  <a:gd name="T58" fmla="*/ 3 w 178"/>
                  <a:gd name="T59" fmla="*/ 120 h 285"/>
                  <a:gd name="T60" fmla="*/ 0 w 178"/>
                  <a:gd name="T61" fmla="*/ 144 h 285"/>
                  <a:gd name="T62" fmla="*/ 3 w 178"/>
                  <a:gd name="T63" fmla="*/ 165 h 285"/>
                  <a:gd name="T64" fmla="*/ 7 w 178"/>
                  <a:gd name="T65" fmla="*/ 187 h 285"/>
                  <a:gd name="T66" fmla="*/ 13 w 178"/>
                  <a:gd name="T67" fmla="*/ 208 h 285"/>
                  <a:gd name="T68" fmla="*/ 19 w 178"/>
                  <a:gd name="T69" fmla="*/ 227 h 285"/>
                  <a:gd name="T70" fmla="*/ 28 w 178"/>
                  <a:gd name="T71" fmla="*/ 242 h 285"/>
                  <a:gd name="T72" fmla="*/ 37 w 178"/>
                  <a:gd name="T73" fmla="*/ 257 h 285"/>
                  <a:gd name="T74" fmla="*/ 49 w 178"/>
                  <a:gd name="T75" fmla="*/ 270 h 285"/>
                  <a:gd name="T76" fmla="*/ 62 w 178"/>
                  <a:gd name="T77" fmla="*/ 276 h 285"/>
                  <a:gd name="T78" fmla="*/ 77 w 178"/>
                  <a:gd name="T79" fmla="*/ 282 h 285"/>
                  <a:gd name="T80" fmla="*/ 89 w 178"/>
                  <a:gd name="T81" fmla="*/ 285 h 2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8"/>
                  <a:gd name="T124" fmla="*/ 0 h 285"/>
                  <a:gd name="T125" fmla="*/ 178 w 178"/>
                  <a:gd name="T126" fmla="*/ 285 h 28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8" h="285">
                    <a:moveTo>
                      <a:pt x="89" y="282"/>
                    </a:moveTo>
                    <a:lnTo>
                      <a:pt x="105" y="282"/>
                    </a:lnTo>
                    <a:lnTo>
                      <a:pt x="117" y="276"/>
                    </a:lnTo>
                    <a:lnTo>
                      <a:pt x="132" y="270"/>
                    </a:lnTo>
                    <a:lnTo>
                      <a:pt x="141" y="257"/>
                    </a:lnTo>
                    <a:lnTo>
                      <a:pt x="154" y="242"/>
                    </a:lnTo>
                    <a:lnTo>
                      <a:pt x="163" y="227"/>
                    </a:lnTo>
                    <a:lnTo>
                      <a:pt x="169" y="208"/>
                    </a:lnTo>
                    <a:lnTo>
                      <a:pt x="175" y="187"/>
                    </a:lnTo>
                    <a:lnTo>
                      <a:pt x="178" y="165"/>
                    </a:lnTo>
                    <a:lnTo>
                      <a:pt x="178" y="144"/>
                    </a:lnTo>
                    <a:lnTo>
                      <a:pt x="178" y="120"/>
                    </a:lnTo>
                    <a:lnTo>
                      <a:pt x="175" y="98"/>
                    </a:lnTo>
                    <a:lnTo>
                      <a:pt x="169" y="77"/>
                    </a:lnTo>
                    <a:lnTo>
                      <a:pt x="163" y="58"/>
                    </a:lnTo>
                    <a:lnTo>
                      <a:pt x="154" y="43"/>
                    </a:lnTo>
                    <a:lnTo>
                      <a:pt x="141" y="28"/>
                    </a:lnTo>
                    <a:lnTo>
                      <a:pt x="132" y="19"/>
                    </a:lnTo>
                    <a:lnTo>
                      <a:pt x="117" y="9"/>
                    </a:lnTo>
                    <a:lnTo>
                      <a:pt x="105" y="3"/>
                    </a:lnTo>
                    <a:lnTo>
                      <a:pt x="89" y="0"/>
                    </a:lnTo>
                    <a:lnTo>
                      <a:pt x="77" y="3"/>
                    </a:lnTo>
                    <a:lnTo>
                      <a:pt x="62" y="9"/>
                    </a:lnTo>
                    <a:lnTo>
                      <a:pt x="49" y="19"/>
                    </a:lnTo>
                    <a:lnTo>
                      <a:pt x="37" y="28"/>
                    </a:lnTo>
                    <a:lnTo>
                      <a:pt x="28" y="43"/>
                    </a:lnTo>
                    <a:lnTo>
                      <a:pt x="19" y="58"/>
                    </a:lnTo>
                    <a:lnTo>
                      <a:pt x="13" y="77"/>
                    </a:lnTo>
                    <a:lnTo>
                      <a:pt x="7" y="98"/>
                    </a:lnTo>
                    <a:lnTo>
                      <a:pt x="3" y="120"/>
                    </a:lnTo>
                    <a:lnTo>
                      <a:pt x="0" y="144"/>
                    </a:lnTo>
                    <a:lnTo>
                      <a:pt x="3" y="165"/>
                    </a:lnTo>
                    <a:lnTo>
                      <a:pt x="7" y="187"/>
                    </a:lnTo>
                    <a:lnTo>
                      <a:pt x="13" y="208"/>
                    </a:lnTo>
                    <a:lnTo>
                      <a:pt x="19" y="227"/>
                    </a:lnTo>
                    <a:lnTo>
                      <a:pt x="28" y="242"/>
                    </a:lnTo>
                    <a:lnTo>
                      <a:pt x="37" y="257"/>
                    </a:lnTo>
                    <a:lnTo>
                      <a:pt x="49" y="270"/>
                    </a:lnTo>
                    <a:lnTo>
                      <a:pt x="62" y="276"/>
                    </a:lnTo>
                    <a:lnTo>
                      <a:pt x="77" y="282"/>
                    </a:lnTo>
                    <a:lnTo>
                      <a:pt x="89" y="285"/>
                    </a:lnTo>
                  </a:path>
                </a:pathLst>
              </a:custGeom>
              <a:noFill/>
              <a:ln w="9525">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10" name="Freeform 111"/>
              <p:cNvSpPr>
                <a:spLocks/>
              </p:cNvSpPr>
              <p:nvPr/>
            </p:nvSpPr>
            <p:spPr bwMode="auto">
              <a:xfrm>
                <a:off x="1308" y="1653"/>
                <a:ext cx="27" cy="31"/>
              </a:xfrm>
              <a:custGeom>
                <a:avLst/>
                <a:gdLst>
                  <a:gd name="T0" fmla="*/ 12 w 27"/>
                  <a:gd name="T1" fmla="*/ 28 h 31"/>
                  <a:gd name="T2" fmla="*/ 15 w 27"/>
                  <a:gd name="T3" fmla="*/ 31 h 31"/>
                  <a:gd name="T4" fmla="*/ 18 w 27"/>
                  <a:gd name="T5" fmla="*/ 31 h 31"/>
                  <a:gd name="T6" fmla="*/ 21 w 27"/>
                  <a:gd name="T7" fmla="*/ 28 h 31"/>
                  <a:gd name="T8" fmla="*/ 24 w 27"/>
                  <a:gd name="T9" fmla="*/ 25 h 31"/>
                  <a:gd name="T10" fmla="*/ 27 w 27"/>
                  <a:gd name="T11" fmla="*/ 22 h 31"/>
                  <a:gd name="T12" fmla="*/ 27 w 27"/>
                  <a:gd name="T13" fmla="*/ 19 h 31"/>
                  <a:gd name="T14" fmla="*/ 27 w 27"/>
                  <a:gd name="T15" fmla="*/ 16 h 31"/>
                  <a:gd name="T16" fmla="*/ 27 w 27"/>
                  <a:gd name="T17" fmla="*/ 13 h 31"/>
                  <a:gd name="T18" fmla="*/ 27 w 27"/>
                  <a:gd name="T19" fmla="*/ 10 h 31"/>
                  <a:gd name="T20" fmla="*/ 24 w 27"/>
                  <a:gd name="T21" fmla="*/ 7 h 31"/>
                  <a:gd name="T22" fmla="*/ 21 w 27"/>
                  <a:gd name="T23" fmla="*/ 3 h 31"/>
                  <a:gd name="T24" fmla="*/ 18 w 27"/>
                  <a:gd name="T25" fmla="*/ 3 h 31"/>
                  <a:gd name="T26" fmla="*/ 15 w 27"/>
                  <a:gd name="T27" fmla="*/ 0 h 31"/>
                  <a:gd name="T28" fmla="*/ 12 w 27"/>
                  <a:gd name="T29" fmla="*/ 0 h 31"/>
                  <a:gd name="T30" fmla="*/ 9 w 27"/>
                  <a:gd name="T31" fmla="*/ 3 h 31"/>
                  <a:gd name="T32" fmla="*/ 6 w 27"/>
                  <a:gd name="T33" fmla="*/ 3 h 31"/>
                  <a:gd name="T34" fmla="*/ 3 w 27"/>
                  <a:gd name="T35" fmla="*/ 7 h 31"/>
                  <a:gd name="T36" fmla="*/ 0 w 27"/>
                  <a:gd name="T37" fmla="*/ 10 h 31"/>
                  <a:gd name="T38" fmla="*/ 0 w 27"/>
                  <a:gd name="T39" fmla="*/ 13 h 31"/>
                  <a:gd name="T40" fmla="*/ 0 w 27"/>
                  <a:gd name="T41" fmla="*/ 16 h 31"/>
                  <a:gd name="T42" fmla="*/ 0 w 27"/>
                  <a:gd name="T43" fmla="*/ 19 h 31"/>
                  <a:gd name="T44" fmla="*/ 0 w 27"/>
                  <a:gd name="T45" fmla="*/ 22 h 31"/>
                  <a:gd name="T46" fmla="*/ 3 w 27"/>
                  <a:gd name="T47" fmla="*/ 25 h 31"/>
                  <a:gd name="T48" fmla="*/ 6 w 27"/>
                  <a:gd name="T49" fmla="*/ 28 h 31"/>
                  <a:gd name="T50" fmla="*/ 9 w 27"/>
                  <a:gd name="T51" fmla="*/ 31 h 31"/>
                  <a:gd name="T52" fmla="*/ 12 w 27"/>
                  <a:gd name="T53" fmla="*/ 31 h 31"/>
                  <a:gd name="T54" fmla="*/ 12 w 27"/>
                  <a:gd name="T55" fmla="*/ 28 h 3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
                  <a:gd name="T85" fmla="*/ 0 h 31"/>
                  <a:gd name="T86" fmla="*/ 27 w 27"/>
                  <a:gd name="T87" fmla="*/ 31 h 3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 h="31">
                    <a:moveTo>
                      <a:pt x="12" y="28"/>
                    </a:moveTo>
                    <a:lnTo>
                      <a:pt x="15" y="31"/>
                    </a:lnTo>
                    <a:lnTo>
                      <a:pt x="18" y="31"/>
                    </a:lnTo>
                    <a:lnTo>
                      <a:pt x="21" y="28"/>
                    </a:lnTo>
                    <a:lnTo>
                      <a:pt x="24" y="25"/>
                    </a:lnTo>
                    <a:lnTo>
                      <a:pt x="27" y="22"/>
                    </a:lnTo>
                    <a:lnTo>
                      <a:pt x="27" y="19"/>
                    </a:lnTo>
                    <a:lnTo>
                      <a:pt x="27" y="16"/>
                    </a:lnTo>
                    <a:lnTo>
                      <a:pt x="27" y="13"/>
                    </a:lnTo>
                    <a:lnTo>
                      <a:pt x="27" y="10"/>
                    </a:lnTo>
                    <a:lnTo>
                      <a:pt x="24" y="7"/>
                    </a:lnTo>
                    <a:lnTo>
                      <a:pt x="21" y="3"/>
                    </a:lnTo>
                    <a:lnTo>
                      <a:pt x="18" y="3"/>
                    </a:lnTo>
                    <a:lnTo>
                      <a:pt x="15" y="0"/>
                    </a:lnTo>
                    <a:lnTo>
                      <a:pt x="12" y="0"/>
                    </a:lnTo>
                    <a:lnTo>
                      <a:pt x="9" y="3"/>
                    </a:lnTo>
                    <a:lnTo>
                      <a:pt x="6" y="3"/>
                    </a:lnTo>
                    <a:lnTo>
                      <a:pt x="3" y="7"/>
                    </a:lnTo>
                    <a:lnTo>
                      <a:pt x="0" y="10"/>
                    </a:lnTo>
                    <a:lnTo>
                      <a:pt x="0" y="13"/>
                    </a:lnTo>
                    <a:lnTo>
                      <a:pt x="0" y="16"/>
                    </a:lnTo>
                    <a:lnTo>
                      <a:pt x="0" y="19"/>
                    </a:lnTo>
                    <a:lnTo>
                      <a:pt x="0" y="22"/>
                    </a:lnTo>
                    <a:lnTo>
                      <a:pt x="3" y="25"/>
                    </a:lnTo>
                    <a:lnTo>
                      <a:pt x="6" y="28"/>
                    </a:lnTo>
                    <a:lnTo>
                      <a:pt x="9" y="31"/>
                    </a:lnTo>
                    <a:lnTo>
                      <a:pt x="12" y="31"/>
                    </a:lnTo>
                    <a:lnTo>
                      <a:pt x="1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11" name="Freeform 112"/>
              <p:cNvSpPr>
                <a:spLocks/>
              </p:cNvSpPr>
              <p:nvPr/>
            </p:nvSpPr>
            <p:spPr bwMode="auto">
              <a:xfrm>
                <a:off x="1308" y="1568"/>
                <a:ext cx="27" cy="30"/>
              </a:xfrm>
              <a:custGeom>
                <a:avLst/>
                <a:gdLst>
                  <a:gd name="T0" fmla="*/ 12 w 27"/>
                  <a:gd name="T1" fmla="*/ 27 h 30"/>
                  <a:gd name="T2" fmla="*/ 15 w 27"/>
                  <a:gd name="T3" fmla="*/ 30 h 30"/>
                  <a:gd name="T4" fmla="*/ 18 w 27"/>
                  <a:gd name="T5" fmla="*/ 27 h 30"/>
                  <a:gd name="T6" fmla="*/ 21 w 27"/>
                  <a:gd name="T7" fmla="*/ 27 h 30"/>
                  <a:gd name="T8" fmla="*/ 24 w 27"/>
                  <a:gd name="T9" fmla="*/ 24 h 30"/>
                  <a:gd name="T10" fmla="*/ 27 w 27"/>
                  <a:gd name="T11" fmla="*/ 21 h 30"/>
                  <a:gd name="T12" fmla="*/ 27 w 27"/>
                  <a:gd name="T13" fmla="*/ 18 h 30"/>
                  <a:gd name="T14" fmla="*/ 27 w 27"/>
                  <a:gd name="T15" fmla="*/ 15 h 30"/>
                  <a:gd name="T16" fmla="*/ 27 w 27"/>
                  <a:gd name="T17" fmla="*/ 12 h 30"/>
                  <a:gd name="T18" fmla="*/ 27 w 27"/>
                  <a:gd name="T19" fmla="*/ 9 h 30"/>
                  <a:gd name="T20" fmla="*/ 24 w 27"/>
                  <a:gd name="T21" fmla="*/ 6 h 30"/>
                  <a:gd name="T22" fmla="*/ 21 w 27"/>
                  <a:gd name="T23" fmla="*/ 3 h 30"/>
                  <a:gd name="T24" fmla="*/ 18 w 27"/>
                  <a:gd name="T25" fmla="*/ 0 h 30"/>
                  <a:gd name="T26" fmla="*/ 15 w 27"/>
                  <a:gd name="T27" fmla="*/ 0 h 30"/>
                  <a:gd name="T28" fmla="*/ 12 w 27"/>
                  <a:gd name="T29" fmla="*/ 0 h 30"/>
                  <a:gd name="T30" fmla="*/ 9 w 27"/>
                  <a:gd name="T31" fmla="*/ 0 h 30"/>
                  <a:gd name="T32" fmla="*/ 6 w 27"/>
                  <a:gd name="T33" fmla="*/ 3 h 30"/>
                  <a:gd name="T34" fmla="*/ 3 w 27"/>
                  <a:gd name="T35" fmla="*/ 6 h 30"/>
                  <a:gd name="T36" fmla="*/ 0 w 27"/>
                  <a:gd name="T37" fmla="*/ 9 h 30"/>
                  <a:gd name="T38" fmla="*/ 0 w 27"/>
                  <a:gd name="T39" fmla="*/ 12 h 30"/>
                  <a:gd name="T40" fmla="*/ 0 w 27"/>
                  <a:gd name="T41" fmla="*/ 15 h 30"/>
                  <a:gd name="T42" fmla="*/ 0 w 27"/>
                  <a:gd name="T43" fmla="*/ 18 h 30"/>
                  <a:gd name="T44" fmla="*/ 0 w 27"/>
                  <a:gd name="T45" fmla="*/ 21 h 30"/>
                  <a:gd name="T46" fmla="*/ 3 w 27"/>
                  <a:gd name="T47" fmla="*/ 24 h 30"/>
                  <a:gd name="T48" fmla="*/ 6 w 27"/>
                  <a:gd name="T49" fmla="*/ 27 h 30"/>
                  <a:gd name="T50" fmla="*/ 9 w 27"/>
                  <a:gd name="T51" fmla="*/ 27 h 30"/>
                  <a:gd name="T52" fmla="*/ 12 w 27"/>
                  <a:gd name="T53" fmla="*/ 30 h 30"/>
                  <a:gd name="T54" fmla="*/ 12 w 27"/>
                  <a:gd name="T55" fmla="*/ 27 h 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
                  <a:gd name="T85" fmla="*/ 0 h 30"/>
                  <a:gd name="T86" fmla="*/ 27 w 27"/>
                  <a:gd name="T87" fmla="*/ 30 h 3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 h="30">
                    <a:moveTo>
                      <a:pt x="12" y="27"/>
                    </a:moveTo>
                    <a:lnTo>
                      <a:pt x="15" y="30"/>
                    </a:lnTo>
                    <a:lnTo>
                      <a:pt x="18" y="27"/>
                    </a:lnTo>
                    <a:lnTo>
                      <a:pt x="21" y="27"/>
                    </a:lnTo>
                    <a:lnTo>
                      <a:pt x="24" y="24"/>
                    </a:lnTo>
                    <a:lnTo>
                      <a:pt x="27" y="21"/>
                    </a:lnTo>
                    <a:lnTo>
                      <a:pt x="27" y="18"/>
                    </a:lnTo>
                    <a:lnTo>
                      <a:pt x="27" y="15"/>
                    </a:lnTo>
                    <a:lnTo>
                      <a:pt x="27" y="12"/>
                    </a:lnTo>
                    <a:lnTo>
                      <a:pt x="27" y="9"/>
                    </a:lnTo>
                    <a:lnTo>
                      <a:pt x="24" y="6"/>
                    </a:lnTo>
                    <a:lnTo>
                      <a:pt x="21" y="3"/>
                    </a:lnTo>
                    <a:lnTo>
                      <a:pt x="18" y="0"/>
                    </a:lnTo>
                    <a:lnTo>
                      <a:pt x="15" y="0"/>
                    </a:lnTo>
                    <a:lnTo>
                      <a:pt x="12" y="0"/>
                    </a:lnTo>
                    <a:lnTo>
                      <a:pt x="9" y="0"/>
                    </a:lnTo>
                    <a:lnTo>
                      <a:pt x="6" y="3"/>
                    </a:lnTo>
                    <a:lnTo>
                      <a:pt x="3" y="6"/>
                    </a:lnTo>
                    <a:lnTo>
                      <a:pt x="0" y="9"/>
                    </a:lnTo>
                    <a:lnTo>
                      <a:pt x="0" y="12"/>
                    </a:lnTo>
                    <a:lnTo>
                      <a:pt x="0" y="15"/>
                    </a:lnTo>
                    <a:lnTo>
                      <a:pt x="0" y="18"/>
                    </a:lnTo>
                    <a:lnTo>
                      <a:pt x="0" y="21"/>
                    </a:lnTo>
                    <a:lnTo>
                      <a:pt x="3" y="24"/>
                    </a:lnTo>
                    <a:lnTo>
                      <a:pt x="6" y="27"/>
                    </a:lnTo>
                    <a:lnTo>
                      <a:pt x="9" y="27"/>
                    </a:lnTo>
                    <a:lnTo>
                      <a:pt x="12" y="30"/>
                    </a:lnTo>
                    <a:lnTo>
                      <a:pt x="12"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12" name="Rectangle 113"/>
              <p:cNvSpPr>
                <a:spLocks noChangeArrowheads="1"/>
              </p:cNvSpPr>
              <p:nvPr/>
            </p:nvSpPr>
            <p:spPr bwMode="auto">
              <a:xfrm>
                <a:off x="2554" y="1118"/>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S</a:t>
                </a:r>
                <a:endParaRPr lang="en-US" altLang="zh-CN" sz="800"/>
              </a:p>
            </p:txBody>
          </p:sp>
          <p:sp>
            <p:nvSpPr>
              <p:cNvPr id="713" name="Rectangle 114"/>
              <p:cNvSpPr>
                <a:spLocks noChangeArrowheads="1"/>
              </p:cNvSpPr>
              <p:nvPr/>
            </p:nvSpPr>
            <p:spPr bwMode="auto">
              <a:xfrm>
                <a:off x="2594" y="1118"/>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h</a:t>
                </a:r>
                <a:endParaRPr lang="en-US" altLang="zh-CN" sz="800"/>
              </a:p>
            </p:txBody>
          </p:sp>
          <p:sp>
            <p:nvSpPr>
              <p:cNvPr id="714" name="Rectangle 115"/>
              <p:cNvSpPr>
                <a:spLocks noChangeArrowheads="1"/>
              </p:cNvSpPr>
              <p:nvPr/>
            </p:nvSpPr>
            <p:spPr bwMode="auto">
              <a:xfrm>
                <a:off x="2624" y="1118"/>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i</a:t>
                </a:r>
                <a:endParaRPr lang="en-US" altLang="zh-CN" sz="800"/>
              </a:p>
            </p:txBody>
          </p:sp>
          <p:sp>
            <p:nvSpPr>
              <p:cNvPr id="715" name="Rectangle 116"/>
              <p:cNvSpPr>
                <a:spLocks noChangeArrowheads="1"/>
              </p:cNvSpPr>
              <p:nvPr/>
            </p:nvSpPr>
            <p:spPr bwMode="auto">
              <a:xfrm>
                <a:off x="2637" y="1118"/>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f</a:t>
                </a:r>
                <a:endParaRPr lang="en-US" altLang="zh-CN" sz="800"/>
              </a:p>
            </p:txBody>
          </p:sp>
          <p:sp>
            <p:nvSpPr>
              <p:cNvPr id="716" name="Rectangle 117"/>
              <p:cNvSpPr>
                <a:spLocks noChangeArrowheads="1"/>
              </p:cNvSpPr>
              <p:nvPr/>
            </p:nvSpPr>
            <p:spPr bwMode="auto">
              <a:xfrm>
                <a:off x="2655" y="1118"/>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t</a:t>
                </a:r>
                <a:endParaRPr lang="en-US" altLang="zh-CN" sz="800"/>
              </a:p>
            </p:txBody>
          </p:sp>
          <p:sp>
            <p:nvSpPr>
              <p:cNvPr id="717" name="Rectangle 118"/>
              <p:cNvSpPr>
                <a:spLocks noChangeArrowheads="1"/>
              </p:cNvSpPr>
              <p:nvPr/>
            </p:nvSpPr>
            <p:spPr bwMode="auto">
              <a:xfrm>
                <a:off x="2670" y="1118"/>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718" name="Rectangle 119"/>
              <p:cNvSpPr>
                <a:spLocks noChangeArrowheads="1"/>
              </p:cNvSpPr>
              <p:nvPr/>
            </p:nvSpPr>
            <p:spPr bwMode="auto">
              <a:xfrm>
                <a:off x="2548" y="1188"/>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l</a:t>
                </a:r>
                <a:endParaRPr lang="en-US" altLang="zh-CN" sz="800"/>
              </a:p>
            </p:txBody>
          </p:sp>
          <p:sp>
            <p:nvSpPr>
              <p:cNvPr id="719" name="Rectangle 120"/>
              <p:cNvSpPr>
                <a:spLocks noChangeArrowheads="1"/>
              </p:cNvSpPr>
              <p:nvPr/>
            </p:nvSpPr>
            <p:spPr bwMode="auto">
              <a:xfrm>
                <a:off x="2560" y="1188"/>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e</a:t>
                </a:r>
                <a:endParaRPr lang="en-US" altLang="zh-CN" sz="800"/>
              </a:p>
            </p:txBody>
          </p:sp>
          <p:sp>
            <p:nvSpPr>
              <p:cNvPr id="720" name="Rectangle 121"/>
              <p:cNvSpPr>
                <a:spLocks noChangeArrowheads="1"/>
              </p:cNvSpPr>
              <p:nvPr/>
            </p:nvSpPr>
            <p:spPr bwMode="auto">
              <a:xfrm>
                <a:off x="2591" y="1188"/>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f</a:t>
                </a:r>
                <a:endParaRPr lang="en-US" altLang="zh-CN" sz="800"/>
              </a:p>
            </p:txBody>
          </p:sp>
          <p:sp>
            <p:nvSpPr>
              <p:cNvPr id="721" name="Rectangle 122"/>
              <p:cNvSpPr>
                <a:spLocks noChangeArrowheads="1"/>
              </p:cNvSpPr>
              <p:nvPr/>
            </p:nvSpPr>
            <p:spPr bwMode="auto">
              <a:xfrm>
                <a:off x="2606" y="1188"/>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t</a:t>
                </a:r>
                <a:endParaRPr lang="en-US" altLang="zh-CN" sz="800"/>
              </a:p>
            </p:txBody>
          </p:sp>
          <p:sp>
            <p:nvSpPr>
              <p:cNvPr id="722" name="Rectangle 123"/>
              <p:cNvSpPr>
                <a:spLocks noChangeArrowheads="1"/>
              </p:cNvSpPr>
              <p:nvPr/>
            </p:nvSpPr>
            <p:spPr bwMode="auto">
              <a:xfrm>
                <a:off x="2624" y="1188"/>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 </a:t>
                </a:r>
                <a:endParaRPr lang="en-US" altLang="zh-CN" sz="800"/>
              </a:p>
            </p:txBody>
          </p:sp>
          <p:sp>
            <p:nvSpPr>
              <p:cNvPr id="723" name="Rectangle 124"/>
              <p:cNvSpPr>
                <a:spLocks noChangeArrowheads="1"/>
              </p:cNvSpPr>
              <p:nvPr/>
            </p:nvSpPr>
            <p:spPr bwMode="auto">
              <a:xfrm>
                <a:off x="2640" y="1188"/>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2</a:t>
                </a:r>
                <a:endParaRPr lang="en-US" altLang="zh-CN" sz="800"/>
              </a:p>
            </p:txBody>
          </p:sp>
          <p:sp>
            <p:nvSpPr>
              <p:cNvPr id="724" name="Line 125"/>
              <p:cNvSpPr>
                <a:spLocks noChangeShapeType="1"/>
              </p:cNvSpPr>
              <p:nvPr/>
            </p:nvSpPr>
            <p:spPr bwMode="auto">
              <a:xfrm>
                <a:off x="2615" y="1326"/>
                <a:ext cx="1" cy="643"/>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5" name="Line 126"/>
              <p:cNvSpPr>
                <a:spLocks noChangeShapeType="1"/>
              </p:cNvSpPr>
              <p:nvPr/>
            </p:nvSpPr>
            <p:spPr bwMode="auto">
              <a:xfrm flipH="1">
                <a:off x="2704" y="1185"/>
                <a:ext cx="58" cy="3"/>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6" name="Freeform 127"/>
              <p:cNvSpPr>
                <a:spLocks/>
              </p:cNvSpPr>
              <p:nvPr/>
            </p:nvSpPr>
            <p:spPr bwMode="auto">
              <a:xfrm>
                <a:off x="1044" y="1653"/>
                <a:ext cx="28" cy="31"/>
              </a:xfrm>
              <a:custGeom>
                <a:avLst/>
                <a:gdLst>
                  <a:gd name="T0" fmla="*/ 0 w 28"/>
                  <a:gd name="T1" fmla="*/ 0 h 31"/>
                  <a:gd name="T2" fmla="*/ 0 w 28"/>
                  <a:gd name="T3" fmla="*/ 31 h 31"/>
                  <a:gd name="T4" fmla="*/ 28 w 28"/>
                  <a:gd name="T5" fmla="*/ 16 h 31"/>
                  <a:gd name="T6" fmla="*/ 0 w 28"/>
                  <a:gd name="T7" fmla="*/ 0 h 31"/>
                  <a:gd name="T8" fmla="*/ 0 60000 65536"/>
                  <a:gd name="T9" fmla="*/ 0 60000 65536"/>
                  <a:gd name="T10" fmla="*/ 0 60000 65536"/>
                  <a:gd name="T11" fmla="*/ 0 60000 65536"/>
                  <a:gd name="T12" fmla="*/ 0 w 28"/>
                  <a:gd name="T13" fmla="*/ 0 h 31"/>
                  <a:gd name="T14" fmla="*/ 28 w 28"/>
                  <a:gd name="T15" fmla="*/ 31 h 31"/>
                </a:gdLst>
                <a:ahLst/>
                <a:cxnLst>
                  <a:cxn ang="T8">
                    <a:pos x="T0" y="T1"/>
                  </a:cxn>
                  <a:cxn ang="T9">
                    <a:pos x="T2" y="T3"/>
                  </a:cxn>
                  <a:cxn ang="T10">
                    <a:pos x="T4" y="T5"/>
                  </a:cxn>
                  <a:cxn ang="T11">
                    <a:pos x="T6" y="T7"/>
                  </a:cxn>
                </a:cxnLst>
                <a:rect l="T12" t="T13" r="T14" b="T15"/>
                <a:pathLst>
                  <a:path w="28" h="31">
                    <a:moveTo>
                      <a:pt x="0" y="0"/>
                    </a:moveTo>
                    <a:lnTo>
                      <a:pt x="0" y="31"/>
                    </a:lnTo>
                    <a:lnTo>
                      <a:pt x="28" y="1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27" name="Line 128"/>
              <p:cNvSpPr>
                <a:spLocks noChangeShapeType="1"/>
              </p:cNvSpPr>
              <p:nvPr/>
            </p:nvSpPr>
            <p:spPr bwMode="auto">
              <a:xfrm>
                <a:off x="989" y="1669"/>
                <a:ext cx="65"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 name="Freeform 129"/>
              <p:cNvSpPr>
                <a:spLocks/>
              </p:cNvSpPr>
              <p:nvPr/>
            </p:nvSpPr>
            <p:spPr bwMode="auto">
              <a:xfrm>
                <a:off x="2340" y="1482"/>
                <a:ext cx="27" cy="31"/>
              </a:xfrm>
              <a:custGeom>
                <a:avLst/>
                <a:gdLst>
                  <a:gd name="T0" fmla="*/ 0 w 27"/>
                  <a:gd name="T1" fmla="*/ 0 h 31"/>
                  <a:gd name="T2" fmla="*/ 0 w 27"/>
                  <a:gd name="T3" fmla="*/ 31 h 31"/>
                  <a:gd name="T4" fmla="*/ 27 w 27"/>
                  <a:gd name="T5" fmla="*/ 15 h 31"/>
                  <a:gd name="T6" fmla="*/ 0 w 27"/>
                  <a:gd name="T7" fmla="*/ 0 h 31"/>
                  <a:gd name="T8" fmla="*/ 0 60000 65536"/>
                  <a:gd name="T9" fmla="*/ 0 60000 65536"/>
                  <a:gd name="T10" fmla="*/ 0 60000 65536"/>
                  <a:gd name="T11" fmla="*/ 0 60000 65536"/>
                  <a:gd name="T12" fmla="*/ 0 w 27"/>
                  <a:gd name="T13" fmla="*/ 0 h 31"/>
                  <a:gd name="T14" fmla="*/ 27 w 27"/>
                  <a:gd name="T15" fmla="*/ 31 h 31"/>
                </a:gdLst>
                <a:ahLst/>
                <a:cxnLst>
                  <a:cxn ang="T8">
                    <a:pos x="T0" y="T1"/>
                  </a:cxn>
                  <a:cxn ang="T9">
                    <a:pos x="T2" y="T3"/>
                  </a:cxn>
                  <a:cxn ang="T10">
                    <a:pos x="T4" y="T5"/>
                  </a:cxn>
                  <a:cxn ang="T11">
                    <a:pos x="T6" y="T7"/>
                  </a:cxn>
                </a:cxnLst>
                <a:rect l="T12" t="T13" r="T14" b="T15"/>
                <a:pathLst>
                  <a:path w="27" h="31">
                    <a:moveTo>
                      <a:pt x="0" y="0"/>
                    </a:moveTo>
                    <a:lnTo>
                      <a:pt x="0" y="31"/>
                    </a:lnTo>
                    <a:lnTo>
                      <a:pt x="27"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29" name="Freeform 130"/>
              <p:cNvSpPr>
                <a:spLocks/>
              </p:cNvSpPr>
              <p:nvPr/>
            </p:nvSpPr>
            <p:spPr bwMode="auto">
              <a:xfrm>
                <a:off x="2340" y="2260"/>
                <a:ext cx="27" cy="30"/>
              </a:xfrm>
              <a:custGeom>
                <a:avLst/>
                <a:gdLst>
                  <a:gd name="T0" fmla="*/ 0 w 27"/>
                  <a:gd name="T1" fmla="*/ 0 h 30"/>
                  <a:gd name="T2" fmla="*/ 0 w 27"/>
                  <a:gd name="T3" fmla="*/ 30 h 30"/>
                  <a:gd name="T4" fmla="*/ 27 w 27"/>
                  <a:gd name="T5" fmla="*/ 15 h 30"/>
                  <a:gd name="T6" fmla="*/ 0 w 27"/>
                  <a:gd name="T7" fmla="*/ 3 h 30"/>
                  <a:gd name="T8" fmla="*/ 0 w 27"/>
                  <a:gd name="T9" fmla="*/ 0 h 30"/>
                  <a:gd name="T10" fmla="*/ 0 60000 65536"/>
                  <a:gd name="T11" fmla="*/ 0 60000 65536"/>
                  <a:gd name="T12" fmla="*/ 0 60000 65536"/>
                  <a:gd name="T13" fmla="*/ 0 60000 65536"/>
                  <a:gd name="T14" fmla="*/ 0 60000 65536"/>
                  <a:gd name="T15" fmla="*/ 0 w 27"/>
                  <a:gd name="T16" fmla="*/ 0 h 30"/>
                  <a:gd name="T17" fmla="*/ 27 w 27"/>
                  <a:gd name="T18" fmla="*/ 30 h 30"/>
                </a:gdLst>
                <a:ahLst/>
                <a:cxnLst>
                  <a:cxn ang="T10">
                    <a:pos x="T0" y="T1"/>
                  </a:cxn>
                  <a:cxn ang="T11">
                    <a:pos x="T2" y="T3"/>
                  </a:cxn>
                  <a:cxn ang="T12">
                    <a:pos x="T4" y="T5"/>
                  </a:cxn>
                  <a:cxn ang="T13">
                    <a:pos x="T6" y="T7"/>
                  </a:cxn>
                  <a:cxn ang="T14">
                    <a:pos x="T8" y="T9"/>
                  </a:cxn>
                </a:cxnLst>
                <a:rect l="T15" t="T16" r="T17" b="T18"/>
                <a:pathLst>
                  <a:path w="27" h="30">
                    <a:moveTo>
                      <a:pt x="0" y="0"/>
                    </a:moveTo>
                    <a:lnTo>
                      <a:pt x="0" y="30"/>
                    </a:lnTo>
                    <a:lnTo>
                      <a:pt x="27" y="15"/>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30" name="Freeform 131"/>
              <p:cNvSpPr>
                <a:spLocks/>
              </p:cNvSpPr>
              <p:nvPr/>
            </p:nvSpPr>
            <p:spPr bwMode="auto">
              <a:xfrm>
                <a:off x="2340" y="827"/>
                <a:ext cx="27" cy="30"/>
              </a:xfrm>
              <a:custGeom>
                <a:avLst/>
                <a:gdLst>
                  <a:gd name="T0" fmla="*/ 0 w 27"/>
                  <a:gd name="T1" fmla="*/ 0 h 30"/>
                  <a:gd name="T2" fmla="*/ 0 w 27"/>
                  <a:gd name="T3" fmla="*/ 30 h 30"/>
                  <a:gd name="T4" fmla="*/ 27 w 27"/>
                  <a:gd name="T5" fmla="*/ 15 h 30"/>
                  <a:gd name="T6" fmla="*/ 0 w 27"/>
                  <a:gd name="T7" fmla="*/ 0 h 30"/>
                  <a:gd name="T8" fmla="*/ 0 60000 65536"/>
                  <a:gd name="T9" fmla="*/ 0 60000 65536"/>
                  <a:gd name="T10" fmla="*/ 0 60000 65536"/>
                  <a:gd name="T11" fmla="*/ 0 60000 65536"/>
                  <a:gd name="T12" fmla="*/ 0 w 27"/>
                  <a:gd name="T13" fmla="*/ 0 h 30"/>
                  <a:gd name="T14" fmla="*/ 27 w 27"/>
                  <a:gd name="T15" fmla="*/ 30 h 30"/>
                </a:gdLst>
                <a:ahLst/>
                <a:cxnLst>
                  <a:cxn ang="T8">
                    <a:pos x="T0" y="T1"/>
                  </a:cxn>
                  <a:cxn ang="T9">
                    <a:pos x="T2" y="T3"/>
                  </a:cxn>
                  <a:cxn ang="T10">
                    <a:pos x="T4" y="T5"/>
                  </a:cxn>
                  <a:cxn ang="T11">
                    <a:pos x="T6" y="T7"/>
                  </a:cxn>
                </a:cxnLst>
                <a:rect l="T12" t="T13" r="T14" b="T15"/>
                <a:pathLst>
                  <a:path w="27" h="30">
                    <a:moveTo>
                      <a:pt x="0" y="0"/>
                    </a:moveTo>
                    <a:lnTo>
                      <a:pt x="0" y="30"/>
                    </a:lnTo>
                    <a:lnTo>
                      <a:pt x="27"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31" name="Freeform 132"/>
              <p:cNvSpPr>
                <a:spLocks/>
              </p:cNvSpPr>
              <p:nvPr/>
            </p:nvSpPr>
            <p:spPr bwMode="auto">
              <a:xfrm>
                <a:off x="3479" y="1727"/>
                <a:ext cx="30" cy="30"/>
              </a:xfrm>
              <a:custGeom>
                <a:avLst/>
                <a:gdLst>
                  <a:gd name="T0" fmla="*/ 0 w 30"/>
                  <a:gd name="T1" fmla="*/ 0 h 30"/>
                  <a:gd name="T2" fmla="*/ 0 w 30"/>
                  <a:gd name="T3" fmla="*/ 30 h 30"/>
                  <a:gd name="T4" fmla="*/ 30 w 30"/>
                  <a:gd name="T5" fmla="*/ 15 h 30"/>
                  <a:gd name="T6" fmla="*/ 0 w 30"/>
                  <a:gd name="T7" fmla="*/ 3 h 30"/>
                  <a:gd name="T8" fmla="*/ 0 w 30"/>
                  <a:gd name="T9" fmla="*/ 0 h 30"/>
                  <a:gd name="T10" fmla="*/ 0 60000 65536"/>
                  <a:gd name="T11" fmla="*/ 0 60000 65536"/>
                  <a:gd name="T12" fmla="*/ 0 60000 65536"/>
                  <a:gd name="T13" fmla="*/ 0 60000 65536"/>
                  <a:gd name="T14" fmla="*/ 0 60000 65536"/>
                  <a:gd name="T15" fmla="*/ 0 w 30"/>
                  <a:gd name="T16" fmla="*/ 0 h 30"/>
                  <a:gd name="T17" fmla="*/ 30 w 30"/>
                  <a:gd name="T18" fmla="*/ 30 h 30"/>
                </a:gdLst>
                <a:ahLst/>
                <a:cxnLst>
                  <a:cxn ang="T10">
                    <a:pos x="T0" y="T1"/>
                  </a:cxn>
                  <a:cxn ang="T11">
                    <a:pos x="T2" y="T3"/>
                  </a:cxn>
                  <a:cxn ang="T12">
                    <a:pos x="T4" y="T5"/>
                  </a:cxn>
                  <a:cxn ang="T13">
                    <a:pos x="T6" y="T7"/>
                  </a:cxn>
                  <a:cxn ang="T14">
                    <a:pos x="T8" y="T9"/>
                  </a:cxn>
                </a:cxnLst>
                <a:rect l="T15" t="T16" r="T17" b="T18"/>
                <a:pathLst>
                  <a:path w="30" h="30">
                    <a:moveTo>
                      <a:pt x="0" y="0"/>
                    </a:moveTo>
                    <a:lnTo>
                      <a:pt x="0" y="30"/>
                    </a:lnTo>
                    <a:lnTo>
                      <a:pt x="30" y="15"/>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32" name="Line 133"/>
              <p:cNvSpPr>
                <a:spLocks noChangeShapeType="1"/>
              </p:cNvSpPr>
              <p:nvPr/>
            </p:nvSpPr>
            <p:spPr bwMode="auto">
              <a:xfrm flipH="1">
                <a:off x="3626" y="1742"/>
                <a:ext cx="193"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3" name="Freeform 134"/>
              <p:cNvSpPr>
                <a:spLocks/>
              </p:cNvSpPr>
              <p:nvPr/>
            </p:nvSpPr>
            <p:spPr bwMode="auto">
              <a:xfrm>
                <a:off x="3479" y="2051"/>
                <a:ext cx="30" cy="31"/>
              </a:xfrm>
              <a:custGeom>
                <a:avLst/>
                <a:gdLst>
                  <a:gd name="T0" fmla="*/ 0 w 30"/>
                  <a:gd name="T1" fmla="*/ 0 h 31"/>
                  <a:gd name="T2" fmla="*/ 0 w 30"/>
                  <a:gd name="T3" fmla="*/ 31 h 31"/>
                  <a:gd name="T4" fmla="*/ 30 w 30"/>
                  <a:gd name="T5" fmla="*/ 16 h 31"/>
                  <a:gd name="T6" fmla="*/ 0 w 30"/>
                  <a:gd name="T7" fmla="*/ 0 h 31"/>
                  <a:gd name="T8" fmla="*/ 0 60000 65536"/>
                  <a:gd name="T9" fmla="*/ 0 60000 65536"/>
                  <a:gd name="T10" fmla="*/ 0 60000 65536"/>
                  <a:gd name="T11" fmla="*/ 0 60000 65536"/>
                  <a:gd name="T12" fmla="*/ 0 w 30"/>
                  <a:gd name="T13" fmla="*/ 0 h 31"/>
                  <a:gd name="T14" fmla="*/ 30 w 30"/>
                  <a:gd name="T15" fmla="*/ 31 h 31"/>
                </a:gdLst>
                <a:ahLst/>
                <a:cxnLst>
                  <a:cxn ang="T8">
                    <a:pos x="T0" y="T1"/>
                  </a:cxn>
                  <a:cxn ang="T9">
                    <a:pos x="T2" y="T3"/>
                  </a:cxn>
                  <a:cxn ang="T10">
                    <a:pos x="T4" y="T5"/>
                  </a:cxn>
                  <a:cxn ang="T11">
                    <a:pos x="T6" y="T7"/>
                  </a:cxn>
                </a:cxnLst>
                <a:rect l="T12" t="T13" r="T14" b="T15"/>
                <a:pathLst>
                  <a:path w="30" h="31">
                    <a:moveTo>
                      <a:pt x="0" y="0"/>
                    </a:moveTo>
                    <a:lnTo>
                      <a:pt x="0" y="31"/>
                    </a:lnTo>
                    <a:lnTo>
                      <a:pt x="30" y="16"/>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34" name="Line 135"/>
              <p:cNvSpPr>
                <a:spLocks noChangeShapeType="1"/>
              </p:cNvSpPr>
              <p:nvPr/>
            </p:nvSpPr>
            <p:spPr bwMode="auto">
              <a:xfrm flipH="1">
                <a:off x="3626" y="2064"/>
                <a:ext cx="193" cy="3"/>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5" name="Freeform 136"/>
              <p:cNvSpPr>
                <a:spLocks/>
              </p:cNvSpPr>
              <p:nvPr/>
            </p:nvSpPr>
            <p:spPr bwMode="auto">
              <a:xfrm>
                <a:off x="2551" y="1712"/>
                <a:ext cx="934" cy="355"/>
              </a:xfrm>
              <a:custGeom>
                <a:avLst/>
                <a:gdLst>
                  <a:gd name="T0" fmla="*/ 934 w 934"/>
                  <a:gd name="T1" fmla="*/ 352 h 355"/>
                  <a:gd name="T2" fmla="*/ 0 w 934"/>
                  <a:gd name="T3" fmla="*/ 355 h 355"/>
                  <a:gd name="T4" fmla="*/ 0 w 934"/>
                  <a:gd name="T5" fmla="*/ 0 h 355"/>
                  <a:gd name="T6" fmla="*/ 0 60000 65536"/>
                  <a:gd name="T7" fmla="*/ 0 60000 65536"/>
                  <a:gd name="T8" fmla="*/ 0 60000 65536"/>
                  <a:gd name="T9" fmla="*/ 0 w 934"/>
                  <a:gd name="T10" fmla="*/ 0 h 355"/>
                  <a:gd name="T11" fmla="*/ 934 w 934"/>
                  <a:gd name="T12" fmla="*/ 355 h 355"/>
                </a:gdLst>
                <a:ahLst/>
                <a:cxnLst>
                  <a:cxn ang="T6">
                    <a:pos x="T0" y="T1"/>
                  </a:cxn>
                  <a:cxn ang="T7">
                    <a:pos x="T2" y="T3"/>
                  </a:cxn>
                  <a:cxn ang="T8">
                    <a:pos x="T4" y="T5"/>
                  </a:cxn>
                </a:cxnLst>
                <a:rect l="T9" t="T10" r="T11" b="T12"/>
                <a:pathLst>
                  <a:path w="934" h="355">
                    <a:moveTo>
                      <a:pt x="934" y="352"/>
                    </a:moveTo>
                    <a:lnTo>
                      <a:pt x="0" y="355"/>
                    </a:lnTo>
                    <a:lnTo>
                      <a:pt x="0" y="0"/>
                    </a:lnTo>
                  </a:path>
                </a:pathLst>
              </a:custGeom>
              <a:noFill/>
              <a:ln w="19050">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36" name="Freeform 137"/>
              <p:cNvSpPr>
                <a:spLocks/>
              </p:cNvSpPr>
              <p:nvPr/>
            </p:nvSpPr>
            <p:spPr bwMode="auto">
              <a:xfrm>
                <a:off x="4584" y="1727"/>
                <a:ext cx="31" cy="30"/>
              </a:xfrm>
              <a:custGeom>
                <a:avLst/>
                <a:gdLst>
                  <a:gd name="T0" fmla="*/ 0 w 31"/>
                  <a:gd name="T1" fmla="*/ 0 h 30"/>
                  <a:gd name="T2" fmla="*/ 0 w 31"/>
                  <a:gd name="T3" fmla="*/ 30 h 30"/>
                  <a:gd name="T4" fmla="*/ 31 w 31"/>
                  <a:gd name="T5" fmla="*/ 15 h 30"/>
                  <a:gd name="T6" fmla="*/ 0 w 31"/>
                  <a:gd name="T7" fmla="*/ 3 h 30"/>
                  <a:gd name="T8" fmla="*/ 0 w 31"/>
                  <a:gd name="T9" fmla="*/ 0 h 30"/>
                  <a:gd name="T10" fmla="*/ 0 60000 65536"/>
                  <a:gd name="T11" fmla="*/ 0 60000 65536"/>
                  <a:gd name="T12" fmla="*/ 0 60000 65536"/>
                  <a:gd name="T13" fmla="*/ 0 60000 65536"/>
                  <a:gd name="T14" fmla="*/ 0 60000 65536"/>
                  <a:gd name="T15" fmla="*/ 0 w 31"/>
                  <a:gd name="T16" fmla="*/ 0 h 30"/>
                  <a:gd name="T17" fmla="*/ 31 w 31"/>
                  <a:gd name="T18" fmla="*/ 30 h 30"/>
                </a:gdLst>
                <a:ahLst/>
                <a:cxnLst>
                  <a:cxn ang="T10">
                    <a:pos x="T0" y="T1"/>
                  </a:cxn>
                  <a:cxn ang="T11">
                    <a:pos x="T2" y="T3"/>
                  </a:cxn>
                  <a:cxn ang="T12">
                    <a:pos x="T4" y="T5"/>
                  </a:cxn>
                  <a:cxn ang="T13">
                    <a:pos x="T6" y="T7"/>
                  </a:cxn>
                  <a:cxn ang="T14">
                    <a:pos x="T8" y="T9"/>
                  </a:cxn>
                </a:cxnLst>
                <a:rect l="T15" t="T16" r="T17" b="T18"/>
                <a:pathLst>
                  <a:path w="31" h="30">
                    <a:moveTo>
                      <a:pt x="0" y="0"/>
                    </a:moveTo>
                    <a:lnTo>
                      <a:pt x="0" y="30"/>
                    </a:lnTo>
                    <a:lnTo>
                      <a:pt x="31" y="15"/>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37" name="Line 138"/>
              <p:cNvSpPr>
                <a:spLocks noChangeShapeType="1"/>
              </p:cNvSpPr>
              <p:nvPr/>
            </p:nvSpPr>
            <p:spPr bwMode="auto">
              <a:xfrm flipH="1">
                <a:off x="4731" y="1742"/>
                <a:ext cx="12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8" name="Freeform 139"/>
              <p:cNvSpPr>
                <a:spLocks/>
              </p:cNvSpPr>
              <p:nvPr/>
            </p:nvSpPr>
            <p:spPr bwMode="auto">
              <a:xfrm>
                <a:off x="4584" y="2260"/>
                <a:ext cx="31" cy="30"/>
              </a:xfrm>
              <a:custGeom>
                <a:avLst/>
                <a:gdLst>
                  <a:gd name="T0" fmla="*/ 0 w 31"/>
                  <a:gd name="T1" fmla="*/ 0 h 30"/>
                  <a:gd name="T2" fmla="*/ 0 w 31"/>
                  <a:gd name="T3" fmla="*/ 30 h 30"/>
                  <a:gd name="T4" fmla="*/ 31 w 31"/>
                  <a:gd name="T5" fmla="*/ 15 h 30"/>
                  <a:gd name="T6" fmla="*/ 0 w 31"/>
                  <a:gd name="T7" fmla="*/ 0 h 30"/>
                  <a:gd name="T8" fmla="*/ 0 60000 65536"/>
                  <a:gd name="T9" fmla="*/ 0 60000 65536"/>
                  <a:gd name="T10" fmla="*/ 0 60000 65536"/>
                  <a:gd name="T11" fmla="*/ 0 60000 65536"/>
                  <a:gd name="T12" fmla="*/ 0 w 31"/>
                  <a:gd name="T13" fmla="*/ 0 h 30"/>
                  <a:gd name="T14" fmla="*/ 31 w 31"/>
                  <a:gd name="T15" fmla="*/ 30 h 30"/>
                </a:gdLst>
                <a:ahLst/>
                <a:cxnLst>
                  <a:cxn ang="T8">
                    <a:pos x="T0" y="T1"/>
                  </a:cxn>
                  <a:cxn ang="T9">
                    <a:pos x="T2" y="T3"/>
                  </a:cxn>
                  <a:cxn ang="T10">
                    <a:pos x="T4" y="T5"/>
                  </a:cxn>
                  <a:cxn ang="T11">
                    <a:pos x="T6" y="T7"/>
                  </a:cxn>
                </a:cxnLst>
                <a:rect l="T12" t="T13" r="T14" b="T15"/>
                <a:pathLst>
                  <a:path w="31" h="30">
                    <a:moveTo>
                      <a:pt x="0" y="0"/>
                    </a:moveTo>
                    <a:lnTo>
                      <a:pt x="0" y="30"/>
                    </a:lnTo>
                    <a:lnTo>
                      <a:pt x="31" y="1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39" name="Freeform 140"/>
              <p:cNvSpPr>
                <a:spLocks/>
              </p:cNvSpPr>
              <p:nvPr/>
            </p:nvSpPr>
            <p:spPr bwMode="auto">
              <a:xfrm>
                <a:off x="1044" y="827"/>
                <a:ext cx="28" cy="30"/>
              </a:xfrm>
              <a:custGeom>
                <a:avLst/>
                <a:gdLst>
                  <a:gd name="T0" fmla="*/ 0 w 28"/>
                  <a:gd name="T1" fmla="*/ 0 h 30"/>
                  <a:gd name="T2" fmla="*/ 0 w 28"/>
                  <a:gd name="T3" fmla="*/ 30 h 30"/>
                  <a:gd name="T4" fmla="*/ 28 w 28"/>
                  <a:gd name="T5" fmla="*/ 15 h 30"/>
                  <a:gd name="T6" fmla="*/ 0 w 28"/>
                  <a:gd name="T7" fmla="*/ 0 h 30"/>
                  <a:gd name="T8" fmla="*/ 0 60000 65536"/>
                  <a:gd name="T9" fmla="*/ 0 60000 65536"/>
                  <a:gd name="T10" fmla="*/ 0 60000 65536"/>
                  <a:gd name="T11" fmla="*/ 0 60000 65536"/>
                  <a:gd name="T12" fmla="*/ 0 w 28"/>
                  <a:gd name="T13" fmla="*/ 0 h 30"/>
                  <a:gd name="T14" fmla="*/ 28 w 28"/>
                  <a:gd name="T15" fmla="*/ 30 h 30"/>
                </a:gdLst>
                <a:ahLst/>
                <a:cxnLst>
                  <a:cxn ang="T8">
                    <a:pos x="T0" y="T1"/>
                  </a:cxn>
                  <a:cxn ang="T9">
                    <a:pos x="T2" y="T3"/>
                  </a:cxn>
                  <a:cxn ang="T10">
                    <a:pos x="T4" y="T5"/>
                  </a:cxn>
                  <a:cxn ang="T11">
                    <a:pos x="T6" y="T7"/>
                  </a:cxn>
                </a:cxnLst>
                <a:rect l="T12" t="T13" r="T14" b="T15"/>
                <a:pathLst>
                  <a:path w="28" h="30">
                    <a:moveTo>
                      <a:pt x="0" y="0"/>
                    </a:moveTo>
                    <a:lnTo>
                      <a:pt x="0" y="30"/>
                    </a:lnTo>
                    <a:lnTo>
                      <a:pt x="28"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40" name="Line 141"/>
              <p:cNvSpPr>
                <a:spLocks noChangeShapeType="1"/>
              </p:cNvSpPr>
              <p:nvPr/>
            </p:nvSpPr>
            <p:spPr bwMode="auto">
              <a:xfrm flipH="1">
                <a:off x="1191" y="842"/>
                <a:ext cx="1155"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1" name="Line 142"/>
              <p:cNvSpPr>
                <a:spLocks noChangeShapeType="1"/>
              </p:cNvSpPr>
              <p:nvPr/>
            </p:nvSpPr>
            <p:spPr bwMode="auto">
              <a:xfrm flipH="1">
                <a:off x="760" y="842"/>
                <a:ext cx="29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2" name="Freeform 143"/>
              <p:cNvSpPr>
                <a:spLocks/>
              </p:cNvSpPr>
              <p:nvPr/>
            </p:nvSpPr>
            <p:spPr bwMode="auto">
              <a:xfrm>
                <a:off x="579" y="80"/>
                <a:ext cx="31" cy="30"/>
              </a:xfrm>
              <a:custGeom>
                <a:avLst/>
                <a:gdLst>
                  <a:gd name="T0" fmla="*/ 0 w 31"/>
                  <a:gd name="T1" fmla="*/ 0 h 30"/>
                  <a:gd name="T2" fmla="*/ 0 w 31"/>
                  <a:gd name="T3" fmla="*/ 30 h 30"/>
                  <a:gd name="T4" fmla="*/ 31 w 31"/>
                  <a:gd name="T5" fmla="*/ 15 h 30"/>
                  <a:gd name="T6" fmla="*/ 0 w 31"/>
                  <a:gd name="T7" fmla="*/ 3 h 30"/>
                  <a:gd name="T8" fmla="*/ 0 w 31"/>
                  <a:gd name="T9" fmla="*/ 0 h 30"/>
                  <a:gd name="T10" fmla="*/ 0 60000 65536"/>
                  <a:gd name="T11" fmla="*/ 0 60000 65536"/>
                  <a:gd name="T12" fmla="*/ 0 60000 65536"/>
                  <a:gd name="T13" fmla="*/ 0 60000 65536"/>
                  <a:gd name="T14" fmla="*/ 0 60000 65536"/>
                  <a:gd name="T15" fmla="*/ 0 w 31"/>
                  <a:gd name="T16" fmla="*/ 0 h 30"/>
                  <a:gd name="T17" fmla="*/ 31 w 31"/>
                  <a:gd name="T18" fmla="*/ 30 h 30"/>
                </a:gdLst>
                <a:ahLst/>
                <a:cxnLst>
                  <a:cxn ang="T10">
                    <a:pos x="T0" y="T1"/>
                  </a:cxn>
                  <a:cxn ang="T11">
                    <a:pos x="T2" y="T3"/>
                  </a:cxn>
                  <a:cxn ang="T12">
                    <a:pos x="T4" y="T5"/>
                  </a:cxn>
                  <a:cxn ang="T13">
                    <a:pos x="T6" y="T7"/>
                  </a:cxn>
                  <a:cxn ang="T14">
                    <a:pos x="T8" y="T9"/>
                  </a:cxn>
                </a:cxnLst>
                <a:rect l="T15" t="T16" r="T17" b="T18"/>
                <a:pathLst>
                  <a:path w="31" h="30">
                    <a:moveTo>
                      <a:pt x="0" y="0"/>
                    </a:moveTo>
                    <a:lnTo>
                      <a:pt x="0" y="30"/>
                    </a:lnTo>
                    <a:lnTo>
                      <a:pt x="31" y="15"/>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43" name="Freeform 144"/>
              <p:cNvSpPr>
                <a:spLocks/>
              </p:cNvSpPr>
              <p:nvPr/>
            </p:nvSpPr>
            <p:spPr bwMode="auto">
              <a:xfrm>
                <a:off x="579" y="340"/>
                <a:ext cx="31" cy="28"/>
              </a:xfrm>
              <a:custGeom>
                <a:avLst/>
                <a:gdLst>
                  <a:gd name="T0" fmla="*/ 0 w 31"/>
                  <a:gd name="T1" fmla="*/ 0 h 28"/>
                  <a:gd name="T2" fmla="*/ 0 w 31"/>
                  <a:gd name="T3" fmla="*/ 28 h 28"/>
                  <a:gd name="T4" fmla="*/ 31 w 31"/>
                  <a:gd name="T5" fmla="*/ 15 h 28"/>
                  <a:gd name="T6" fmla="*/ 0 w 31"/>
                  <a:gd name="T7" fmla="*/ 0 h 28"/>
                  <a:gd name="T8" fmla="*/ 0 60000 65536"/>
                  <a:gd name="T9" fmla="*/ 0 60000 65536"/>
                  <a:gd name="T10" fmla="*/ 0 60000 65536"/>
                  <a:gd name="T11" fmla="*/ 0 60000 65536"/>
                  <a:gd name="T12" fmla="*/ 0 w 31"/>
                  <a:gd name="T13" fmla="*/ 0 h 28"/>
                  <a:gd name="T14" fmla="*/ 31 w 31"/>
                  <a:gd name="T15" fmla="*/ 28 h 28"/>
                </a:gdLst>
                <a:ahLst/>
                <a:cxnLst>
                  <a:cxn ang="T8">
                    <a:pos x="T0" y="T1"/>
                  </a:cxn>
                  <a:cxn ang="T9">
                    <a:pos x="T2" y="T3"/>
                  </a:cxn>
                  <a:cxn ang="T10">
                    <a:pos x="T4" y="T5"/>
                  </a:cxn>
                  <a:cxn ang="T11">
                    <a:pos x="T6" y="T7"/>
                  </a:cxn>
                </a:cxnLst>
                <a:rect l="T12" t="T13" r="T14" b="T15"/>
                <a:pathLst>
                  <a:path w="31" h="28">
                    <a:moveTo>
                      <a:pt x="0" y="0"/>
                    </a:moveTo>
                    <a:lnTo>
                      <a:pt x="0" y="28"/>
                    </a:lnTo>
                    <a:lnTo>
                      <a:pt x="31" y="1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44" name="Freeform 145"/>
              <p:cNvSpPr>
                <a:spLocks/>
              </p:cNvSpPr>
              <p:nvPr/>
            </p:nvSpPr>
            <p:spPr bwMode="auto">
              <a:xfrm>
                <a:off x="463" y="95"/>
                <a:ext cx="388" cy="747"/>
              </a:xfrm>
              <a:custGeom>
                <a:avLst/>
                <a:gdLst>
                  <a:gd name="T0" fmla="*/ 131 w 388"/>
                  <a:gd name="T1" fmla="*/ 0 h 747"/>
                  <a:gd name="T2" fmla="*/ 0 w 388"/>
                  <a:gd name="T3" fmla="*/ 0 h 747"/>
                  <a:gd name="T4" fmla="*/ 0 w 388"/>
                  <a:gd name="T5" fmla="*/ 419 h 747"/>
                  <a:gd name="T6" fmla="*/ 388 w 388"/>
                  <a:gd name="T7" fmla="*/ 419 h 747"/>
                  <a:gd name="T8" fmla="*/ 388 w 388"/>
                  <a:gd name="T9" fmla="*/ 747 h 747"/>
                  <a:gd name="T10" fmla="*/ 0 60000 65536"/>
                  <a:gd name="T11" fmla="*/ 0 60000 65536"/>
                  <a:gd name="T12" fmla="*/ 0 60000 65536"/>
                  <a:gd name="T13" fmla="*/ 0 60000 65536"/>
                  <a:gd name="T14" fmla="*/ 0 60000 65536"/>
                  <a:gd name="T15" fmla="*/ 0 w 388"/>
                  <a:gd name="T16" fmla="*/ 0 h 747"/>
                  <a:gd name="T17" fmla="*/ 388 w 388"/>
                  <a:gd name="T18" fmla="*/ 747 h 747"/>
                </a:gdLst>
                <a:ahLst/>
                <a:cxnLst>
                  <a:cxn ang="T10">
                    <a:pos x="T0" y="T1"/>
                  </a:cxn>
                  <a:cxn ang="T11">
                    <a:pos x="T2" y="T3"/>
                  </a:cxn>
                  <a:cxn ang="T12">
                    <a:pos x="T4" y="T5"/>
                  </a:cxn>
                  <a:cxn ang="T13">
                    <a:pos x="T6" y="T7"/>
                  </a:cxn>
                  <a:cxn ang="T14">
                    <a:pos x="T8" y="T9"/>
                  </a:cxn>
                </a:cxnLst>
                <a:rect l="T15" t="T16" r="T17" b="T18"/>
                <a:pathLst>
                  <a:path w="388" h="747">
                    <a:moveTo>
                      <a:pt x="131" y="0"/>
                    </a:moveTo>
                    <a:lnTo>
                      <a:pt x="0" y="0"/>
                    </a:lnTo>
                    <a:lnTo>
                      <a:pt x="0" y="419"/>
                    </a:lnTo>
                    <a:lnTo>
                      <a:pt x="388" y="419"/>
                    </a:lnTo>
                    <a:lnTo>
                      <a:pt x="388" y="747"/>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45" name="Freeform 146"/>
              <p:cNvSpPr>
                <a:spLocks/>
              </p:cNvSpPr>
              <p:nvPr/>
            </p:nvSpPr>
            <p:spPr bwMode="auto">
              <a:xfrm>
                <a:off x="0" y="0"/>
                <a:ext cx="784" cy="1454"/>
              </a:xfrm>
              <a:custGeom>
                <a:avLst/>
                <a:gdLst>
                  <a:gd name="T0" fmla="*/ 64 w 784"/>
                  <a:gd name="T1" fmla="*/ 1451 h 1454"/>
                  <a:gd name="T2" fmla="*/ 0 w 784"/>
                  <a:gd name="T3" fmla="*/ 1454 h 1454"/>
                  <a:gd name="T4" fmla="*/ 0 w 784"/>
                  <a:gd name="T5" fmla="*/ 0 h 1454"/>
                  <a:gd name="T6" fmla="*/ 784 w 784"/>
                  <a:gd name="T7" fmla="*/ 0 h 1454"/>
                  <a:gd name="T8" fmla="*/ 784 w 784"/>
                  <a:gd name="T9" fmla="*/ 227 h 1454"/>
                  <a:gd name="T10" fmla="*/ 720 w 784"/>
                  <a:gd name="T11" fmla="*/ 227 h 1454"/>
                  <a:gd name="T12" fmla="*/ 0 60000 65536"/>
                  <a:gd name="T13" fmla="*/ 0 60000 65536"/>
                  <a:gd name="T14" fmla="*/ 0 60000 65536"/>
                  <a:gd name="T15" fmla="*/ 0 60000 65536"/>
                  <a:gd name="T16" fmla="*/ 0 60000 65536"/>
                  <a:gd name="T17" fmla="*/ 0 60000 65536"/>
                  <a:gd name="T18" fmla="*/ 0 w 784"/>
                  <a:gd name="T19" fmla="*/ 0 h 1454"/>
                  <a:gd name="T20" fmla="*/ 784 w 784"/>
                  <a:gd name="T21" fmla="*/ 1454 h 1454"/>
                </a:gdLst>
                <a:ahLst/>
                <a:cxnLst>
                  <a:cxn ang="T12">
                    <a:pos x="T0" y="T1"/>
                  </a:cxn>
                  <a:cxn ang="T13">
                    <a:pos x="T2" y="T3"/>
                  </a:cxn>
                  <a:cxn ang="T14">
                    <a:pos x="T4" y="T5"/>
                  </a:cxn>
                  <a:cxn ang="T15">
                    <a:pos x="T6" y="T7"/>
                  </a:cxn>
                  <a:cxn ang="T16">
                    <a:pos x="T8" y="T9"/>
                  </a:cxn>
                  <a:cxn ang="T17">
                    <a:pos x="T10" y="T11"/>
                  </a:cxn>
                </a:cxnLst>
                <a:rect l="T18" t="T19" r="T20" b="T21"/>
                <a:pathLst>
                  <a:path w="784" h="1454">
                    <a:moveTo>
                      <a:pt x="64" y="1451"/>
                    </a:moveTo>
                    <a:lnTo>
                      <a:pt x="0" y="1454"/>
                    </a:lnTo>
                    <a:lnTo>
                      <a:pt x="0" y="0"/>
                    </a:lnTo>
                    <a:lnTo>
                      <a:pt x="784" y="0"/>
                    </a:lnTo>
                    <a:lnTo>
                      <a:pt x="784" y="227"/>
                    </a:lnTo>
                    <a:lnTo>
                      <a:pt x="720" y="227"/>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46" name="Rectangle 147"/>
              <p:cNvSpPr>
                <a:spLocks noChangeArrowheads="1"/>
              </p:cNvSpPr>
              <p:nvPr/>
            </p:nvSpPr>
            <p:spPr bwMode="auto">
              <a:xfrm rot="-5400000">
                <a:off x="1243" y="1579"/>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747" name="Rectangle 148"/>
              <p:cNvSpPr>
                <a:spLocks noChangeArrowheads="1"/>
              </p:cNvSpPr>
              <p:nvPr/>
            </p:nvSpPr>
            <p:spPr bwMode="auto">
              <a:xfrm rot="-5400000">
                <a:off x="1234" y="1554"/>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n</a:t>
                </a:r>
                <a:endParaRPr lang="en-US" altLang="zh-CN" sz="800"/>
              </a:p>
            </p:txBody>
          </p:sp>
          <p:sp>
            <p:nvSpPr>
              <p:cNvPr id="748" name="Rectangle 149"/>
              <p:cNvSpPr>
                <a:spLocks noChangeArrowheads="1"/>
              </p:cNvSpPr>
              <p:nvPr/>
            </p:nvSpPr>
            <p:spPr bwMode="auto">
              <a:xfrm rot="-5400000">
                <a:off x="1236" y="1525"/>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749" name="Rectangle 150"/>
              <p:cNvSpPr>
                <a:spLocks noChangeArrowheads="1"/>
              </p:cNvSpPr>
              <p:nvPr/>
            </p:nvSpPr>
            <p:spPr bwMode="auto">
              <a:xfrm rot="-5400000">
                <a:off x="1243" y="1503"/>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750" name="Rectangle 151"/>
              <p:cNvSpPr>
                <a:spLocks noChangeArrowheads="1"/>
              </p:cNvSpPr>
              <p:nvPr/>
            </p:nvSpPr>
            <p:spPr bwMode="auto">
              <a:xfrm rot="-5400000">
                <a:off x="1241" y="1485"/>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751" name="Rectangle 152"/>
              <p:cNvSpPr>
                <a:spLocks noChangeArrowheads="1"/>
              </p:cNvSpPr>
              <p:nvPr/>
            </p:nvSpPr>
            <p:spPr bwMode="auto">
              <a:xfrm rot="-5400000">
                <a:off x="1234" y="1460"/>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u</a:t>
                </a:r>
                <a:endParaRPr lang="en-US" altLang="zh-CN" sz="800"/>
              </a:p>
            </p:txBody>
          </p:sp>
          <p:sp>
            <p:nvSpPr>
              <p:cNvPr id="752" name="Rectangle 153"/>
              <p:cNvSpPr>
                <a:spLocks noChangeArrowheads="1"/>
              </p:cNvSpPr>
              <p:nvPr/>
            </p:nvSpPr>
            <p:spPr bwMode="auto">
              <a:xfrm rot="-5400000">
                <a:off x="1236" y="1429"/>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c</a:t>
                </a:r>
                <a:endParaRPr lang="en-US" altLang="zh-CN" sz="800"/>
              </a:p>
            </p:txBody>
          </p:sp>
          <p:sp>
            <p:nvSpPr>
              <p:cNvPr id="753" name="Rectangle 154"/>
              <p:cNvSpPr>
                <a:spLocks noChangeArrowheads="1"/>
              </p:cNvSpPr>
              <p:nvPr/>
            </p:nvSpPr>
            <p:spPr bwMode="auto">
              <a:xfrm rot="-5400000">
                <a:off x="1243" y="1410"/>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754" name="Rectangle 155"/>
              <p:cNvSpPr>
                <a:spLocks noChangeArrowheads="1"/>
              </p:cNvSpPr>
              <p:nvPr/>
            </p:nvSpPr>
            <p:spPr bwMode="auto">
              <a:xfrm rot="-5400000">
                <a:off x="1245" y="1395"/>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755" name="Rectangle 156"/>
              <p:cNvSpPr>
                <a:spLocks noChangeArrowheads="1"/>
              </p:cNvSpPr>
              <p:nvPr/>
            </p:nvSpPr>
            <p:spPr bwMode="auto">
              <a:xfrm rot="-5400000">
                <a:off x="1234" y="137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o</a:t>
                </a:r>
                <a:endParaRPr lang="en-US" altLang="zh-CN" sz="800"/>
              </a:p>
            </p:txBody>
          </p:sp>
          <p:sp>
            <p:nvSpPr>
              <p:cNvPr id="756" name="Rectangle 157"/>
              <p:cNvSpPr>
                <a:spLocks noChangeArrowheads="1"/>
              </p:cNvSpPr>
              <p:nvPr/>
            </p:nvSpPr>
            <p:spPr bwMode="auto">
              <a:xfrm rot="-5400000">
                <a:off x="1234" y="1338"/>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n</a:t>
                </a:r>
                <a:endParaRPr lang="en-US" altLang="zh-CN" sz="800"/>
              </a:p>
            </p:txBody>
          </p:sp>
          <p:sp>
            <p:nvSpPr>
              <p:cNvPr id="757" name="Freeform 158"/>
              <p:cNvSpPr>
                <a:spLocks/>
              </p:cNvSpPr>
              <p:nvPr/>
            </p:nvSpPr>
            <p:spPr bwMode="auto">
              <a:xfrm>
                <a:off x="1072" y="609"/>
                <a:ext cx="125" cy="62"/>
              </a:xfrm>
              <a:custGeom>
                <a:avLst/>
                <a:gdLst>
                  <a:gd name="T0" fmla="*/ 122 w 125"/>
                  <a:gd name="T1" fmla="*/ 0 h 62"/>
                  <a:gd name="T2" fmla="*/ 125 w 125"/>
                  <a:gd name="T3" fmla="*/ 62 h 62"/>
                  <a:gd name="T4" fmla="*/ 0 w 125"/>
                  <a:gd name="T5" fmla="*/ 62 h 62"/>
                  <a:gd name="T6" fmla="*/ 0 w 125"/>
                  <a:gd name="T7" fmla="*/ 0 h 62"/>
                  <a:gd name="T8" fmla="*/ 125 w 125"/>
                  <a:gd name="T9" fmla="*/ 0 h 62"/>
                  <a:gd name="T10" fmla="*/ 122 w 125"/>
                  <a:gd name="T11" fmla="*/ 0 h 62"/>
                  <a:gd name="T12" fmla="*/ 0 60000 65536"/>
                  <a:gd name="T13" fmla="*/ 0 60000 65536"/>
                  <a:gd name="T14" fmla="*/ 0 60000 65536"/>
                  <a:gd name="T15" fmla="*/ 0 60000 65536"/>
                  <a:gd name="T16" fmla="*/ 0 60000 65536"/>
                  <a:gd name="T17" fmla="*/ 0 60000 65536"/>
                  <a:gd name="T18" fmla="*/ 0 w 125"/>
                  <a:gd name="T19" fmla="*/ 0 h 62"/>
                  <a:gd name="T20" fmla="*/ 125 w 125"/>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125" h="62">
                    <a:moveTo>
                      <a:pt x="122" y="0"/>
                    </a:moveTo>
                    <a:lnTo>
                      <a:pt x="125" y="62"/>
                    </a:lnTo>
                    <a:lnTo>
                      <a:pt x="0" y="62"/>
                    </a:lnTo>
                    <a:lnTo>
                      <a:pt x="0" y="0"/>
                    </a:lnTo>
                    <a:lnTo>
                      <a:pt x="125" y="0"/>
                    </a:lnTo>
                    <a:lnTo>
                      <a:pt x="1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58" name="Rectangle 159"/>
              <p:cNvSpPr>
                <a:spLocks noChangeArrowheads="1"/>
              </p:cNvSpPr>
              <p:nvPr/>
            </p:nvSpPr>
            <p:spPr bwMode="auto">
              <a:xfrm>
                <a:off x="1072" y="603"/>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759" name="Rectangle 160"/>
              <p:cNvSpPr>
                <a:spLocks noChangeArrowheads="1"/>
              </p:cNvSpPr>
              <p:nvPr/>
            </p:nvSpPr>
            <p:spPr bwMode="auto">
              <a:xfrm>
                <a:off x="1087" y="603"/>
                <a:ext cx="39"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F</a:t>
                </a:r>
                <a:endParaRPr lang="en-US" altLang="zh-CN" sz="800"/>
              </a:p>
            </p:txBody>
          </p:sp>
          <p:sp>
            <p:nvSpPr>
              <p:cNvPr id="760" name="Rectangle 161"/>
              <p:cNvSpPr>
                <a:spLocks noChangeArrowheads="1"/>
              </p:cNvSpPr>
              <p:nvPr/>
            </p:nvSpPr>
            <p:spPr bwMode="auto">
              <a:xfrm>
                <a:off x="1121" y="603"/>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t>
                </a:r>
                <a:endParaRPr lang="en-US" altLang="zh-CN" sz="800"/>
              </a:p>
            </p:txBody>
          </p:sp>
          <p:sp>
            <p:nvSpPr>
              <p:cNvPr id="761" name="Rectangle 162"/>
              <p:cNvSpPr>
                <a:spLocks noChangeArrowheads="1"/>
              </p:cNvSpPr>
              <p:nvPr/>
            </p:nvSpPr>
            <p:spPr bwMode="auto">
              <a:xfrm>
                <a:off x="1136" y="603"/>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762" name="Rectangle 163"/>
              <p:cNvSpPr>
                <a:spLocks noChangeArrowheads="1"/>
              </p:cNvSpPr>
              <p:nvPr/>
            </p:nvSpPr>
            <p:spPr bwMode="auto">
              <a:xfrm>
                <a:off x="1155" y="603"/>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763" name="Freeform 164"/>
              <p:cNvSpPr>
                <a:spLocks/>
              </p:cNvSpPr>
              <p:nvPr/>
            </p:nvSpPr>
            <p:spPr bwMode="auto">
              <a:xfrm>
                <a:off x="2367" y="609"/>
                <a:ext cx="126" cy="62"/>
              </a:xfrm>
              <a:custGeom>
                <a:avLst/>
                <a:gdLst>
                  <a:gd name="T0" fmla="*/ 123 w 126"/>
                  <a:gd name="T1" fmla="*/ 0 h 62"/>
                  <a:gd name="T2" fmla="*/ 126 w 126"/>
                  <a:gd name="T3" fmla="*/ 62 h 62"/>
                  <a:gd name="T4" fmla="*/ 0 w 126"/>
                  <a:gd name="T5" fmla="*/ 62 h 62"/>
                  <a:gd name="T6" fmla="*/ 0 w 126"/>
                  <a:gd name="T7" fmla="*/ 0 h 62"/>
                  <a:gd name="T8" fmla="*/ 126 w 126"/>
                  <a:gd name="T9" fmla="*/ 0 h 62"/>
                  <a:gd name="T10" fmla="*/ 123 w 126"/>
                  <a:gd name="T11" fmla="*/ 0 h 62"/>
                  <a:gd name="T12" fmla="*/ 0 60000 65536"/>
                  <a:gd name="T13" fmla="*/ 0 60000 65536"/>
                  <a:gd name="T14" fmla="*/ 0 60000 65536"/>
                  <a:gd name="T15" fmla="*/ 0 60000 65536"/>
                  <a:gd name="T16" fmla="*/ 0 60000 65536"/>
                  <a:gd name="T17" fmla="*/ 0 60000 65536"/>
                  <a:gd name="T18" fmla="*/ 0 w 126"/>
                  <a:gd name="T19" fmla="*/ 0 h 62"/>
                  <a:gd name="T20" fmla="*/ 126 w 126"/>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126" h="62">
                    <a:moveTo>
                      <a:pt x="123" y="0"/>
                    </a:moveTo>
                    <a:lnTo>
                      <a:pt x="126" y="62"/>
                    </a:lnTo>
                    <a:lnTo>
                      <a:pt x="0" y="62"/>
                    </a:lnTo>
                    <a:lnTo>
                      <a:pt x="0" y="0"/>
                    </a:lnTo>
                    <a:lnTo>
                      <a:pt x="126" y="0"/>
                    </a:lnTo>
                    <a:lnTo>
                      <a:pt x="1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64" name="Freeform 165"/>
              <p:cNvSpPr>
                <a:spLocks/>
              </p:cNvSpPr>
              <p:nvPr/>
            </p:nvSpPr>
            <p:spPr bwMode="auto">
              <a:xfrm>
                <a:off x="3506" y="609"/>
                <a:ext cx="126" cy="62"/>
              </a:xfrm>
              <a:custGeom>
                <a:avLst/>
                <a:gdLst>
                  <a:gd name="T0" fmla="*/ 126 w 126"/>
                  <a:gd name="T1" fmla="*/ 0 h 62"/>
                  <a:gd name="T2" fmla="*/ 126 w 126"/>
                  <a:gd name="T3" fmla="*/ 62 h 62"/>
                  <a:gd name="T4" fmla="*/ 0 w 126"/>
                  <a:gd name="T5" fmla="*/ 62 h 62"/>
                  <a:gd name="T6" fmla="*/ 0 w 126"/>
                  <a:gd name="T7" fmla="*/ 0 h 62"/>
                  <a:gd name="T8" fmla="*/ 126 w 126"/>
                  <a:gd name="T9" fmla="*/ 0 h 62"/>
                  <a:gd name="T10" fmla="*/ 0 60000 65536"/>
                  <a:gd name="T11" fmla="*/ 0 60000 65536"/>
                  <a:gd name="T12" fmla="*/ 0 60000 65536"/>
                  <a:gd name="T13" fmla="*/ 0 60000 65536"/>
                  <a:gd name="T14" fmla="*/ 0 60000 65536"/>
                  <a:gd name="T15" fmla="*/ 0 w 126"/>
                  <a:gd name="T16" fmla="*/ 0 h 62"/>
                  <a:gd name="T17" fmla="*/ 126 w 126"/>
                  <a:gd name="T18" fmla="*/ 62 h 62"/>
                </a:gdLst>
                <a:ahLst/>
                <a:cxnLst>
                  <a:cxn ang="T10">
                    <a:pos x="T0" y="T1"/>
                  </a:cxn>
                  <a:cxn ang="T11">
                    <a:pos x="T2" y="T3"/>
                  </a:cxn>
                  <a:cxn ang="T12">
                    <a:pos x="T4" y="T5"/>
                  </a:cxn>
                  <a:cxn ang="T13">
                    <a:pos x="T6" y="T7"/>
                  </a:cxn>
                  <a:cxn ang="T14">
                    <a:pos x="T8" y="T9"/>
                  </a:cxn>
                </a:cxnLst>
                <a:rect l="T15" t="T16" r="T17" b="T18"/>
                <a:pathLst>
                  <a:path w="126" h="62">
                    <a:moveTo>
                      <a:pt x="126" y="0"/>
                    </a:moveTo>
                    <a:lnTo>
                      <a:pt x="126" y="62"/>
                    </a:lnTo>
                    <a:lnTo>
                      <a:pt x="0" y="62"/>
                    </a:lnTo>
                    <a:lnTo>
                      <a:pt x="0"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65" name="Rectangle 166"/>
              <p:cNvSpPr>
                <a:spLocks noChangeArrowheads="1"/>
              </p:cNvSpPr>
              <p:nvPr/>
            </p:nvSpPr>
            <p:spPr bwMode="auto">
              <a:xfrm>
                <a:off x="3457" y="603"/>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766" name="Rectangle 167"/>
              <p:cNvSpPr>
                <a:spLocks noChangeArrowheads="1"/>
              </p:cNvSpPr>
              <p:nvPr/>
            </p:nvSpPr>
            <p:spPr bwMode="auto">
              <a:xfrm>
                <a:off x="3497" y="603"/>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X</a:t>
                </a:r>
                <a:endParaRPr lang="en-US" altLang="zh-CN" sz="800"/>
              </a:p>
            </p:txBody>
          </p:sp>
          <p:sp>
            <p:nvSpPr>
              <p:cNvPr id="767" name="Rectangle 168"/>
              <p:cNvSpPr>
                <a:spLocks noChangeArrowheads="1"/>
              </p:cNvSpPr>
              <p:nvPr/>
            </p:nvSpPr>
            <p:spPr bwMode="auto">
              <a:xfrm>
                <a:off x="3534" y="603"/>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t>
                </a:r>
                <a:endParaRPr lang="en-US" altLang="zh-CN" sz="800"/>
              </a:p>
            </p:txBody>
          </p:sp>
          <p:sp>
            <p:nvSpPr>
              <p:cNvPr id="768" name="Rectangle 169"/>
              <p:cNvSpPr>
                <a:spLocks noChangeArrowheads="1"/>
              </p:cNvSpPr>
              <p:nvPr/>
            </p:nvSpPr>
            <p:spPr bwMode="auto">
              <a:xfrm>
                <a:off x="3552" y="603"/>
                <a:ext cx="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M</a:t>
                </a:r>
                <a:endParaRPr lang="en-US" altLang="zh-CN" sz="800"/>
              </a:p>
            </p:txBody>
          </p:sp>
          <p:sp>
            <p:nvSpPr>
              <p:cNvPr id="769" name="Rectangle 170"/>
              <p:cNvSpPr>
                <a:spLocks noChangeArrowheads="1"/>
              </p:cNvSpPr>
              <p:nvPr/>
            </p:nvSpPr>
            <p:spPr bwMode="auto">
              <a:xfrm>
                <a:off x="3598" y="603"/>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770" name="Rectangle 171"/>
              <p:cNvSpPr>
                <a:spLocks noChangeArrowheads="1"/>
              </p:cNvSpPr>
              <p:nvPr/>
            </p:nvSpPr>
            <p:spPr bwMode="auto">
              <a:xfrm>
                <a:off x="3638" y="603"/>
                <a:ext cx="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M</a:t>
                </a:r>
                <a:endParaRPr lang="en-US" altLang="zh-CN" sz="800"/>
              </a:p>
            </p:txBody>
          </p:sp>
          <p:sp>
            <p:nvSpPr>
              <p:cNvPr id="771" name="Freeform 172"/>
              <p:cNvSpPr>
                <a:spLocks/>
              </p:cNvSpPr>
              <p:nvPr/>
            </p:nvSpPr>
            <p:spPr bwMode="auto">
              <a:xfrm>
                <a:off x="4612" y="609"/>
                <a:ext cx="125" cy="62"/>
              </a:xfrm>
              <a:custGeom>
                <a:avLst/>
                <a:gdLst>
                  <a:gd name="T0" fmla="*/ 125 w 125"/>
                  <a:gd name="T1" fmla="*/ 0 h 62"/>
                  <a:gd name="T2" fmla="*/ 125 w 125"/>
                  <a:gd name="T3" fmla="*/ 62 h 62"/>
                  <a:gd name="T4" fmla="*/ 0 w 125"/>
                  <a:gd name="T5" fmla="*/ 62 h 62"/>
                  <a:gd name="T6" fmla="*/ 0 w 125"/>
                  <a:gd name="T7" fmla="*/ 0 h 62"/>
                  <a:gd name="T8" fmla="*/ 125 w 125"/>
                  <a:gd name="T9" fmla="*/ 0 h 62"/>
                  <a:gd name="T10" fmla="*/ 0 60000 65536"/>
                  <a:gd name="T11" fmla="*/ 0 60000 65536"/>
                  <a:gd name="T12" fmla="*/ 0 60000 65536"/>
                  <a:gd name="T13" fmla="*/ 0 60000 65536"/>
                  <a:gd name="T14" fmla="*/ 0 60000 65536"/>
                  <a:gd name="T15" fmla="*/ 0 w 125"/>
                  <a:gd name="T16" fmla="*/ 0 h 62"/>
                  <a:gd name="T17" fmla="*/ 125 w 125"/>
                  <a:gd name="T18" fmla="*/ 62 h 62"/>
                </a:gdLst>
                <a:ahLst/>
                <a:cxnLst>
                  <a:cxn ang="T10">
                    <a:pos x="T0" y="T1"/>
                  </a:cxn>
                  <a:cxn ang="T11">
                    <a:pos x="T2" y="T3"/>
                  </a:cxn>
                  <a:cxn ang="T12">
                    <a:pos x="T4" y="T5"/>
                  </a:cxn>
                  <a:cxn ang="T13">
                    <a:pos x="T6" y="T7"/>
                  </a:cxn>
                  <a:cxn ang="T14">
                    <a:pos x="T8" y="T9"/>
                  </a:cxn>
                </a:cxnLst>
                <a:rect l="T15" t="T16" r="T17" b="T18"/>
                <a:pathLst>
                  <a:path w="125" h="62">
                    <a:moveTo>
                      <a:pt x="125" y="0"/>
                    </a:moveTo>
                    <a:lnTo>
                      <a:pt x="125" y="62"/>
                    </a:lnTo>
                    <a:lnTo>
                      <a:pt x="0" y="62"/>
                    </a:lnTo>
                    <a:lnTo>
                      <a:pt x="0" y="0"/>
                    </a:lnTo>
                    <a:lnTo>
                      <a:pt x="1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72" name="Rectangle 173"/>
              <p:cNvSpPr>
                <a:spLocks noChangeArrowheads="1"/>
              </p:cNvSpPr>
              <p:nvPr/>
            </p:nvSpPr>
            <p:spPr bwMode="auto">
              <a:xfrm>
                <a:off x="4554" y="603"/>
                <a:ext cx="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M</a:t>
                </a:r>
                <a:endParaRPr lang="en-US" altLang="zh-CN" sz="800"/>
              </a:p>
            </p:txBody>
          </p:sp>
          <p:sp>
            <p:nvSpPr>
              <p:cNvPr id="773" name="Rectangle 174"/>
              <p:cNvSpPr>
                <a:spLocks noChangeArrowheads="1"/>
              </p:cNvSpPr>
              <p:nvPr/>
            </p:nvSpPr>
            <p:spPr bwMode="auto">
              <a:xfrm>
                <a:off x="4603" y="603"/>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774" name="Rectangle 175"/>
              <p:cNvSpPr>
                <a:spLocks noChangeArrowheads="1"/>
              </p:cNvSpPr>
              <p:nvPr/>
            </p:nvSpPr>
            <p:spPr bwMode="auto">
              <a:xfrm>
                <a:off x="4639" y="603"/>
                <a:ext cx="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M</a:t>
                </a:r>
                <a:endParaRPr lang="en-US" altLang="zh-CN" sz="800"/>
              </a:p>
            </p:txBody>
          </p:sp>
          <p:sp>
            <p:nvSpPr>
              <p:cNvPr id="775" name="Rectangle 176"/>
              <p:cNvSpPr>
                <a:spLocks noChangeArrowheads="1"/>
              </p:cNvSpPr>
              <p:nvPr/>
            </p:nvSpPr>
            <p:spPr bwMode="auto">
              <a:xfrm>
                <a:off x="4688" y="603"/>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t>
                </a:r>
                <a:endParaRPr lang="en-US" altLang="zh-CN" sz="800"/>
              </a:p>
            </p:txBody>
          </p:sp>
          <p:sp>
            <p:nvSpPr>
              <p:cNvPr id="776" name="Rectangle 177"/>
              <p:cNvSpPr>
                <a:spLocks noChangeArrowheads="1"/>
              </p:cNvSpPr>
              <p:nvPr/>
            </p:nvSpPr>
            <p:spPr bwMode="auto">
              <a:xfrm>
                <a:off x="4704" y="603"/>
                <a:ext cx="6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W</a:t>
                </a:r>
                <a:endParaRPr lang="en-US" altLang="zh-CN" sz="800"/>
              </a:p>
            </p:txBody>
          </p:sp>
          <p:sp>
            <p:nvSpPr>
              <p:cNvPr id="777" name="Rectangle 178"/>
              <p:cNvSpPr>
                <a:spLocks noChangeArrowheads="1"/>
              </p:cNvSpPr>
              <p:nvPr/>
            </p:nvSpPr>
            <p:spPr bwMode="auto">
              <a:xfrm>
                <a:off x="4759" y="603"/>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B</a:t>
                </a:r>
                <a:endParaRPr lang="en-US" altLang="zh-CN" sz="800"/>
              </a:p>
            </p:txBody>
          </p:sp>
          <p:sp>
            <p:nvSpPr>
              <p:cNvPr id="778" name="Rectangle 179"/>
              <p:cNvSpPr>
                <a:spLocks noChangeArrowheads="1"/>
              </p:cNvSpPr>
              <p:nvPr/>
            </p:nvSpPr>
            <p:spPr bwMode="auto">
              <a:xfrm>
                <a:off x="2428" y="707"/>
                <a:ext cx="59" cy="1905"/>
              </a:xfrm>
              <a:prstGeom prst="rect">
                <a:avLst/>
              </a:prstGeom>
              <a:solidFill>
                <a:srgbClr val="FBE2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79" name="Freeform 180"/>
              <p:cNvSpPr>
                <a:spLocks/>
              </p:cNvSpPr>
              <p:nvPr/>
            </p:nvSpPr>
            <p:spPr bwMode="auto">
              <a:xfrm>
                <a:off x="2428" y="707"/>
                <a:ext cx="59" cy="1905"/>
              </a:xfrm>
              <a:custGeom>
                <a:avLst/>
                <a:gdLst>
                  <a:gd name="T0" fmla="*/ 0 w 59"/>
                  <a:gd name="T1" fmla="*/ 1905 h 1905"/>
                  <a:gd name="T2" fmla="*/ 59 w 59"/>
                  <a:gd name="T3" fmla="*/ 1905 h 1905"/>
                  <a:gd name="T4" fmla="*/ 59 w 59"/>
                  <a:gd name="T5" fmla="*/ 0 h 1905"/>
                  <a:gd name="T6" fmla="*/ 0 w 59"/>
                  <a:gd name="T7" fmla="*/ 0 h 1905"/>
                  <a:gd name="T8" fmla="*/ 0 60000 65536"/>
                  <a:gd name="T9" fmla="*/ 0 60000 65536"/>
                  <a:gd name="T10" fmla="*/ 0 60000 65536"/>
                  <a:gd name="T11" fmla="*/ 0 60000 65536"/>
                  <a:gd name="T12" fmla="*/ 0 w 59"/>
                  <a:gd name="T13" fmla="*/ 0 h 1905"/>
                  <a:gd name="T14" fmla="*/ 59 w 59"/>
                  <a:gd name="T15" fmla="*/ 1905 h 1905"/>
                </a:gdLst>
                <a:ahLst/>
                <a:cxnLst>
                  <a:cxn ang="T8">
                    <a:pos x="T0" y="T1"/>
                  </a:cxn>
                  <a:cxn ang="T9">
                    <a:pos x="T2" y="T3"/>
                  </a:cxn>
                  <a:cxn ang="T10">
                    <a:pos x="T4" y="T5"/>
                  </a:cxn>
                  <a:cxn ang="T11">
                    <a:pos x="T6" y="T7"/>
                  </a:cxn>
                </a:cxnLst>
                <a:rect l="T12" t="T13" r="T14" b="T15"/>
                <a:pathLst>
                  <a:path w="59" h="1905">
                    <a:moveTo>
                      <a:pt x="0" y="1905"/>
                    </a:moveTo>
                    <a:lnTo>
                      <a:pt x="59" y="1905"/>
                    </a:lnTo>
                    <a:lnTo>
                      <a:pt x="59"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80" name="Rectangle 181"/>
              <p:cNvSpPr>
                <a:spLocks noChangeArrowheads="1"/>
              </p:cNvSpPr>
              <p:nvPr/>
            </p:nvSpPr>
            <p:spPr bwMode="auto">
              <a:xfrm>
                <a:off x="2373" y="707"/>
                <a:ext cx="55" cy="1905"/>
              </a:xfrm>
              <a:prstGeom prst="rect">
                <a:avLst/>
              </a:prstGeom>
              <a:solidFill>
                <a:srgbClr val="FBE2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81" name="Freeform 182"/>
              <p:cNvSpPr>
                <a:spLocks/>
              </p:cNvSpPr>
              <p:nvPr/>
            </p:nvSpPr>
            <p:spPr bwMode="auto">
              <a:xfrm>
                <a:off x="2373" y="707"/>
                <a:ext cx="55" cy="1905"/>
              </a:xfrm>
              <a:custGeom>
                <a:avLst/>
                <a:gdLst>
                  <a:gd name="T0" fmla="*/ 55 w 55"/>
                  <a:gd name="T1" fmla="*/ 0 h 1905"/>
                  <a:gd name="T2" fmla="*/ 0 w 55"/>
                  <a:gd name="T3" fmla="*/ 0 h 1905"/>
                  <a:gd name="T4" fmla="*/ 0 w 55"/>
                  <a:gd name="T5" fmla="*/ 1905 h 1905"/>
                  <a:gd name="T6" fmla="*/ 55 w 55"/>
                  <a:gd name="T7" fmla="*/ 1905 h 1905"/>
                  <a:gd name="T8" fmla="*/ 0 60000 65536"/>
                  <a:gd name="T9" fmla="*/ 0 60000 65536"/>
                  <a:gd name="T10" fmla="*/ 0 60000 65536"/>
                  <a:gd name="T11" fmla="*/ 0 60000 65536"/>
                  <a:gd name="T12" fmla="*/ 0 w 55"/>
                  <a:gd name="T13" fmla="*/ 0 h 1905"/>
                  <a:gd name="T14" fmla="*/ 55 w 55"/>
                  <a:gd name="T15" fmla="*/ 1905 h 1905"/>
                </a:gdLst>
                <a:ahLst/>
                <a:cxnLst>
                  <a:cxn ang="T8">
                    <a:pos x="T0" y="T1"/>
                  </a:cxn>
                  <a:cxn ang="T9">
                    <a:pos x="T2" y="T3"/>
                  </a:cxn>
                  <a:cxn ang="T10">
                    <a:pos x="T4" y="T5"/>
                  </a:cxn>
                  <a:cxn ang="T11">
                    <a:pos x="T6" y="T7"/>
                  </a:cxn>
                </a:cxnLst>
                <a:rect l="T12" t="T13" r="T14" b="T15"/>
                <a:pathLst>
                  <a:path w="55" h="1905">
                    <a:moveTo>
                      <a:pt x="55" y="0"/>
                    </a:moveTo>
                    <a:lnTo>
                      <a:pt x="0" y="0"/>
                    </a:lnTo>
                    <a:lnTo>
                      <a:pt x="0" y="1905"/>
                    </a:lnTo>
                    <a:lnTo>
                      <a:pt x="55" y="19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82" name="Freeform 183"/>
              <p:cNvSpPr>
                <a:spLocks/>
              </p:cNvSpPr>
              <p:nvPr/>
            </p:nvSpPr>
            <p:spPr bwMode="auto">
              <a:xfrm>
                <a:off x="3568" y="707"/>
                <a:ext cx="58" cy="1905"/>
              </a:xfrm>
              <a:custGeom>
                <a:avLst/>
                <a:gdLst>
                  <a:gd name="T0" fmla="*/ 0 w 58"/>
                  <a:gd name="T1" fmla="*/ 1905 h 1905"/>
                  <a:gd name="T2" fmla="*/ 58 w 58"/>
                  <a:gd name="T3" fmla="*/ 1905 h 1905"/>
                  <a:gd name="T4" fmla="*/ 58 w 58"/>
                  <a:gd name="T5" fmla="*/ 0 h 1905"/>
                  <a:gd name="T6" fmla="*/ 3 w 58"/>
                  <a:gd name="T7" fmla="*/ 0 h 1905"/>
                  <a:gd name="T8" fmla="*/ 0 w 58"/>
                  <a:gd name="T9" fmla="*/ 1905 h 1905"/>
                  <a:gd name="T10" fmla="*/ 0 60000 65536"/>
                  <a:gd name="T11" fmla="*/ 0 60000 65536"/>
                  <a:gd name="T12" fmla="*/ 0 60000 65536"/>
                  <a:gd name="T13" fmla="*/ 0 60000 65536"/>
                  <a:gd name="T14" fmla="*/ 0 60000 65536"/>
                  <a:gd name="T15" fmla="*/ 0 w 58"/>
                  <a:gd name="T16" fmla="*/ 0 h 1905"/>
                  <a:gd name="T17" fmla="*/ 58 w 58"/>
                  <a:gd name="T18" fmla="*/ 1905 h 1905"/>
                </a:gdLst>
                <a:ahLst/>
                <a:cxnLst>
                  <a:cxn ang="T10">
                    <a:pos x="T0" y="T1"/>
                  </a:cxn>
                  <a:cxn ang="T11">
                    <a:pos x="T2" y="T3"/>
                  </a:cxn>
                  <a:cxn ang="T12">
                    <a:pos x="T4" y="T5"/>
                  </a:cxn>
                  <a:cxn ang="T13">
                    <a:pos x="T6" y="T7"/>
                  </a:cxn>
                  <a:cxn ang="T14">
                    <a:pos x="T8" y="T9"/>
                  </a:cxn>
                </a:cxnLst>
                <a:rect l="T15" t="T16" r="T17" b="T18"/>
                <a:pathLst>
                  <a:path w="58" h="1905">
                    <a:moveTo>
                      <a:pt x="0" y="1905"/>
                    </a:moveTo>
                    <a:lnTo>
                      <a:pt x="58" y="1905"/>
                    </a:lnTo>
                    <a:lnTo>
                      <a:pt x="58" y="0"/>
                    </a:lnTo>
                    <a:lnTo>
                      <a:pt x="3" y="0"/>
                    </a:lnTo>
                    <a:lnTo>
                      <a:pt x="0" y="1905"/>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83" name="Freeform 184"/>
              <p:cNvSpPr>
                <a:spLocks/>
              </p:cNvSpPr>
              <p:nvPr/>
            </p:nvSpPr>
            <p:spPr bwMode="auto">
              <a:xfrm>
                <a:off x="3568" y="707"/>
                <a:ext cx="58" cy="1905"/>
              </a:xfrm>
              <a:custGeom>
                <a:avLst/>
                <a:gdLst>
                  <a:gd name="T0" fmla="*/ 0 w 58"/>
                  <a:gd name="T1" fmla="*/ 1905 h 1905"/>
                  <a:gd name="T2" fmla="*/ 58 w 58"/>
                  <a:gd name="T3" fmla="*/ 1905 h 1905"/>
                  <a:gd name="T4" fmla="*/ 58 w 58"/>
                  <a:gd name="T5" fmla="*/ 0 h 1905"/>
                  <a:gd name="T6" fmla="*/ 3 w 58"/>
                  <a:gd name="T7" fmla="*/ 0 h 1905"/>
                  <a:gd name="T8" fmla="*/ 0 60000 65536"/>
                  <a:gd name="T9" fmla="*/ 0 60000 65536"/>
                  <a:gd name="T10" fmla="*/ 0 60000 65536"/>
                  <a:gd name="T11" fmla="*/ 0 60000 65536"/>
                  <a:gd name="T12" fmla="*/ 0 w 58"/>
                  <a:gd name="T13" fmla="*/ 0 h 1905"/>
                  <a:gd name="T14" fmla="*/ 58 w 58"/>
                  <a:gd name="T15" fmla="*/ 1905 h 1905"/>
                </a:gdLst>
                <a:ahLst/>
                <a:cxnLst>
                  <a:cxn ang="T8">
                    <a:pos x="T0" y="T1"/>
                  </a:cxn>
                  <a:cxn ang="T9">
                    <a:pos x="T2" y="T3"/>
                  </a:cxn>
                  <a:cxn ang="T10">
                    <a:pos x="T4" y="T5"/>
                  </a:cxn>
                  <a:cxn ang="T11">
                    <a:pos x="T6" y="T7"/>
                  </a:cxn>
                </a:cxnLst>
                <a:rect l="T12" t="T13" r="T14" b="T15"/>
                <a:pathLst>
                  <a:path w="58" h="1905">
                    <a:moveTo>
                      <a:pt x="0" y="1905"/>
                    </a:moveTo>
                    <a:lnTo>
                      <a:pt x="58" y="1905"/>
                    </a:lnTo>
                    <a:lnTo>
                      <a:pt x="58" y="0"/>
                    </a:lnTo>
                    <a:lnTo>
                      <a:pt x="3"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84" name="Freeform 185"/>
              <p:cNvSpPr>
                <a:spLocks/>
              </p:cNvSpPr>
              <p:nvPr/>
            </p:nvSpPr>
            <p:spPr bwMode="auto">
              <a:xfrm>
                <a:off x="3512" y="707"/>
                <a:ext cx="59" cy="1905"/>
              </a:xfrm>
              <a:custGeom>
                <a:avLst/>
                <a:gdLst>
                  <a:gd name="T0" fmla="*/ 56 w 59"/>
                  <a:gd name="T1" fmla="*/ 0 h 1905"/>
                  <a:gd name="T2" fmla="*/ 0 w 59"/>
                  <a:gd name="T3" fmla="*/ 0 h 1905"/>
                  <a:gd name="T4" fmla="*/ 0 w 59"/>
                  <a:gd name="T5" fmla="*/ 1905 h 1905"/>
                  <a:gd name="T6" fmla="*/ 59 w 59"/>
                  <a:gd name="T7" fmla="*/ 1905 h 1905"/>
                  <a:gd name="T8" fmla="*/ 56 w 59"/>
                  <a:gd name="T9" fmla="*/ 0 h 1905"/>
                  <a:gd name="T10" fmla="*/ 0 60000 65536"/>
                  <a:gd name="T11" fmla="*/ 0 60000 65536"/>
                  <a:gd name="T12" fmla="*/ 0 60000 65536"/>
                  <a:gd name="T13" fmla="*/ 0 60000 65536"/>
                  <a:gd name="T14" fmla="*/ 0 60000 65536"/>
                  <a:gd name="T15" fmla="*/ 0 w 59"/>
                  <a:gd name="T16" fmla="*/ 0 h 1905"/>
                  <a:gd name="T17" fmla="*/ 59 w 59"/>
                  <a:gd name="T18" fmla="*/ 1905 h 1905"/>
                </a:gdLst>
                <a:ahLst/>
                <a:cxnLst>
                  <a:cxn ang="T10">
                    <a:pos x="T0" y="T1"/>
                  </a:cxn>
                  <a:cxn ang="T11">
                    <a:pos x="T2" y="T3"/>
                  </a:cxn>
                  <a:cxn ang="T12">
                    <a:pos x="T4" y="T5"/>
                  </a:cxn>
                  <a:cxn ang="T13">
                    <a:pos x="T6" y="T7"/>
                  </a:cxn>
                  <a:cxn ang="T14">
                    <a:pos x="T8" y="T9"/>
                  </a:cxn>
                </a:cxnLst>
                <a:rect l="T15" t="T16" r="T17" b="T18"/>
                <a:pathLst>
                  <a:path w="59" h="1905">
                    <a:moveTo>
                      <a:pt x="56" y="0"/>
                    </a:moveTo>
                    <a:lnTo>
                      <a:pt x="0" y="0"/>
                    </a:lnTo>
                    <a:lnTo>
                      <a:pt x="0" y="1905"/>
                    </a:lnTo>
                    <a:lnTo>
                      <a:pt x="59" y="1905"/>
                    </a:lnTo>
                    <a:lnTo>
                      <a:pt x="56" y="0"/>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85" name="Freeform 186"/>
              <p:cNvSpPr>
                <a:spLocks/>
              </p:cNvSpPr>
              <p:nvPr/>
            </p:nvSpPr>
            <p:spPr bwMode="auto">
              <a:xfrm>
                <a:off x="3512" y="707"/>
                <a:ext cx="59" cy="1905"/>
              </a:xfrm>
              <a:custGeom>
                <a:avLst/>
                <a:gdLst>
                  <a:gd name="T0" fmla="*/ 56 w 59"/>
                  <a:gd name="T1" fmla="*/ 0 h 1905"/>
                  <a:gd name="T2" fmla="*/ 0 w 59"/>
                  <a:gd name="T3" fmla="*/ 0 h 1905"/>
                  <a:gd name="T4" fmla="*/ 0 w 59"/>
                  <a:gd name="T5" fmla="*/ 1905 h 1905"/>
                  <a:gd name="T6" fmla="*/ 59 w 59"/>
                  <a:gd name="T7" fmla="*/ 1905 h 1905"/>
                  <a:gd name="T8" fmla="*/ 0 60000 65536"/>
                  <a:gd name="T9" fmla="*/ 0 60000 65536"/>
                  <a:gd name="T10" fmla="*/ 0 60000 65536"/>
                  <a:gd name="T11" fmla="*/ 0 60000 65536"/>
                  <a:gd name="T12" fmla="*/ 0 w 59"/>
                  <a:gd name="T13" fmla="*/ 0 h 1905"/>
                  <a:gd name="T14" fmla="*/ 59 w 59"/>
                  <a:gd name="T15" fmla="*/ 1905 h 1905"/>
                </a:gdLst>
                <a:ahLst/>
                <a:cxnLst>
                  <a:cxn ang="T8">
                    <a:pos x="T0" y="T1"/>
                  </a:cxn>
                  <a:cxn ang="T9">
                    <a:pos x="T2" y="T3"/>
                  </a:cxn>
                  <a:cxn ang="T10">
                    <a:pos x="T4" y="T5"/>
                  </a:cxn>
                  <a:cxn ang="T11">
                    <a:pos x="T6" y="T7"/>
                  </a:cxn>
                </a:cxnLst>
                <a:rect l="T12" t="T13" r="T14" b="T15"/>
                <a:pathLst>
                  <a:path w="59" h="1905">
                    <a:moveTo>
                      <a:pt x="56" y="0"/>
                    </a:moveTo>
                    <a:lnTo>
                      <a:pt x="0" y="0"/>
                    </a:lnTo>
                    <a:lnTo>
                      <a:pt x="0" y="1905"/>
                    </a:lnTo>
                    <a:lnTo>
                      <a:pt x="59" y="19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86" name="Freeform 187"/>
              <p:cNvSpPr>
                <a:spLocks/>
              </p:cNvSpPr>
              <p:nvPr/>
            </p:nvSpPr>
            <p:spPr bwMode="auto">
              <a:xfrm>
                <a:off x="613" y="43"/>
                <a:ext cx="107" cy="364"/>
              </a:xfrm>
              <a:custGeom>
                <a:avLst/>
                <a:gdLst>
                  <a:gd name="T0" fmla="*/ 0 w 107"/>
                  <a:gd name="T1" fmla="*/ 52 h 364"/>
                  <a:gd name="T2" fmla="*/ 3 w 107"/>
                  <a:gd name="T3" fmla="*/ 46 h 364"/>
                  <a:gd name="T4" fmla="*/ 3 w 107"/>
                  <a:gd name="T5" fmla="*/ 37 h 364"/>
                  <a:gd name="T6" fmla="*/ 6 w 107"/>
                  <a:gd name="T7" fmla="*/ 28 h 364"/>
                  <a:gd name="T8" fmla="*/ 12 w 107"/>
                  <a:gd name="T9" fmla="*/ 21 h 364"/>
                  <a:gd name="T10" fmla="*/ 15 w 107"/>
                  <a:gd name="T11" fmla="*/ 15 h 364"/>
                  <a:gd name="T12" fmla="*/ 24 w 107"/>
                  <a:gd name="T13" fmla="*/ 9 h 364"/>
                  <a:gd name="T14" fmla="*/ 30 w 107"/>
                  <a:gd name="T15" fmla="*/ 6 h 364"/>
                  <a:gd name="T16" fmla="*/ 36 w 107"/>
                  <a:gd name="T17" fmla="*/ 3 h 364"/>
                  <a:gd name="T18" fmla="*/ 46 w 107"/>
                  <a:gd name="T19" fmla="*/ 0 h 364"/>
                  <a:gd name="T20" fmla="*/ 55 w 107"/>
                  <a:gd name="T21" fmla="*/ 0 h 364"/>
                  <a:gd name="T22" fmla="*/ 64 w 107"/>
                  <a:gd name="T23" fmla="*/ 0 h 364"/>
                  <a:gd name="T24" fmla="*/ 70 w 107"/>
                  <a:gd name="T25" fmla="*/ 3 h 364"/>
                  <a:gd name="T26" fmla="*/ 79 w 107"/>
                  <a:gd name="T27" fmla="*/ 6 h 364"/>
                  <a:gd name="T28" fmla="*/ 85 w 107"/>
                  <a:gd name="T29" fmla="*/ 9 h 364"/>
                  <a:gd name="T30" fmla="*/ 91 w 107"/>
                  <a:gd name="T31" fmla="*/ 15 h 364"/>
                  <a:gd name="T32" fmla="*/ 98 w 107"/>
                  <a:gd name="T33" fmla="*/ 21 h 364"/>
                  <a:gd name="T34" fmla="*/ 101 w 107"/>
                  <a:gd name="T35" fmla="*/ 28 h 364"/>
                  <a:gd name="T36" fmla="*/ 104 w 107"/>
                  <a:gd name="T37" fmla="*/ 37 h 364"/>
                  <a:gd name="T38" fmla="*/ 107 w 107"/>
                  <a:gd name="T39" fmla="*/ 46 h 364"/>
                  <a:gd name="T40" fmla="*/ 107 w 107"/>
                  <a:gd name="T41" fmla="*/ 55 h 364"/>
                  <a:gd name="T42" fmla="*/ 107 w 107"/>
                  <a:gd name="T43" fmla="*/ 312 h 364"/>
                  <a:gd name="T44" fmla="*/ 107 w 107"/>
                  <a:gd name="T45" fmla="*/ 321 h 364"/>
                  <a:gd name="T46" fmla="*/ 104 w 107"/>
                  <a:gd name="T47" fmla="*/ 328 h 364"/>
                  <a:gd name="T48" fmla="*/ 101 w 107"/>
                  <a:gd name="T49" fmla="*/ 337 h 364"/>
                  <a:gd name="T50" fmla="*/ 98 w 107"/>
                  <a:gd name="T51" fmla="*/ 343 h 364"/>
                  <a:gd name="T52" fmla="*/ 91 w 107"/>
                  <a:gd name="T53" fmla="*/ 349 h 364"/>
                  <a:gd name="T54" fmla="*/ 85 w 107"/>
                  <a:gd name="T55" fmla="*/ 355 h 364"/>
                  <a:gd name="T56" fmla="*/ 79 w 107"/>
                  <a:gd name="T57" fmla="*/ 358 h 364"/>
                  <a:gd name="T58" fmla="*/ 70 w 107"/>
                  <a:gd name="T59" fmla="*/ 361 h 364"/>
                  <a:gd name="T60" fmla="*/ 64 w 107"/>
                  <a:gd name="T61" fmla="*/ 364 h 364"/>
                  <a:gd name="T62" fmla="*/ 55 w 107"/>
                  <a:gd name="T63" fmla="*/ 364 h 364"/>
                  <a:gd name="T64" fmla="*/ 46 w 107"/>
                  <a:gd name="T65" fmla="*/ 364 h 364"/>
                  <a:gd name="T66" fmla="*/ 36 w 107"/>
                  <a:gd name="T67" fmla="*/ 361 h 364"/>
                  <a:gd name="T68" fmla="*/ 30 w 107"/>
                  <a:gd name="T69" fmla="*/ 358 h 364"/>
                  <a:gd name="T70" fmla="*/ 24 w 107"/>
                  <a:gd name="T71" fmla="*/ 355 h 364"/>
                  <a:gd name="T72" fmla="*/ 15 w 107"/>
                  <a:gd name="T73" fmla="*/ 349 h 364"/>
                  <a:gd name="T74" fmla="*/ 12 w 107"/>
                  <a:gd name="T75" fmla="*/ 343 h 364"/>
                  <a:gd name="T76" fmla="*/ 6 w 107"/>
                  <a:gd name="T77" fmla="*/ 337 h 364"/>
                  <a:gd name="T78" fmla="*/ 3 w 107"/>
                  <a:gd name="T79" fmla="*/ 328 h 364"/>
                  <a:gd name="T80" fmla="*/ 3 w 107"/>
                  <a:gd name="T81" fmla="*/ 321 h 364"/>
                  <a:gd name="T82" fmla="*/ 0 w 107"/>
                  <a:gd name="T83" fmla="*/ 312 h 364"/>
                  <a:gd name="T84" fmla="*/ 0 w 107"/>
                  <a:gd name="T85" fmla="*/ 55 h 364"/>
                  <a:gd name="T86" fmla="*/ 0 w 107"/>
                  <a:gd name="T87" fmla="*/ 52 h 3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7"/>
                  <a:gd name="T133" fmla="*/ 0 h 364"/>
                  <a:gd name="T134" fmla="*/ 107 w 107"/>
                  <a:gd name="T135" fmla="*/ 364 h 36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7" h="364">
                    <a:moveTo>
                      <a:pt x="0" y="52"/>
                    </a:moveTo>
                    <a:lnTo>
                      <a:pt x="3" y="46"/>
                    </a:lnTo>
                    <a:lnTo>
                      <a:pt x="3" y="37"/>
                    </a:lnTo>
                    <a:lnTo>
                      <a:pt x="6" y="28"/>
                    </a:lnTo>
                    <a:lnTo>
                      <a:pt x="12" y="21"/>
                    </a:lnTo>
                    <a:lnTo>
                      <a:pt x="15" y="15"/>
                    </a:lnTo>
                    <a:lnTo>
                      <a:pt x="24" y="9"/>
                    </a:lnTo>
                    <a:lnTo>
                      <a:pt x="30" y="6"/>
                    </a:lnTo>
                    <a:lnTo>
                      <a:pt x="36" y="3"/>
                    </a:lnTo>
                    <a:lnTo>
                      <a:pt x="46" y="0"/>
                    </a:lnTo>
                    <a:lnTo>
                      <a:pt x="55" y="0"/>
                    </a:lnTo>
                    <a:lnTo>
                      <a:pt x="64" y="0"/>
                    </a:lnTo>
                    <a:lnTo>
                      <a:pt x="70" y="3"/>
                    </a:lnTo>
                    <a:lnTo>
                      <a:pt x="79" y="6"/>
                    </a:lnTo>
                    <a:lnTo>
                      <a:pt x="85" y="9"/>
                    </a:lnTo>
                    <a:lnTo>
                      <a:pt x="91" y="15"/>
                    </a:lnTo>
                    <a:lnTo>
                      <a:pt x="98" y="21"/>
                    </a:lnTo>
                    <a:lnTo>
                      <a:pt x="101" y="28"/>
                    </a:lnTo>
                    <a:lnTo>
                      <a:pt x="104" y="37"/>
                    </a:lnTo>
                    <a:lnTo>
                      <a:pt x="107" y="46"/>
                    </a:lnTo>
                    <a:lnTo>
                      <a:pt x="107" y="55"/>
                    </a:lnTo>
                    <a:lnTo>
                      <a:pt x="107" y="312"/>
                    </a:lnTo>
                    <a:lnTo>
                      <a:pt x="107" y="321"/>
                    </a:lnTo>
                    <a:lnTo>
                      <a:pt x="104" y="328"/>
                    </a:lnTo>
                    <a:lnTo>
                      <a:pt x="101" y="337"/>
                    </a:lnTo>
                    <a:lnTo>
                      <a:pt x="98" y="343"/>
                    </a:lnTo>
                    <a:lnTo>
                      <a:pt x="91" y="349"/>
                    </a:lnTo>
                    <a:lnTo>
                      <a:pt x="85" y="355"/>
                    </a:lnTo>
                    <a:lnTo>
                      <a:pt x="79" y="358"/>
                    </a:lnTo>
                    <a:lnTo>
                      <a:pt x="70" y="361"/>
                    </a:lnTo>
                    <a:lnTo>
                      <a:pt x="64" y="364"/>
                    </a:lnTo>
                    <a:lnTo>
                      <a:pt x="55" y="364"/>
                    </a:lnTo>
                    <a:lnTo>
                      <a:pt x="46" y="364"/>
                    </a:lnTo>
                    <a:lnTo>
                      <a:pt x="36" y="361"/>
                    </a:lnTo>
                    <a:lnTo>
                      <a:pt x="30" y="358"/>
                    </a:lnTo>
                    <a:lnTo>
                      <a:pt x="24" y="355"/>
                    </a:lnTo>
                    <a:lnTo>
                      <a:pt x="15" y="349"/>
                    </a:lnTo>
                    <a:lnTo>
                      <a:pt x="12" y="343"/>
                    </a:lnTo>
                    <a:lnTo>
                      <a:pt x="6" y="337"/>
                    </a:lnTo>
                    <a:lnTo>
                      <a:pt x="3" y="328"/>
                    </a:lnTo>
                    <a:lnTo>
                      <a:pt x="3" y="321"/>
                    </a:lnTo>
                    <a:lnTo>
                      <a:pt x="0" y="312"/>
                    </a:lnTo>
                    <a:lnTo>
                      <a:pt x="0" y="55"/>
                    </a:lnTo>
                    <a:lnTo>
                      <a:pt x="0" y="52"/>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87" name="Freeform 188"/>
              <p:cNvSpPr>
                <a:spLocks/>
              </p:cNvSpPr>
              <p:nvPr/>
            </p:nvSpPr>
            <p:spPr bwMode="auto">
              <a:xfrm>
                <a:off x="613" y="43"/>
                <a:ext cx="107" cy="364"/>
              </a:xfrm>
              <a:custGeom>
                <a:avLst/>
                <a:gdLst>
                  <a:gd name="T0" fmla="*/ 0 w 107"/>
                  <a:gd name="T1" fmla="*/ 52 h 364"/>
                  <a:gd name="T2" fmla="*/ 3 w 107"/>
                  <a:gd name="T3" fmla="*/ 46 h 364"/>
                  <a:gd name="T4" fmla="*/ 3 w 107"/>
                  <a:gd name="T5" fmla="*/ 37 h 364"/>
                  <a:gd name="T6" fmla="*/ 6 w 107"/>
                  <a:gd name="T7" fmla="*/ 28 h 364"/>
                  <a:gd name="T8" fmla="*/ 12 w 107"/>
                  <a:gd name="T9" fmla="*/ 21 h 364"/>
                  <a:gd name="T10" fmla="*/ 15 w 107"/>
                  <a:gd name="T11" fmla="*/ 15 h 364"/>
                  <a:gd name="T12" fmla="*/ 24 w 107"/>
                  <a:gd name="T13" fmla="*/ 9 h 364"/>
                  <a:gd name="T14" fmla="*/ 30 w 107"/>
                  <a:gd name="T15" fmla="*/ 6 h 364"/>
                  <a:gd name="T16" fmla="*/ 36 w 107"/>
                  <a:gd name="T17" fmla="*/ 3 h 364"/>
                  <a:gd name="T18" fmla="*/ 46 w 107"/>
                  <a:gd name="T19" fmla="*/ 0 h 364"/>
                  <a:gd name="T20" fmla="*/ 55 w 107"/>
                  <a:gd name="T21" fmla="*/ 0 h 364"/>
                  <a:gd name="T22" fmla="*/ 64 w 107"/>
                  <a:gd name="T23" fmla="*/ 0 h 364"/>
                  <a:gd name="T24" fmla="*/ 70 w 107"/>
                  <a:gd name="T25" fmla="*/ 3 h 364"/>
                  <a:gd name="T26" fmla="*/ 79 w 107"/>
                  <a:gd name="T27" fmla="*/ 6 h 364"/>
                  <a:gd name="T28" fmla="*/ 85 w 107"/>
                  <a:gd name="T29" fmla="*/ 9 h 364"/>
                  <a:gd name="T30" fmla="*/ 91 w 107"/>
                  <a:gd name="T31" fmla="*/ 15 h 364"/>
                  <a:gd name="T32" fmla="*/ 98 w 107"/>
                  <a:gd name="T33" fmla="*/ 21 h 364"/>
                  <a:gd name="T34" fmla="*/ 101 w 107"/>
                  <a:gd name="T35" fmla="*/ 28 h 364"/>
                  <a:gd name="T36" fmla="*/ 104 w 107"/>
                  <a:gd name="T37" fmla="*/ 37 h 364"/>
                  <a:gd name="T38" fmla="*/ 107 w 107"/>
                  <a:gd name="T39" fmla="*/ 46 h 364"/>
                  <a:gd name="T40" fmla="*/ 107 w 107"/>
                  <a:gd name="T41" fmla="*/ 55 h 364"/>
                  <a:gd name="T42" fmla="*/ 107 w 107"/>
                  <a:gd name="T43" fmla="*/ 312 h 364"/>
                  <a:gd name="T44" fmla="*/ 107 w 107"/>
                  <a:gd name="T45" fmla="*/ 321 h 364"/>
                  <a:gd name="T46" fmla="*/ 104 w 107"/>
                  <a:gd name="T47" fmla="*/ 328 h 364"/>
                  <a:gd name="T48" fmla="*/ 101 w 107"/>
                  <a:gd name="T49" fmla="*/ 337 h 364"/>
                  <a:gd name="T50" fmla="*/ 98 w 107"/>
                  <a:gd name="T51" fmla="*/ 343 h 364"/>
                  <a:gd name="T52" fmla="*/ 91 w 107"/>
                  <a:gd name="T53" fmla="*/ 349 h 364"/>
                  <a:gd name="T54" fmla="*/ 85 w 107"/>
                  <a:gd name="T55" fmla="*/ 355 h 364"/>
                  <a:gd name="T56" fmla="*/ 79 w 107"/>
                  <a:gd name="T57" fmla="*/ 358 h 364"/>
                  <a:gd name="T58" fmla="*/ 70 w 107"/>
                  <a:gd name="T59" fmla="*/ 361 h 364"/>
                  <a:gd name="T60" fmla="*/ 64 w 107"/>
                  <a:gd name="T61" fmla="*/ 364 h 364"/>
                  <a:gd name="T62" fmla="*/ 55 w 107"/>
                  <a:gd name="T63" fmla="*/ 364 h 364"/>
                  <a:gd name="T64" fmla="*/ 46 w 107"/>
                  <a:gd name="T65" fmla="*/ 364 h 364"/>
                  <a:gd name="T66" fmla="*/ 36 w 107"/>
                  <a:gd name="T67" fmla="*/ 361 h 364"/>
                  <a:gd name="T68" fmla="*/ 30 w 107"/>
                  <a:gd name="T69" fmla="*/ 358 h 364"/>
                  <a:gd name="T70" fmla="*/ 24 w 107"/>
                  <a:gd name="T71" fmla="*/ 355 h 364"/>
                  <a:gd name="T72" fmla="*/ 15 w 107"/>
                  <a:gd name="T73" fmla="*/ 349 h 364"/>
                  <a:gd name="T74" fmla="*/ 12 w 107"/>
                  <a:gd name="T75" fmla="*/ 343 h 364"/>
                  <a:gd name="T76" fmla="*/ 6 w 107"/>
                  <a:gd name="T77" fmla="*/ 337 h 364"/>
                  <a:gd name="T78" fmla="*/ 3 w 107"/>
                  <a:gd name="T79" fmla="*/ 328 h 364"/>
                  <a:gd name="T80" fmla="*/ 3 w 107"/>
                  <a:gd name="T81" fmla="*/ 321 h 364"/>
                  <a:gd name="T82" fmla="*/ 0 w 107"/>
                  <a:gd name="T83" fmla="*/ 312 h 364"/>
                  <a:gd name="T84" fmla="*/ 0 w 107"/>
                  <a:gd name="T85" fmla="*/ 55 h 3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364"/>
                  <a:gd name="T131" fmla="*/ 107 w 107"/>
                  <a:gd name="T132" fmla="*/ 364 h 36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364">
                    <a:moveTo>
                      <a:pt x="0" y="52"/>
                    </a:moveTo>
                    <a:lnTo>
                      <a:pt x="3" y="46"/>
                    </a:lnTo>
                    <a:lnTo>
                      <a:pt x="3" y="37"/>
                    </a:lnTo>
                    <a:lnTo>
                      <a:pt x="6" y="28"/>
                    </a:lnTo>
                    <a:lnTo>
                      <a:pt x="12" y="21"/>
                    </a:lnTo>
                    <a:lnTo>
                      <a:pt x="15" y="15"/>
                    </a:lnTo>
                    <a:lnTo>
                      <a:pt x="24" y="9"/>
                    </a:lnTo>
                    <a:lnTo>
                      <a:pt x="30" y="6"/>
                    </a:lnTo>
                    <a:lnTo>
                      <a:pt x="36" y="3"/>
                    </a:lnTo>
                    <a:lnTo>
                      <a:pt x="46" y="0"/>
                    </a:lnTo>
                    <a:lnTo>
                      <a:pt x="55" y="0"/>
                    </a:lnTo>
                    <a:lnTo>
                      <a:pt x="64" y="0"/>
                    </a:lnTo>
                    <a:lnTo>
                      <a:pt x="70" y="3"/>
                    </a:lnTo>
                    <a:lnTo>
                      <a:pt x="79" y="6"/>
                    </a:lnTo>
                    <a:lnTo>
                      <a:pt x="85" y="9"/>
                    </a:lnTo>
                    <a:lnTo>
                      <a:pt x="91" y="15"/>
                    </a:lnTo>
                    <a:lnTo>
                      <a:pt x="98" y="21"/>
                    </a:lnTo>
                    <a:lnTo>
                      <a:pt x="101" y="28"/>
                    </a:lnTo>
                    <a:lnTo>
                      <a:pt x="104" y="37"/>
                    </a:lnTo>
                    <a:lnTo>
                      <a:pt x="107" y="46"/>
                    </a:lnTo>
                    <a:lnTo>
                      <a:pt x="107" y="55"/>
                    </a:lnTo>
                    <a:lnTo>
                      <a:pt x="107" y="312"/>
                    </a:lnTo>
                    <a:lnTo>
                      <a:pt x="107" y="321"/>
                    </a:lnTo>
                    <a:lnTo>
                      <a:pt x="104" y="328"/>
                    </a:lnTo>
                    <a:lnTo>
                      <a:pt x="101" y="337"/>
                    </a:lnTo>
                    <a:lnTo>
                      <a:pt x="98" y="343"/>
                    </a:lnTo>
                    <a:lnTo>
                      <a:pt x="91" y="349"/>
                    </a:lnTo>
                    <a:lnTo>
                      <a:pt x="85" y="355"/>
                    </a:lnTo>
                    <a:lnTo>
                      <a:pt x="79" y="358"/>
                    </a:lnTo>
                    <a:lnTo>
                      <a:pt x="70" y="361"/>
                    </a:lnTo>
                    <a:lnTo>
                      <a:pt x="64" y="364"/>
                    </a:lnTo>
                    <a:lnTo>
                      <a:pt x="55" y="364"/>
                    </a:lnTo>
                    <a:lnTo>
                      <a:pt x="46" y="364"/>
                    </a:lnTo>
                    <a:lnTo>
                      <a:pt x="36" y="361"/>
                    </a:lnTo>
                    <a:lnTo>
                      <a:pt x="30" y="358"/>
                    </a:lnTo>
                    <a:lnTo>
                      <a:pt x="24" y="355"/>
                    </a:lnTo>
                    <a:lnTo>
                      <a:pt x="15" y="349"/>
                    </a:lnTo>
                    <a:lnTo>
                      <a:pt x="12" y="343"/>
                    </a:lnTo>
                    <a:lnTo>
                      <a:pt x="6" y="337"/>
                    </a:lnTo>
                    <a:lnTo>
                      <a:pt x="3" y="328"/>
                    </a:lnTo>
                    <a:lnTo>
                      <a:pt x="3" y="321"/>
                    </a:lnTo>
                    <a:lnTo>
                      <a:pt x="0" y="312"/>
                    </a:lnTo>
                    <a:lnTo>
                      <a:pt x="0" y="5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88" name="Rectangle 189"/>
              <p:cNvSpPr>
                <a:spLocks noChangeArrowheads="1"/>
              </p:cNvSpPr>
              <p:nvPr/>
            </p:nvSpPr>
            <p:spPr bwMode="auto">
              <a:xfrm>
                <a:off x="640" y="132"/>
                <a:ext cx="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M</a:t>
                </a:r>
                <a:endParaRPr lang="en-US" altLang="zh-CN" sz="800"/>
              </a:p>
            </p:txBody>
          </p:sp>
          <p:sp>
            <p:nvSpPr>
              <p:cNvPr id="789" name="Rectangle 190"/>
              <p:cNvSpPr>
                <a:spLocks noChangeArrowheads="1"/>
              </p:cNvSpPr>
              <p:nvPr/>
            </p:nvSpPr>
            <p:spPr bwMode="auto">
              <a:xfrm>
                <a:off x="689" y="132"/>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790" name="Rectangle 191"/>
              <p:cNvSpPr>
                <a:spLocks noChangeArrowheads="1"/>
              </p:cNvSpPr>
              <p:nvPr/>
            </p:nvSpPr>
            <p:spPr bwMode="auto">
              <a:xfrm>
                <a:off x="649" y="190"/>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u</a:t>
                </a:r>
                <a:endParaRPr lang="en-US" altLang="zh-CN" sz="800"/>
              </a:p>
            </p:txBody>
          </p:sp>
          <p:sp>
            <p:nvSpPr>
              <p:cNvPr id="791" name="Rectangle 192"/>
              <p:cNvSpPr>
                <a:spLocks noChangeArrowheads="1"/>
              </p:cNvSpPr>
              <p:nvPr/>
            </p:nvSpPr>
            <p:spPr bwMode="auto">
              <a:xfrm>
                <a:off x="683" y="190"/>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792" name="Rectangle 193"/>
              <p:cNvSpPr>
                <a:spLocks noChangeArrowheads="1"/>
              </p:cNvSpPr>
              <p:nvPr/>
            </p:nvSpPr>
            <p:spPr bwMode="auto">
              <a:xfrm>
                <a:off x="649" y="245"/>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x</a:t>
                </a:r>
                <a:endParaRPr lang="en-US" altLang="zh-CN" sz="800"/>
              </a:p>
            </p:txBody>
          </p:sp>
          <p:sp>
            <p:nvSpPr>
              <p:cNvPr id="793" name="Rectangle 194"/>
              <p:cNvSpPr>
                <a:spLocks noChangeArrowheads="1"/>
              </p:cNvSpPr>
              <p:nvPr/>
            </p:nvSpPr>
            <p:spPr bwMode="auto">
              <a:xfrm>
                <a:off x="634" y="6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0</a:t>
                </a:r>
                <a:endParaRPr lang="en-US" altLang="zh-CN" sz="800"/>
              </a:p>
            </p:txBody>
          </p:sp>
          <p:sp>
            <p:nvSpPr>
              <p:cNvPr id="794" name="Rectangle 195"/>
              <p:cNvSpPr>
                <a:spLocks noChangeArrowheads="1"/>
              </p:cNvSpPr>
              <p:nvPr/>
            </p:nvSpPr>
            <p:spPr bwMode="auto">
              <a:xfrm>
                <a:off x="634" y="31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1</a:t>
                </a:r>
                <a:endParaRPr lang="en-US" altLang="zh-CN" sz="800"/>
              </a:p>
            </p:txBody>
          </p:sp>
          <p:sp>
            <p:nvSpPr>
              <p:cNvPr id="795" name="Rectangle 196"/>
              <p:cNvSpPr>
                <a:spLocks noChangeArrowheads="1"/>
              </p:cNvSpPr>
              <p:nvPr/>
            </p:nvSpPr>
            <p:spPr bwMode="auto">
              <a:xfrm>
                <a:off x="646" y="805"/>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796" name="Rectangle 197"/>
              <p:cNvSpPr>
                <a:spLocks noChangeArrowheads="1"/>
              </p:cNvSpPr>
              <p:nvPr/>
            </p:nvSpPr>
            <p:spPr bwMode="auto">
              <a:xfrm>
                <a:off x="683" y="80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797" name="Rectangle 198"/>
              <p:cNvSpPr>
                <a:spLocks noChangeArrowheads="1"/>
              </p:cNvSpPr>
              <p:nvPr/>
            </p:nvSpPr>
            <p:spPr bwMode="auto">
              <a:xfrm>
                <a:off x="717" y="80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798" name="Rectangle 199"/>
              <p:cNvSpPr>
                <a:spLocks noChangeArrowheads="1"/>
              </p:cNvSpPr>
              <p:nvPr/>
            </p:nvSpPr>
            <p:spPr bwMode="auto">
              <a:xfrm>
                <a:off x="104" y="1418"/>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P</a:t>
                </a:r>
                <a:endParaRPr lang="en-US" altLang="zh-CN" sz="800"/>
              </a:p>
            </p:txBody>
          </p:sp>
          <p:sp>
            <p:nvSpPr>
              <p:cNvPr id="799" name="Rectangle 200"/>
              <p:cNvSpPr>
                <a:spLocks noChangeArrowheads="1"/>
              </p:cNvSpPr>
              <p:nvPr/>
            </p:nvSpPr>
            <p:spPr bwMode="auto">
              <a:xfrm>
                <a:off x="141" y="1418"/>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C</a:t>
                </a:r>
                <a:endParaRPr lang="en-US" altLang="zh-CN" sz="800"/>
              </a:p>
            </p:txBody>
          </p:sp>
          <p:sp>
            <p:nvSpPr>
              <p:cNvPr id="800" name="Rectangle 201"/>
              <p:cNvSpPr>
                <a:spLocks noChangeArrowheads="1"/>
              </p:cNvSpPr>
              <p:nvPr/>
            </p:nvSpPr>
            <p:spPr bwMode="auto">
              <a:xfrm>
                <a:off x="4903" y="1966"/>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0</a:t>
                </a:r>
                <a:endParaRPr lang="en-US" altLang="zh-CN" sz="800"/>
              </a:p>
            </p:txBody>
          </p:sp>
          <p:sp>
            <p:nvSpPr>
              <p:cNvPr id="801" name="Rectangle 202"/>
              <p:cNvSpPr>
                <a:spLocks noChangeArrowheads="1"/>
              </p:cNvSpPr>
              <p:nvPr/>
            </p:nvSpPr>
            <p:spPr bwMode="auto">
              <a:xfrm>
                <a:off x="3868" y="1999"/>
                <a:ext cx="6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W</a:t>
                </a:r>
                <a:endParaRPr lang="en-US" altLang="zh-CN" sz="800"/>
              </a:p>
            </p:txBody>
          </p:sp>
          <p:sp>
            <p:nvSpPr>
              <p:cNvPr id="802" name="Rectangle 203"/>
              <p:cNvSpPr>
                <a:spLocks noChangeArrowheads="1"/>
              </p:cNvSpPr>
              <p:nvPr/>
            </p:nvSpPr>
            <p:spPr bwMode="auto">
              <a:xfrm>
                <a:off x="3920" y="1999"/>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r</a:t>
                </a:r>
                <a:endParaRPr lang="en-US" altLang="zh-CN" sz="800"/>
              </a:p>
            </p:txBody>
          </p:sp>
          <p:sp>
            <p:nvSpPr>
              <p:cNvPr id="803" name="Rectangle 204"/>
              <p:cNvSpPr>
                <a:spLocks noChangeArrowheads="1"/>
              </p:cNvSpPr>
              <p:nvPr/>
            </p:nvSpPr>
            <p:spPr bwMode="auto">
              <a:xfrm>
                <a:off x="3938" y="1999"/>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i</a:t>
                </a:r>
                <a:endParaRPr lang="en-US" altLang="zh-CN" sz="800"/>
              </a:p>
            </p:txBody>
          </p:sp>
          <p:sp>
            <p:nvSpPr>
              <p:cNvPr id="804" name="Rectangle 205"/>
              <p:cNvSpPr>
                <a:spLocks noChangeArrowheads="1"/>
              </p:cNvSpPr>
              <p:nvPr/>
            </p:nvSpPr>
            <p:spPr bwMode="auto">
              <a:xfrm>
                <a:off x="3953" y="1999"/>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t</a:t>
                </a:r>
                <a:endParaRPr lang="en-US" altLang="zh-CN" sz="800"/>
              </a:p>
            </p:txBody>
          </p:sp>
          <p:sp>
            <p:nvSpPr>
              <p:cNvPr id="805" name="Rectangle 206"/>
              <p:cNvSpPr>
                <a:spLocks noChangeArrowheads="1"/>
              </p:cNvSpPr>
              <p:nvPr/>
            </p:nvSpPr>
            <p:spPr bwMode="auto">
              <a:xfrm>
                <a:off x="3969" y="199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e</a:t>
                </a:r>
                <a:endParaRPr lang="en-US" altLang="zh-CN" sz="800"/>
              </a:p>
            </p:txBody>
          </p:sp>
          <p:sp>
            <p:nvSpPr>
              <p:cNvPr id="806" name="Rectangle 207"/>
              <p:cNvSpPr>
                <a:spLocks noChangeArrowheads="1"/>
              </p:cNvSpPr>
              <p:nvPr/>
            </p:nvSpPr>
            <p:spPr bwMode="auto">
              <a:xfrm>
                <a:off x="3999" y="1999"/>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grpSp>
        <p:grpSp>
          <p:nvGrpSpPr>
            <p:cNvPr id="406" name="Group 209"/>
            <p:cNvGrpSpPr>
              <a:grpSpLocks/>
            </p:cNvGrpSpPr>
            <p:nvPr/>
          </p:nvGrpSpPr>
          <p:grpSpPr bwMode="auto">
            <a:xfrm>
              <a:off x="254" y="609"/>
              <a:ext cx="4808" cy="2159"/>
              <a:chOff x="0" y="0"/>
              <a:chExt cx="4808" cy="2159"/>
            </a:xfrm>
          </p:grpSpPr>
          <p:sp>
            <p:nvSpPr>
              <p:cNvPr id="407" name="Rectangle 209"/>
              <p:cNvSpPr>
                <a:spLocks noChangeArrowheads="1"/>
              </p:cNvSpPr>
              <p:nvPr/>
            </p:nvSpPr>
            <p:spPr bwMode="auto">
              <a:xfrm>
                <a:off x="3623" y="145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d</a:t>
                </a:r>
                <a:endParaRPr lang="en-US" altLang="zh-CN" sz="800"/>
              </a:p>
            </p:txBody>
          </p:sp>
          <p:sp>
            <p:nvSpPr>
              <p:cNvPr id="408" name="Rectangle 210"/>
              <p:cNvSpPr>
                <a:spLocks noChangeArrowheads="1"/>
              </p:cNvSpPr>
              <p:nvPr/>
            </p:nvSpPr>
            <p:spPr bwMode="auto">
              <a:xfrm>
                <a:off x="3653" y="145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a</a:t>
                </a:r>
                <a:endParaRPr lang="en-US" altLang="zh-CN" sz="800"/>
              </a:p>
            </p:txBody>
          </p:sp>
          <p:sp>
            <p:nvSpPr>
              <p:cNvPr id="409" name="Rectangle 211"/>
              <p:cNvSpPr>
                <a:spLocks noChangeArrowheads="1"/>
              </p:cNvSpPr>
              <p:nvPr/>
            </p:nvSpPr>
            <p:spPr bwMode="auto">
              <a:xfrm>
                <a:off x="3684" y="1455"/>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t</a:t>
                </a:r>
                <a:endParaRPr lang="en-US" altLang="zh-CN" sz="800"/>
              </a:p>
            </p:txBody>
          </p:sp>
          <p:sp>
            <p:nvSpPr>
              <p:cNvPr id="410" name="Rectangle 212"/>
              <p:cNvSpPr>
                <a:spLocks noChangeArrowheads="1"/>
              </p:cNvSpPr>
              <p:nvPr/>
            </p:nvSpPr>
            <p:spPr bwMode="auto">
              <a:xfrm>
                <a:off x="3702" y="145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a</a:t>
                </a:r>
                <a:endParaRPr lang="en-US" altLang="zh-CN" sz="800"/>
              </a:p>
            </p:txBody>
          </p:sp>
          <p:sp>
            <p:nvSpPr>
              <p:cNvPr id="411" name="Rectangle 213"/>
              <p:cNvSpPr>
                <a:spLocks noChangeArrowheads="1"/>
              </p:cNvSpPr>
              <p:nvPr/>
            </p:nvSpPr>
            <p:spPr bwMode="auto">
              <a:xfrm>
                <a:off x="4664" y="1176"/>
                <a:ext cx="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M</a:t>
                </a:r>
                <a:endParaRPr lang="en-US" altLang="zh-CN" sz="800"/>
              </a:p>
            </p:txBody>
          </p:sp>
          <p:sp>
            <p:nvSpPr>
              <p:cNvPr id="412" name="Rectangle 214"/>
              <p:cNvSpPr>
                <a:spLocks noChangeArrowheads="1"/>
              </p:cNvSpPr>
              <p:nvPr/>
            </p:nvSpPr>
            <p:spPr bwMode="auto">
              <a:xfrm>
                <a:off x="4710" y="1176"/>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413" name="Rectangle 215"/>
              <p:cNvSpPr>
                <a:spLocks noChangeArrowheads="1"/>
              </p:cNvSpPr>
              <p:nvPr/>
            </p:nvSpPr>
            <p:spPr bwMode="auto">
              <a:xfrm>
                <a:off x="4673" y="123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u</a:t>
                </a:r>
                <a:endParaRPr lang="en-US" altLang="zh-CN" sz="800"/>
              </a:p>
            </p:txBody>
          </p:sp>
          <p:sp>
            <p:nvSpPr>
              <p:cNvPr id="414" name="Rectangle 216"/>
              <p:cNvSpPr>
                <a:spLocks noChangeArrowheads="1"/>
              </p:cNvSpPr>
              <p:nvPr/>
            </p:nvSpPr>
            <p:spPr bwMode="auto">
              <a:xfrm>
                <a:off x="4704" y="1231"/>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415" name="Rectangle 217"/>
              <p:cNvSpPr>
                <a:spLocks noChangeArrowheads="1"/>
              </p:cNvSpPr>
              <p:nvPr/>
            </p:nvSpPr>
            <p:spPr bwMode="auto">
              <a:xfrm>
                <a:off x="4673" y="1289"/>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x</a:t>
                </a:r>
                <a:endParaRPr lang="en-US" altLang="zh-CN" sz="800"/>
              </a:p>
            </p:txBody>
          </p:sp>
          <p:sp>
            <p:nvSpPr>
              <p:cNvPr id="416" name="Rectangle 218"/>
              <p:cNvSpPr>
                <a:spLocks noChangeArrowheads="1"/>
              </p:cNvSpPr>
              <p:nvPr/>
            </p:nvSpPr>
            <p:spPr bwMode="auto">
              <a:xfrm>
                <a:off x="4658" y="110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1</a:t>
                </a:r>
                <a:endParaRPr lang="en-US" altLang="zh-CN" sz="800"/>
              </a:p>
            </p:txBody>
          </p:sp>
          <p:sp>
            <p:nvSpPr>
              <p:cNvPr id="417" name="Freeform 219"/>
              <p:cNvSpPr>
                <a:spLocks/>
              </p:cNvSpPr>
              <p:nvPr/>
            </p:nvSpPr>
            <p:spPr bwMode="auto">
              <a:xfrm>
                <a:off x="4428" y="104"/>
                <a:ext cx="58" cy="1905"/>
              </a:xfrm>
              <a:custGeom>
                <a:avLst/>
                <a:gdLst>
                  <a:gd name="T0" fmla="*/ 0 w 58"/>
                  <a:gd name="T1" fmla="*/ 1905 h 1905"/>
                  <a:gd name="T2" fmla="*/ 58 w 58"/>
                  <a:gd name="T3" fmla="*/ 1905 h 1905"/>
                  <a:gd name="T4" fmla="*/ 58 w 58"/>
                  <a:gd name="T5" fmla="*/ 0 h 1905"/>
                  <a:gd name="T6" fmla="*/ 3 w 58"/>
                  <a:gd name="T7" fmla="*/ 0 h 1905"/>
                  <a:gd name="T8" fmla="*/ 0 w 58"/>
                  <a:gd name="T9" fmla="*/ 1905 h 1905"/>
                  <a:gd name="T10" fmla="*/ 0 60000 65536"/>
                  <a:gd name="T11" fmla="*/ 0 60000 65536"/>
                  <a:gd name="T12" fmla="*/ 0 60000 65536"/>
                  <a:gd name="T13" fmla="*/ 0 60000 65536"/>
                  <a:gd name="T14" fmla="*/ 0 60000 65536"/>
                  <a:gd name="T15" fmla="*/ 0 w 58"/>
                  <a:gd name="T16" fmla="*/ 0 h 1905"/>
                  <a:gd name="T17" fmla="*/ 58 w 58"/>
                  <a:gd name="T18" fmla="*/ 1905 h 1905"/>
                </a:gdLst>
                <a:ahLst/>
                <a:cxnLst>
                  <a:cxn ang="T10">
                    <a:pos x="T0" y="T1"/>
                  </a:cxn>
                  <a:cxn ang="T11">
                    <a:pos x="T2" y="T3"/>
                  </a:cxn>
                  <a:cxn ang="T12">
                    <a:pos x="T4" y="T5"/>
                  </a:cxn>
                  <a:cxn ang="T13">
                    <a:pos x="T6" y="T7"/>
                  </a:cxn>
                  <a:cxn ang="T14">
                    <a:pos x="T8" y="T9"/>
                  </a:cxn>
                </a:cxnLst>
                <a:rect l="T15" t="T16" r="T17" b="T18"/>
                <a:pathLst>
                  <a:path w="58" h="1905">
                    <a:moveTo>
                      <a:pt x="0" y="1905"/>
                    </a:moveTo>
                    <a:lnTo>
                      <a:pt x="58" y="1905"/>
                    </a:lnTo>
                    <a:lnTo>
                      <a:pt x="58" y="0"/>
                    </a:lnTo>
                    <a:lnTo>
                      <a:pt x="3" y="0"/>
                    </a:lnTo>
                    <a:lnTo>
                      <a:pt x="0" y="1905"/>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8" name="Freeform 220"/>
              <p:cNvSpPr>
                <a:spLocks/>
              </p:cNvSpPr>
              <p:nvPr/>
            </p:nvSpPr>
            <p:spPr bwMode="auto">
              <a:xfrm>
                <a:off x="4428" y="104"/>
                <a:ext cx="58" cy="1905"/>
              </a:xfrm>
              <a:custGeom>
                <a:avLst/>
                <a:gdLst>
                  <a:gd name="T0" fmla="*/ 0 w 58"/>
                  <a:gd name="T1" fmla="*/ 1905 h 1905"/>
                  <a:gd name="T2" fmla="*/ 58 w 58"/>
                  <a:gd name="T3" fmla="*/ 1905 h 1905"/>
                  <a:gd name="T4" fmla="*/ 58 w 58"/>
                  <a:gd name="T5" fmla="*/ 0 h 1905"/>
                  <a:gd name="T6" fmla="*/ 3 w 58"/>
                  <a:gd name="T7" fmla="*/ 0 h 1905"/>
                  <a:gd name="T8" fmla="*/ 0 60000 65536"/>
                  <a:gd name="T9" fmla="*/ 0 60000 65536"/>
                  <a:gd name="T10" fmla="*/ 0 60000 65536"/>
                  <a:gd name="T11" fmla="*/ 0 60000 65536"/>
                  <a:gd name="T12" fmla="*/ 0 w 58"/>
                  <a:gd name="T13" fmla="*/ 0 h 1905"/>
                  <a:gd name="T14" fmla="*/ 58 w 58"/>
                  <a:gd name="T15" fmla="*/ 1905 h 1905"/>
                </a:gdLst>
                <a:ahLst/>
                <a:cxnLst>
                  <a:cxn ang="T8">
                    <a:pos x="T0" y="T1"/>
                  </a:cxn>
                  <a:cxn ang="T9">
                    <a:pos x="T2" y="T3"/>
                  </a:cxn>
                  <a:cxn ang="T10">
                    <a:pos x="T4" y="T5"/>
                  </a:cxn>
                  <a:cxn ang="T11">
                    <a:pos x="T6" y="T7"/>
                  </a:cxn>
                </a:cxnLst>
                <a:rect l="T12" t="T13" r="T14" b="T15"/>
                <a:pathLst>
                  <a:path w="58" h="1905">
                    <a:moveTo>
                      <a:pt x="0" y="1905"/>
                    </a:moveTo>
                    <a:lnTo>
                      <a:pt x="58" y="1905"/>
                    </a:lnTo>
                    <a:lnTo>
                      <a:pt x="58" y="0"/>
                    </a:lnTo>
                    <a:lnTo>
                      <a:pt x="3"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9" name="Freeform 221"/>
              <p:cNvSpPr>
                <a:spLocks/>
              </p:cNvSpPr>
              <p:nvPr/>
            </p:nvSpPr>
            <p:spPr bwMode="auto">
              <a:xfrm>
                <a:off x="4373" y="104"/>
                <a:ext cx="58" cy="1905"/>
              </a:xfrm>
              <a:custGeom>
                <a:avLst/>
                <a:gdLst>
                  <a:gd name="T0" fmla="*/ 55 w 58"/>
                  <a:gd name="T1" fmla="*/ 0 h 1905"/>
                  <a:gd name="T2" fmla="*/ 0 w 58"/>
                  <a:gd name="T3" fmla="*/ 0 h 1905"/>
                  <a:gd name="T4" fmla="*/ 0 w 58"/>
                  <a:gd name="T5" fmla="*/ 1905 h 1905"/>
                  <a:gd name="T6" fmla="*/ 58 w 58"/>
                  <a:gd name="T7" fmla="*/ 1905 h 1905"/>
                  <a:gd name="T8" fmla="*/ 55 w 58"/>
                  <a:gd name="T9" fmla="*/ 0 h 1905"/>
                  <a:gd name="T10" fmla="*/ 0 60000 65536"/>
                  <a:gd name="T11" fmla="*/ 0 60000 65536"/>
                  <a:gd name="T12" fmla="*/ 0 60000 65536"/>
                  <a:gd name="T13" fmla="*/ 0 60000 65536"/>
                  <a:gd name="T14" fmla="*/ 0 60000 65536"/>
                  <a:gd name="T15" fmla="*/ 0 w 58"/>
                  <a:gd name="T16" fmla="*/ 0 h 1905"/>
                  <a:gd name="T17" fmla="*/ 58 w 58"/>
                  <a:gd name="T18" fmla="*/ 1905 h 1905"/>
                </a:gdLst>
                <a:ahLst/>
                <a:cxnLst>
                  <a:cxn ang="T10">
                    <a:pos x="T0" y="T1"/>
                  </a:cxn>
                  <a:cxn ang="T11">
                    <a:pos x="T2" y="T3"/>
                  </a:cxn>
                  <a:cxn ang="T12">
                    <a:pos x="T4" y="T5"/>
                  </a:cxn>
                  <a:cxn ang="T13">
                    <a:pos x="T6" y="T7"/>
                  </a:cxn>
                  <a:cxn ang="T14">
                    <a:pos x="T8" y="T9"/>
                  </a:cxn>
                </a:cxnLst>
                <a:rect l="T15" t="T16" r="T17" b="T18"/>
                <a:pathLst>
                  <a:path w="58" h="1905">
                    <a:moveTo>
                      <a:pt x="55" y="0"/>
                    </a:moveTo>
                    <a:lnTo>
                      <a:pt x="0" y="0"/>
                    </a:lnTo>
                    <a:lnTo>
                      <a:pt x="0" y="1905"/>
                    </a:lnTo>
                    <a:lnTo>
                      <a:pt x="58" y="1905"/>
                    </a:lnTo>
                    <a:lnTo>
                      <a:pt x="55" y="0"/>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20" name="Freeform 222"/>
              <p:cNvSpPr>
                <a:spLocks/>
              </p:cNvSpPr>
              <p:nvPr/>
            </p:nvSpPr>
            <p:spPr bwMode="auto">
              <a:xfrm>
                <a:off x="4373" y="104"/>
                <a:ext cx="58" cy="1905"/>
              </a:xfrm>
              <a:custGeom>
                <a:avLst/>
                <a:gdLst>
                  <a:gd name="T0" fmla="*/ 55 w 58"/>
                  <a:gd name="T1" fmla="*/ 0 h 1905"/>
                  <a:gd name="T2" fmla="*/ 0 w 58"/>
                  <a:gd name="T3" fmla="*/ 0 h 1905"/>
                  <a:gd name="T4" fmla="*/ 0 w 58"/>
                  <a:gd name="T5" fmla="*/ 1905 h 1905"/>
                  <a:gd name="T6" fmla="*/ 58 w 58"/>
                  <a:gd name="T7" fmla="*/ 1905 h 1905"/>
                  <a:gd name="T8" fmla="*/ 0 60000 65536"/>
                  <a:gd name="T9" fmla="*/ 0 60000 65536"/>
                  <a:gd name="T10" fmla="*/ 0 60000 65536"/>
                  <a:gd name="T11" fmla="*/ 0 60000 65536"/>
                  <a:gd name="T12" fmla="*/ 0 w 58"/>
                  <a:gd name="T13" fmla="*/ 0 h 1905"/>
                  <a:gd name="T14" fmla="*/ 58 w 58"/>
                  <a:gd name="T15" fmla="*/ 1905 h 1905"/>
                </a:gdLst>
                <a:ahLst/>
                <a:cxnLst>
                  <a:cxn ang="T8">
                    <a:pos x="T0" y="T1"/>
                  </a:cxn>
                  <a:cxn ang="T9">
                    <a:pos x="T2" y="T3"/>
                  </a:cxn>
                  <a:cxn ang="T10">
                    <a:pos x="T4" y="T5"/>
                  </a:cxn>
                  <a:cxn ang="T11">
                    <a:pos x="T6" y="T7"/>
                  </a:cxn>
                </a:cxnLst>
                <a:rect l="T12" t="T13" r="T14" b="T15"/>
                <a:pathLst>
                  <a:path w="58" h="1905">
                    <a:moveTo>
                      <a:pt x="55" y="0"/>
                    </a:moveTo>
                    <a:lnTo>
                      <a:pt x="0" y="0"/>
                    </a:lnTo>
                    <a:lnTo>
                      <a:pt x="0" y="1905"/>
                    </a:lnTo>
                    <a:lnTo>
                      <a:pt x="58" y="19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21" name="Freeform 223"/>
              <p:cNvSpPr>
                <a:spLocks/>
              </p:cNvSpPr>
              <p:nvPr/>
            </p:nvSpPr>
            <p:spPr bwMode="auto">
              <a:xfrm>
                <a:off x="833" y="104"/>
                <a:ext cx="58" cy="1905"/>
              </a:xfrm>
              <a:custGeom>
                <a:avLst/>
                <a:gdLst>
                  <a:gd name="T0" fmla="*/ 55 w 58"/>
                  <a:gd name="T1" fmla="*/ 0 h 1905"/>
                  <a:gd name="T2" fmla="*/ 0 w 58"/>
                  <a:gd name="T3" fmla="*/ 0 h 1905"/>
                  <a:gd name="T4" fmla="*/ 0 w 58"/>
                  <a:gd name="T5" fmla="*/ 1905 h 1905"/>
                  <a:gd name="T6" fmla="*/ 58 w 58"/>
                  <a:gd name="T7" fmla="*/ 1905 h 1905"/>
                  <a:gd name="T8" fmla="*/ 55 w 58"/>
                  <a:gd name="T9" fmla="*/ 0 h 1905"/>
                  <a:gd name="T10" fmla="*/ 0 60000 65536"/>
                  <a:gd name="T11" fmla="*/ 0 60000 65536"/>
                  <a:gd name="T12" fmla="*/ 0 60000 65536"/>
                  <a:gd name="T13" fmla="*/ 0 60000 65536"/>
                  <a:gd name="T14" fmla="*/ 0 60000 65536"/>
                  <a:gd name="T15" fmla="*/ 0 w 58"/>
                  <a:gd name="T16" fmla="*/ 0 h 1905"/>
                  <a:gd name="T17" fmla="*/ 58 w 58"/>
                  <a:gd name="T18" fmla="*/ 1905 h 1905"/>
                </a:gdLst>
                <a:ahLst/>
                <a:cxnLst>
                  <a:cxn ang="T10">
                    <a:pos x="T0" y="T1"/>
                  </a:cxn>
                  <a:cxn ang="T11">
                    <a:pos x="T2" y="T3"/>
                  </a:cxn>
                  <a:cxn ang="T12">
                    <a:pos x="T4" y="T5"/>
                  </a:cxn>
                  <a:cxn ang="T13">
                    <a:pos x="T6" y="T7"/>
                  </a:cxn>
                  <a:cxn ang="T14">
                    <a:pos x="T8" y="T9"/>
                  </a:cxn>
                </a:cxnLst>
                <a:rect l="T15" t="T16" r="T17" b="T18"/>
                <a:pathLst>
                  <a:path w="58" h="1905">
                    <a:moveTo>
                      <a:pt x="55" y="0"/>
                    </a:moveTo>
                    <a:lnTo>
                      <a:pt x="0" y="0"/>
                    </a:lnTo>
                    <a:lnTo>
                      <a:pt x="0" y="1905"/>
                    </a:lnTo>
                    <a:lnTo>
                      <a:pt x="58" y="1905"/>
                    </a:lnTo>
                    <a:lnTo>
                      <a:pt x="55" y="0"/>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22" name="Freeform 224"/>
              <p:cNvSpPr>
                <a:spLocks/>
              </p:cNvSpPr>
              <p:nvPr/>
            </p:nvSpPr>
            <p:spPr bwMode="auto">
              <a:xfrm>
                <a:off x="833" y="104"/>
                <a:ext cx="58" cy="1905"/>
              </a:xfrm>
              <a:custGeom>
                <a:avLst/>
                <a:gdLst>
                  <a:gd name="T0" fmla="*/ 55 w 58"/>
                  <a:gd name="T1" fmla="*/ 0 h 1905"/>
                  <a:gd name="T2" fmla="*/ 0 w 58"/>
                  <a:gd name="T3" fmla="*/ 0 h 1905"/>
                  <a:gd name="T4" fmla="*/ 0 w 58"/>
                  <a:gd name="T5" fmla="*/ 1905 h 1905"/>
                  <a:gd name="T6" fmla="*/ 58 w 58"/>
                  <a:gd name="T7" fmla="*/ 1905 h 1905"/>
                  <a:gd name="T8" fmla="*/ 0 60000 65536"/>
                  <a:gd name="T9" fmla="*/ 0 60000 65536"/>
                  <a:gd name="T10" fmla="*/ 0 60000 65536"/>
                  <a:gd name="T11" fmla="*/ 0 60000 65536"/>
                  <a:gd name="T12" fmla="*/ 0 w 58"/>
                  <a:gd name="T13" fmla="*/ 0 h 1905"/>
                  <a:gd name="T14" fmla="*/ 58 w 58"/>
                  <a:gd name="T15" fmla="*/ 1905 h 1905"/>
                </a:gdLst>
                <a:ahLst/>
                <a:cxnLst>
                  <a:cxn ang="T8">
                    <a:pos x="T0" y="T1"/>
                  </a:cxn>
                  <a:cxn ang="T9">
                    <a:pos x="T2" y="T3"/>
                  </a:cxn>
                  <a:cxn ang="T10">
                    <a:pos x="T4" y="T5"/>
                  </a:cxn>
                  <a:cxn ang="T11">
                    <a:pos x="T6" y="T7"/>
                  </a:cxn>
                </a:cxnLst>
                <a:rect l="T12" t="T13" r="T14" b="T15"/>
                <a:pathLst>
                  <a:path w="58" h="1905">
                    <a:moveTo>
                      <a:pt x="55" y="0"/>
                    </a:moveTo>
                    <a:lnTo>
                      <a:pt x="0" y="0"/>
                    </a:lnTo>
                    <a:lnTo>
                      <a:pt x="0" y="1905"/>
                    </a:lnTo>
                    <a:lnTo>
                      <a:pt x="58" y="19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23" name="Freeform 225"/>
              <p:cNvSpPr>
                <a:spLocks/>
              </p:cNvSpPr>
              <p:nvPr/>
            </p:nvSpPr>
            <p:spPr bwMode="auto">
              <a:xfrm>
                <a:off x="888" y="104"/>
                <a:ext cx="58" cy="1905"/>
              </a:xfrm>
              <a:custGeom>
                <a:avLst/>
                <a:gdLst>
                  <a:gd name="T0" fmla="*/ 0 w 58"/>
                  <a:gd name="T1" fmla="*/ 1905 h 1905"/>
                  <a:gd name="T2" fmla="*/ 58 w 58"/>
                  <a:gd name="T3" fmla="*/ 1905 h 1905"/>
                  <a:gd name="T4" fmla="*/ 58 w 58"/>
                  <a:gd name="T5" fmla="*/ 0 h 1905"/>
                  <a:gd name="T6" fmla="*/ 3 w 58"/>
                  <a:gd name="T7" fmla="*/ 0 h 1905"/>
                  <a:gd name="T8" fmla="*/ 0 w 58"/>
                  <a:gd name="T9" fmla="*/ 1905 h 1905"/>
                  <a:gd name="T10" fmla="*/ 0 60000 65536"/>
                  <a:gd name="T11" fmla="*/ 0 60000 65536"/>
                  <a:gd name="T12" fmla="*/ 0 60000 65536"/>
                  <a:gd name="T13" fmla="*/ 0 60000 65536"/>
                  <a:gd name="T14" fmla="*/ 0 60000 65536"/>
                  <a:gd name="T15" fmla="*/ 0 w 58"/>
                  <a:gd name="T16" fmla="*/ 0 h 1905"/>
                  <a:gd name="T17" fmla="*/ 58 w 58"/>
                  <a:gd name="T18" fmla="*/ 1905 h 1905"/>
                </a:gdLst>
                <a:ahLst/>
                <a:cxnLst>
                  <a:cxn ang="T10">
                    <a:pos x="T0" y="T1"/>
                  </a:cxn>
                  <a:cxn ang="T11">
                    <a:pos x="T2" y="T3"/>
                  </a:cxn>
                  <a:cxn ang="T12">
                    <a:pos x="T4" y="T5"/>
                  </a:cxn>
                  <a:cxn ang="T13">
                    <a:pos x="T6" y="T7"/>
                  </a:cxn>
                  <a:cxn ang="T14">
                    <a:pos x="T8" y="T9"/>
                  </a:cxn>
                </a:cxnLst>
                <a:rect l="T15" t="T16" r="T17" b="T18"/>
                <a:pathLst>
                  <a:path w="58" h="1905">
                    <a:moveTo>
                      <a:pt x="0" y="1905"/>
                    </a:moveTo>
                    <a:lnTo>
                      <a:pt x="58" y="1905"/>
                    </a:lnTo>
                    <a:lnTo>
                      <a:pt x="58" y="0"/>
                    </a:lnTo>
                    <a:lnTo>
                      <a:pt x="3" y="0"/>
                    </a:lnTo>
                    <a:lnTo>
                      <a:pt x="0" y="1905"/>
                    </a:lnTo>
                    <a:close/>
                  </a:path>
                </a:pathLst>
              </a:custGeom>
              <a:solidFill>
                <a:srgbClr val="FBE2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24" name="Freeform 226"/>
              <p:cNvSpPr>
                <a:spLocks/>
              </p:cNvSpPr>
              <p:nvPr/>
            </p:nvSpPr>
            <p:spPr bwMode="auto">
              <a:xfrm>
                <a:off x="888" y="104"/>
                <a:ext cx="58" cy="1905"/>
              </a:xfrm>
              <a:custGeom>
                <a:avLst/>
                <a:gdLst>
                  <a:gd name="T0" fmla="*/ 0 w 58"/>
                  <a:gd name="T1" fmla="*/ 1905 h 1905"/>
                  <a:gd name="T2" fmla="*/ 58 w 58"/>
                  <a:gd name="T3" fmla="*/ 1905 h 1905"/>
                  <a:gd name="T4" fmla="*/ 58 w 58"/>
                  <a:gd name="T5" fmla="*/ 0 h 1905"/>
                  <a:gd name="T6" fmla="*/ 3 w 58"/>
                  <a:gd name="T7" fmla="*/ 0 h 1905"/>
                  <a:gd name="T8" fmla="*/ 0 60000 65536"/>
                  <a:gd name="T9" fmla="*/ 0 60000 65536"/>
                  <a:gd name="T10" fmla="*/ 0 60000 65536"/>
                  <a:gd name="T11" fmla="*/ 0 60000 65536"/>
                  <a:gd name="T12" fmla="*/ 0 w 58"/>
                  <a:gd name="T13" fmla="*/ 0 h 1905"/>
                  <a:gd name="T14" fmla="*/ 58 w 58"/>
                  <a:gd name="T15" fmla="*/ 1905 h 1905"/>
                </a:gdLst>
                <a:ahLst/>
                <a:cxnLst>
                  <a:cxn ang="T8">
                    <a:pos x="T0" y="T1"/>
                  </a:cxn>
                  <a:cxn ang="T9">
                    <a:pos x="T2" y="T3"/>
                  </a:cxn>
                  <a:cxn ang="T10">
                    <a:pos x="T4" y="T5"/>
                  </a:cxn>
                  <a:cxn ang="T11">
                    <a:pos x="T6" y="T7"/>
                  </a:cxn>
                </a:cxnLst>
                <a:rect l="T12" t="T13" r="T14" b="T15"/>
                <a:pathLst>
                  <a:path w="58" h="1905">
                    <a:moveTo>
                      <a:pt x="0" y="1905"/>
                    </a:moveTo>
                    <a:lnTo>
                      <a:pt x="58" y="1905"/>
                    </a:lnTo>
                    <a:lnTo>
                      <a:pt x="58" y="0"/>
                    </a:lnTo>
                    <a:lnTo>
                      <a:pt x="3"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25" name="Rectangle 227"/>
              <p:cNvSpPr>
                <a:spLocks noChangeArrowheads="1"/>
              </p:cNvSpPr>
              <p:nvPr/>
            </p:nvSpPr>
            <p:spPr bwMode="auto">
              <a:xfrm>
                <a:off x="1507" y="1029"/>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426" name="Rectangle 228"/>
              <p:cNvSpPr>
                <a:spLocks noChangeArrowheads="1"/>
              </p:cNvSpPr>
              <p:nvPr/>
            </p:nvSpPr>
            <p:spPr bwMode="auto">
              <a:xfrm>
                <a:off x="1550" y="102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427" name="Rectangle 229"/>
              <p:cNvSpPr>
                <a:spLocks noChangeArrowheads="1"/>
              </p:cNvSpPr>
              <p:nvPr/>
            </p:nvSpPr>
            <p:spPr bwMode="auto">
              <a:xfrm>
                <a:off x="1580" y="102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g</a:t>
                </a:r>
                <a:endParaRPr lang="en-US" altLang="zh-CN" sz="800"/>
              </a:p>
            </p:txBody>
          </p:sp>
          <p:sp>
            <p:nvSpPr>
              <p:cNvPr id="428" name="Rectangle 230"/>
              <p:cNvSpPr>
                <a:spLocks noChangeArrowheads="1"/>
              </p:cNvSpPr>
              <p:nvPr/>
            </p:nvSpPr>
            <p:spPr bwMode="auto">
              <a:xfrm>
                <a:off x="1614" y="1029"/>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429" name="Rectangle 231"/>
              <p:cNvSpPr>
                <a:spLocks noChangeArrowheads="1"/>
              </p:cNvSpPr>
              <p:nvPr/>
            </p:nvSpPr>
            <p:spPr bwMode="auto">
              <a:xfrm>
                <a:off x="1626" y="1029"/>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430" name="Rectangle 232"/>
              <p:cNvSpPr>
                <a:spLocks noChangeArrowheads="1"/>
              </p:cNvSpPr>
              <p:nvPr/>
            </p:nvSpPr>
            <p:spPr bwMode="auto">
              <a:xfrm>
                <a:off x="1654" y="1029"/>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431" name="Rectangle 233"/>
              <p:cNvSpPr>
                <a:spLocks noChangeArrowheads="1"/>
              </p:cNvSpPr>
              <p:nvPr/>
            </p:nvSpPr>
            <p:spPr bwMode="auto">
              <a:xfrm>
                <a:off x="1669" y="102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432" name="Rectangle 234"/>
              <p:cNvSpPr>
                <a:spLocks noChangeArrowheads="1"/>
              </p:cNvSpPr>
              <p:nvPr/>
            </p:nvSpPr>
            <p:spPr bwMode="auto">
              <a:xfrm>
                <a:off x="1703" y="1029"/>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433" name="Rectangle 235"/>
              <p:cNvSpPr>
                <a:spLocks noChangeArrowheads="1"/>
              </p:cNvSpPr>
              <p:nvPr/>
            </p:nvSpPr>
            <p:spPr bwMode="auto">
              <a:xfrm>
                <a:off x="1721" y="1029"/>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434" name="Rectangle 236"/>
              <p:cNvSpPr>
                <a:spLocks noChangeArrowheads="1"/>
              </p:cNvSpPr>
              <p:nvPr/>
            </p:nvSpPr>
            <p:spPr bwMode="auto">
              <a:xfrm>
                <a:off x="1801" y="827"/>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435" name="Rectangle 237"/>
              <p:cNvSpPr>
                <a:spLocks noChangeArrowheads="1"/>
              </p:cNvSpPr>
              <p:nvPr/>
            </p:nvSpPr>
            <p:spPr bwMode="auto">
              <a:xfrm>
                <a:off x="1840" y="827"/>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436" name="Rectangle 238"/>
              <p:cNvSpPr>
                <a:spLocks noChangeArrowheads="1"/>
              </p:cNvSpPr>
              <p:nvPr/>
            </p:nvSpPr>
            <p:spPr bwMode="auto">
              <a:xfrm>
                <a:off x="1874" y="827"/>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437" name="Rectangle 239"/>
              <p:cNvSpPr>
                <a:spLocks noChangeArrowheads="1"/>
              </p:cNvSpPr>
              <p:nvPr/>
            </p:nvSpPr>
            <p:spPr bwMode="auto">
              <a:xfrm>
                <a:off x="1905" y="827"/>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438" name="Rectangle 240"/>
              <p:cNvSpPr>
                <a:spLocks noChangeArrowheads="1"/>
              </p:cNvSpPr>
              <p:nvPr/>
            </p:nvSpPr>
            <p:spPr bwMode="auto">
              <a:xfrm>
                <a:off x="1938" y="827"/>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439" name="Rectangle 241"/>
              <p:cNvSpPr>
                <a:spLocks noChangeArrowheads="1"/>
              </p:cNvSpPr>
              <p:nvPr/>
            </p:nvSpPr>
            <p:spPr bwMode="auto">
              <a:xfrm>
                <a:off x="1764" y="88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440" name="Rectangle 242"/>
              <p:cNvSpPr>
                <a:spLocks noChangeArrowheads="1"/>
              </p:cNvSpPr>
              <p:nvPr/>
            </p:nvSpPr>
            <p:spPr bwMode="auto">
              <a:xfrm>
                <a:off x="1798" y="88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441" name="Rectangle 243"/>
              <p:cNvSpPr>
                <a:spLocks noChangeArrowheads="1"/>
              </p:cNvSpPr>
              <p:nvPr/>
            </p:nvSpPr>
            <p:spPr bwMode="auto">
              <a:xfrm>
                <a:off x="1828" y="885"/>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442" name="Rectangle 244"/>
              <p:cNvSpPr>
                <a:spLocks noChangeArrowheads="1"/>
              </p:cNvSpPr>
              <p:nvPr/>
            </p:nvSpPr>
            <p:spPr bwMode="auto">
              <a:xfrm>
                <a:off x="1847" y="88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443" name="Rectangle 245"/>
              <p:cNvSpPr>
                <a:spLocks noChangeArrowheads="1"/>
              </p:cNvSpPr>
              <p:nvPr/>
            </p:nvSpPr>
            <p:spPr bwMode="auto">
              <a:xfrm>
                <a:off x="1877" y="885"/>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 </a:t>
                </a:r>
                <a:endParaRPr lang="en-US" altLang="zh-CN" sz="800"/>
              </a:p>
            </p:txBody>
          </p:sp>
          <p:sp>
            <p:nvSpPr>
              <p:cNvPr id="444" name="Rectangle 246"/>
              <p:cNvSpPr>
                <a:spLocks noChangeArrowheads="1"/>
              </p:cNvSpPr>
              <p:nvPr/>
            </p:nvSpPr>
            <p:spPr bwMode="auto">
              <a:xfrm>
                <a:off x="1893" y="88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1</a:t>
                </a:r>
                <a:endParaRPr lang="en-US" altLang="zh-CN" sz="800"/>
              </a:p>
            </p:txBody>
          </p:sp>
          <p:sp>
            <p:nvSpPr>
              <p:cNvPr id="445" name="Rectangle 247"/>
              <p:cNvSpPr>
                <a:spLocks noChangeArrowheads="1"/>
              </p:cNvSpPr>
              <p:nvPr/>
            </p:nvSpPr>
            <p:spPr bwMode="auto">
              <a:xfrm>
                <a:off x="1801" y="1044"/>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446" name="Rectangle 248"/>
              <p:cNvSpPr>
                <a:spLocks noChangeArrowheads="1"/>
              </p:cNvSpPr>
              <p:nvPr/>
            </p:nvSpPr>
            <p:spPr bwMode="auto">
              <a:xfrm>
                <a:off x="1840" y="1044"/>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447" name="Rectangle 249"/>
              <p:cNvSpPr>
                <a:spLocks noChangeArrowheads="1"/>
              </p:cNvSpPr>
              <p:nvPr/>
            </p:nvSpPr>
            <p:spPr bwMode="auto">
              <a:xfrm>
                <a:off x="1874" y="1044"/>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448" name="Rectangle 250"/>
              <p:cNvSpPr>
                <a:spLocks noChangeArrowheads="1"/>
              </p:cNvSpPr>
              <p:nvPr/>
            </p:nvSpPr>
            <p:spPr bwMode="auto">
              <a:xfrm>
                <a:off x="1905" y="1044"/>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449" name="Rectangle 251"/>
              <p:cNvSpPr>
                <a:spLocks noChangeArrowheads="1"/>
              </p:cNvSpPr>
              <p:nvPr/>
            </p:nvSpPr>
            <p:spPr bwMode="auto">
              <a:xfrm>
                <a:off x="1938" y="1044"/>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450" name="Rectangle 252"/>
              <p:cNvSpPr>
                <a:spLocks noChangeArrowheads="1"/>
              </p:cNvSpPr>
              <p:nvPr/>
            </p:nvSpPr>
            <p:spPr bwMode="auto">
              <a:xfrm>
                <a:off x="1764" y="110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451" name="Rectangle 253"/>
              <p:cNvSpPr>
                <a:spLocks noChangeArrowheads="1"/>
              </p:cNvSpPr>
              <p:nvPr/>
            </p:nvSpPr>
            <p:spPr bwMode="auto">
              <a:xfrm>
                <a:off x="1798" y="110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452" name="Rectangle 254"/>
              <p:cNvSpPr>
                <a:spLocks noChangeArrowheads="1"/>
              </p:cNvSpPr>
              <p:nvPr/>
            </p:nvSpPr>
            <p:spPr bwMode="auto">
              <a:xfrm>
                <a:off x="1828" y="1103"/>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453" name="Rectangle 255"/>
              <p:cNvSpPr>
                <a:spLocks noChangeArrowheads="1"/>
              </p:cNvSpPr>
              <p:nvPr/>
            </p:nvSpPr>
            <p:spPr bwMode="auto">
              <a:xfrm>
                <a:off x="1847" y="110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454" name="Rectangle 256"/>
              <p:cNvSpPr>
                <a:spLocks noChangeArrowheads="1"/>
              </p:cNvSpPr>
              <p:nvPr/>
            </p:nvSpPr>
            <p:spPr bwMode="auto">
              <a:xfrm>
                <a:off x="1877" y="1103"/>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 </a:t>
                </a:r>
                <a:endParaRPr lang="en-US" altLang="zh-CN" sz="800"/>
              </a:p>
            </p:txBody>
          </p:sp>
          <p:sp>
            <p:nvSpPr>
              <p:cNvPr id="455" name="Rectangle 257"/>
              <p:cNvSpPr>
                <a:spLocks noChangeArrowheads="1"/>
              </p:cNvSpPr>
              <p:nvPr/>
            </p:nvSpPr>
            <p:spPr bwMode="auto">
              <a:xfrm>
                <a:off x="1893" y="110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2</a:t>
                </a:r>
                <a:endParaRPr lang="en-US" altLang="zh-CN" sz="800"/>
              </a:p>
            </p:txBody>
          </p:sp>
          <p:sp>
            <p:nvSpPr>
              <p:cNvPr id="456" name="Rectangle 258"/>
              <p:cNvSpPr>
                <a:spLocks noChangeArrowheads="1"/>
              </p:cNvSpPr>
              <p:nvPr/>
            </p:nvSpPr>
            <p:spPr bwMode="auto">
              <a:xfrm>
                <a:off x="1332" y="741"/>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457" name="Rectangle 259"/>
              <p:cNvSpPr>
                <a:spLocks noChangeArrowheads="1"/>
              </p:cNvSpPr>
              <p:nvPr/>
            </p:nvSpPr>
            <p:spPr bwMode="auto">
              <a:xfrm>
                <a:off x="1375" y="74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458" name="Rectangle 260"/>
              <p:cNvSpPr>
                <a:spLocks noChangeArrowheads="1"/>
              </p:cNvSpPr>
              <p:nvPr/>
            </p:nvSpPr>
            <p:spPr bwMode="auto">
              <a:xfrm>
                <a:off x="1406" y="74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459" name="Rectangle 261"/>
              <p:cNvSpPr>
                <a:spLocks noChangeArrowheads="1"/>
              </p:cNvSpPr>
              <p:nvPr/>
            </p:nvSpPr>
            <p:spPr bwMode="auto">
              <a:xfrm>
                <a:off x="1439" y="74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460" name="Rectangle 262"/>
              <p:cNvSpPr>
                <a:spLocks noChangeArrowheads="1"/>
              </p:cNvSpPr>
              <p:nvPr/>
            </p:nvSpPr>
            <p:spPr bwMode="auto">
              <a:xfrm>
                <a:off x="1470" y="741"/>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461" name="Rectangle 263"/>
              <p:cNvSpPr>
                <a:spLocks noChangeArrowheads="1"/>
              </p:cNvSpPr>
              <p:nvPr/>
            </p:nvSpPr>
            <p:spPr bwMode="auto">
              <a:xfrm>
                <a:off x="1332" y="799"/>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462" name="Rectangle 264"/>
              <p:cNvSpPr>
                <a:spLocks noChangeArrowheads="1"/>
              </p:cNvSpPr>
              <p:nvPr/>
            </p:nvSpPr>
            <p:spPr bwMode="auto">
              <a:xfrm>
                <a:off x="1351" y="79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463" name="Rectangle 265"/>
              <p:cNvSpPr>
                <a:spLocks noChangeArrowheads="1"/>
              </p:cNvSpPr>
              <p:nvPr/>
            </p:nvSpPr>
            <p:spPr bwMode="auto">
              <a:xfrm>
                <a:off x="1384" y="79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g</a:t>
                </a:r>
                <a:endParaRPr lang="en-US" altLang="zh-CN" sz="800"/>
              </a:p>
            </p:txBody>
          </p:sp>
          <p:sp>
            <p:nvSpPr>
              <p:cNvPr id="464" name="Rectangle 266"/>
              <p:cNvSpPr>
                <a:spLocks noChangeArrowheads="1"/>
              </p:cNvSpPr>
              <p:nvPr/>
            </p:nvSpPr>
            <p:spPr bwMode="auto">
              <a:xfrm>
                <a:off x="1415" y="799"/>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465" name="Rectangle 267"/>
              <p:cNvSpPr>
                <a:spLocks noChangeArrowheads="1"/>
              </p:cNvSpPr>
              <p:nvPr/>
            </p:nvSpPr>
            <p:spPr bwMode="auto">
              <a:xfrm>
                <a:off x="1427" y="799"/>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466" name="Rectangle 268"/>
              <p:cNvSpPr>
                <a:spLocks noChangeArrowheads="1"/>
              </p:cNvSpPr>
              <p:nvPr/>
            </p:nvSpPr>
            <p:spPr bwMode="auto">
              <a:xfrm>
                <a:off x="1458" y="799"/>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467" name="Rectangle 269"/>
              <p:cNvSpPr>
                <a:spLocks noChangeArrowheads="1"/>
              </p:cNvSpPr>
              <p:nvPr/>
            </p:nvSpPr>
            <p:spPr bwMode="auto">
              <a:xfrm>
                <a:off x="1473" y="79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468" name="Rectangle 270"/>
              <p:cNvSpPr>
                <a:spLocks noChangeArrowheads="1"/>
              </p:cNvSpPr>
              <p:nvPr/>
            </p:nvSpPr>
            <p:spPr bwMode="auto">
              <a:xfrm>
                <a:off x="1504" y="799"/>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469" name="Rectangle 271"/>
              <p:cNvSpPr>
                <a:spLocks noChangeArrowheads="1"/>
              </p:cNvSpPr>
              <p:nvPr/>
            </p:nvSpPr>
            <p:spPr bwMode="auto">
              <a:xfrm>
                <a:off x="1525" y="799"/>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 </a:t>
                </a:r>
                <a:endParaRPr lang="en-US" altLang="zh-CN" sz="800"/>
              </a:p>
            </p:txBody>
          </p:sp>
          <p:sp>
            <p:nvSpPr>
              <p:cNvPr id="470" name="Rectangle 272"/>
              <p:cNvSpPr>
                <a:spLocks noChangeArrowheads="1"/>
              </p:cNvSpPr>
              <p:nvPr/>
            </p:nvSpPr>
            <p:spPr bwMode="auto">
              <a:xfrm>
                <a:off x="1540" y="79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1</a:t>
                </a:r>
                <a:endParaRPr lang="en-US" altLang="zh-CN" sz="800"/>
              </a:p>
            </p:txBody>
          </p:sp>
          <p:sp>
            <p:nvSpPr>
              <p:cNvPr id="471" name="Rectangle 273"/>
              <p:cNvSpPr>
                <a:spLocks noChangeArrowheads="1"/>
              </p:cNvSpPr>
              <p:nvPr/>
            </p:nvSpPr>
            <p:spPr bwMode="auto">
              <a:xfrm>
                <a:off x="1332" y="916"/>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472" name="Rectangle 274"/>
              <p:cNvSpPr>
                <a:spLocks noChangeArrowheads="1"/>
              </p:cNvSpPr>
              <p:nvPr/>
            </p:nvSpPr>
            <p:spPr bwMode="auto">
              <a:xfrm>
                <a:off x="1375" y="916"/>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473" name="Rectangle 275"/>
              <p:cNvSpPr>
                <a:spLocks noChangeArrowheads="1"/>
              </p:cNvSpPr>
              <p:nvPr/>
            </p:nvSpPr>
            <p:spPr bwMode="auto">
              <a:xfrm>
                <a:off x="1406" y="916"/>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474" name="Rectangle 276"/>
              <p:cNvSpPr>
                <a:spLocks noChangeArrowheads="1"/>
              </p:cNvSpPr>
              <p:nvPr/>
            </p:nvSpPr>
            <p:spPr bwMode="auto">
              <a:xfrm>
                <a:off x="1439" y="916"/>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475" name="Rectangle 277"/>
              <p:cNvSpPr>
                <a:spLocks noChangeArrowheads="1"/>
              </p:cNvSpPr>
              <p:nvPr/>
            </p:nvSpPr>
            <p:spPr bwMode="auto">
              <a:xfrm>
                <a:off x="1470" y="916"/>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476" name="Rectangle 278"/>
              <p:cNvSpPr>
                <a:spLocks noChangeArrowheads="1"/>
              </p:cNvSpPr>
              <p:nvPr/>
            </p:nvSpPr>
            <p:spPr bwMode="auto">
              <a:xfrm>
                <a:off x="1332" y="971"/>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477" name="Rectangle 279"/>
              <p:cNvSpPr>
                <a:spLocks noChangeArrowheads="1"/>
              </p:cNvSpPr>
              <p:nvPr/>
            </p:nvSpPr>
            <p:spPr bwMode="auto">
              <a:xfrm>
                <a:off x="1351" y="97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478" name="Rectangle 280"/>
              <p:cNvSpPr>
                <a:spLocks noChangeArrowheads="1"/>
              </p:cNvSpPr>
              <p:nvPr/>
            </p:nvSpPr>
            <p:spPr bwMode="auto">
              <a:xfrm>
                <a:off x="1384" y="97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g</a:t>
                </a:r>
                <a:endParaRPr lang="en-US" altLang="zh-CN" sz="800"/>
              </a:p>
            </p:txBody>
          </p:sp>
          <p:sp>
            <p:nvSpPr>
              <p:cNvPr id="479" name="Rectangle 281"/>
              <p:cNvSpPr>
                <a:spLocks noChangeArrowheads="1"/>
              </p:cNvSpPr>
              <p:nvPr/>
            </p:nvSpPr>
            <p:spPr bwMode="auto">
              <a:xfrm>
                <a:off x="1415" y="971"/>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480" name="Rectangle 282"/>
              <p:cNvSpPr>
                <a:spLocks noChangeArrowheads="1"/>
              </p:cNvSpPr>
              <p:nvPr/>
            </p:nvSpPr>
            <p:spPr bwMode="auto">
              <a:xfrm>
                <a:off x="1427" y="971"/>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481" name="Rectangle 283"/>
              <p:cNvSpPr>
                <a:spLocks noChangeArrowheads="1"/>
              </p:cNvSpPr>
              <p:nvPr/>
            </p:nvSpPr>
            <p:spPr bwMode="auto">
              <a:xfrm>
                <a:off x="1458" y="971"/>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482" name="Rectangle 284"/>
              <p:cNvSpPr>
                <a:spLocks noChangeArrowheads="1"/>
              </p:cNvSpPr>
              <p:nvPr/>
            </p:nvSpPr>
            <p:spPr bwMode="auto">
              <a:xfrm>
                <a:off x="1473" y="97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483" name="Rectangle 285"/>
              <p:cNvSpPr>
                <a:spLocks noChangeArrowheads="1"/>
              </p:cNvSpPr>
              <p:nvPr/>
            </p:nvSpPr>
            <p:spPr bwMode="auto">
              <a:xfrm>
                <a:off x="1504" y="971"/>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484" name="Rectangle 286"/>
              <p:cNvSpPr>
                <a:spLocks noChangeArrowheads="1"/>
              </p:cNvSpPr>
              <p:nvPr/>
            </p:nvSpPr>
            <p:spPr bwMode="auto">
              <a:xfrm>
                <a:off x="1525" y="971"/>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 </a:t>
                </a:r>
                <a:endParaRPr lang="en-US" altLang="zh-CN" sz="800"/>
              </a:p>
            </p:txBody>
          </p:sp>
          <p:sp>
            <p:nvSpPr>
              <p:cNvPr id="485" name="Rectangle 287"/>
              <p:cNvSpPr>
                <a:spLocks noChangeArrowheads="1"/>
              </p:cNvSpPr>
              <p:nvPr/>
            </p:nvSpPr>
            <p:spPr bwMode="auto">
              <a:xfrm>
                <a:off x="1540" y="97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2</a:t>
                </a:r>
                <a:endParaRPr lang="en-US" altLang="zh-CN" sz="800"/>
              </a:p>
            </p:txBody>
          </p:sp>
          <p:sp>
            <p:nvSpPr>
              <p:cNvPr id="486" name="Rectangle 288"/>
              <p:cNvSpPr>
                <a:spLocks noChangeArrowheads="1"/>
              </p:cNvSpPr>
              <p:nvPr/>
            </p:nvSpPr>
            <p:spPr bwMode="auto">
              <a:xfrm>
                <a:off x="1543" y="155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1</a:t>
                </a:r>
                <a:endParaRPr lang="en-US" altLang="zh-CN" sz="800"/>
              </a:p>
            </p:txBody>
          </p:sp>
          <p:sp>
            <p:nvSpPr>
              <p:cNvPr id="487" name="Rectangle 289"/>
              <p:cNvSpPr>
                <a:spLocks noChangeArrowheads="1"/>
              </p:cNvSpPr>
              <p:nvPr/>
            </p:nvSpPr>
            <p:spPr bwMode="auto">
              <a:xfrm>
                <a:off x="1574" y="155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6</a:t>
                </a:r>
                <a:endParaRPr lang="en-US" altLang="zh-CN" sz="800"/>
              </a:p>
            </p:txBody>
          </p:sp>
          <p:sp>
            <p:nvSpPr>
              <p:cNvPr id="488" name="Rectangle 290"/>
              <p:cNvSpPr>
                <a:spLocks noChangeArrowheads="1"/>
              </p:cNvSpPr>
              <p:nvPr/>
            </p:nvSpPr>
            <p:spPr bwMode="auto">
              <a:xfrm>
                <a:off x="1727" y="1605"/>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489" name="Rectangle 291"/>
              <p:cNvSpPr>
                <a:spLocks noChangeArrowheads="1"/>
              </p:cNvSpPr>
              <p:nvPr/>
            </p:nvSpPr>
            <p:spPr bwMode="auto">
              <a:xfrm>
                <a:off x="1764" y="1605"/>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490" name="Rectangle 292"/>
              <p:cNvSpPr>
                <a:spLocks noChangeArrowheads="1"/>
              </p:cNvSpPr>
              <p:nvPr/>
            </p:nvSpPr>
            <p:spPr bwMode="auto">
              <a:xfrm>
                <a:off x="1779" y="160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g</a:t>
                </a:r>
                <a:endParaRPr lang="en-US" altLang="zh-CN" sz="800"/>
              </a:p>
            </p:txBody>
          </p:sp>
          <p:sp>
            <p:nvSpPr>
              <p:cNvPr id="491" name="Rectangle 293"/>
              <p:cNvSpPr>
                <a:spLocks noChangeArrowheads="1"/>
              </p:cNvSpPr>
              <p:nvPr/>
            </p:nvSpPr>
            <p:spPr bwMode="auto">
              <a:xfrm>
                <a:off x="1810" y="160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n</a:t>
                </a:r>
                <a:endParaRPr lang="en-US" altLang="zh-CN" sz="800"/>
              </a:p>
            </p:txBody>
          </p:sp>
          <p:sp>
            <p:nvSpPr>
              <p:cNvPr id="492" name="Rectangle 294"/>
              <p:cNvSpPr>
                <a:spLocks noChangeArrowheads="1"/>
              </p:cNvSpPr>
              <p:nvPr/>
            </p:nvSpPr>
            <p:spPr bwMode="auto">
              <a:xfrm>
                <a:off x="1840" y="1605"/>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493" name="Rectangle 295"/>
              <p:cNvSpPr>
                <a:spLocks noChangeArrowheads="1"/>
              </p:cNvSpPr>
              <p:nvPr/>
            </p:nvSpPr>
            <p:spPr bwMode="auto">
              <a:xfrm>
                <a:off x="1693" y="167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494" name="Rectangle 296"/>
              <p:cNvSpPr>
                <a:spLocks noChangeArrowheads="1"/>
              </p:cNvSpPr>
              <p:nvPr/>
            </p:nvSpPr>
            <p:spPr bwMode="auto">
              <a:xfrm>
                <a:off x="1727" y="1675"/>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x</a:t>
                </a:r>
                <a:endParaRPr lang="en-US" altLang="zh-CN" sz="800"/>
              </a:p>
            </p:txBody>
          </p:sp>
          <p:sp>
            <p:nvSpPr>
              <p:cNvPr id="495" name="Rectangle 297"/>
              <p:cNvSpPr>
                <a:spLocks noChangeArrowheads="1"/>
              </p:cNvSpPr>
              <p:nvPr/>
            </p:nvSpPr>
            <p:spPr bwMode="auto">
              <a:xfrm>
                <a:off x="1755" y="1675"/>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496" name="Rectangle 298"/>
              <p:cNvSpPr>
                <a:spLocks noChangeArrowheads="1"/>
              </p:cNvSpPr>
              <p:nvPr/>
            </p:nvSpPr>
            <p:spPr bwMode="auto">
              <a:xfrm>
                <a:off x="1770" y="167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497" name="Rectangle 299"/>
              <p:cNvSpPr>
                <a:spLocks noChangeArrowheads="1"/>
              </p:cNvSpPr>
              <p:nvPr/>
            </p:nvSpPr>
            <p:spPr bwMode="auto">
              <a:xfrm>
                <a:off x="1804" y="167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n</a:t>
                </a:r>
                <a:endParaRPr lang="en-US" altLang="zh-CN" sz="800"/>
              </a:p>
            </p:txBody>
          </p:sp>
          <p:sp>
            <p:nvSpPr>
              <p:cNvPr id="498" name="Rectangle 300"/>
              <p:cNvSpPr>
                <a:spLocks noChangeArrowheads="1"/>
              </p:cNvSpPr>
              <p:nvPr/>
            </p:nvSpPr>
            <p:spPr bwMode="auto">
              <a:xfrm>
                <a:off x="1834" y="167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499" name="Freeform 301"/>
              <p:cNvSpPr>
                <a:spLocks/>
              </p:cNvSpPr>
              <p:nvPr/>
            </p:nvSpPr>
            <p:spPr bwMode="auto">
              <a:xfrm>
                <a:off x="2291" y="1096"/>
                <a:ext cx="30" cy="28"/>
              </a:xfrm>
              <a:custGeom>
                <a:avLst/>
                <a:gdLst>
                  <a:gd name="T0" fmla="*/ 15 w 30"/>
                  <a:gd name="T1" fmla="*/ 28 h 28"/>
                  <a:gd name="T2" fmla="*/ 18 w 30"/>
                  <a:gd name="T3" fmla="*/ 28 h 28"/>
                  <a:gd name="T4" fmla="*/ 21 w 30"/>
                  <a:gd name="T5" fmla="*/ 28 h 28"/>
                  <a:gd name="T6" fmla="*/ 24 w 30"/>
                  <a:gd name="T7" fmla="*/ 25 h 28"/>
                  <a:gd name="T8" fmla="*/ 27 w 30"/>
                  <a:gd name="T9" fmla="*/ 22 h 28"/>
                  <a:gd name="T10" fmla="*/ 30 w 30"/>
                  <a:gd name="T11" fmla="*/ 19 h 28"/>
                  <a:gd name="T12" fmla="*/ 30 w 30"/>
                  <a:gd name="T13" fmla="*/ 16 h 28"/>
                  <a:gd name="T14" fmla="*/ 30 w 30"/>
                  <a:gd name="T15" fmla="*/ 13 h 28"/>
                  <a:gd name="T16" fmla="*/ 30 w 30"/>
                  <a:gd name="T17" fmla="*/ 9 h 28"/>
                  <a:gd name="T18" fmla="*/ 27 w 30"/>
                  <a:gd name="T19" fmla="*/ 6 h 28"/>
                  <a:gd name="T20" fmla="*/ 24 w 30"/>
                  <a:gd name="T21" fmla="*/ 3 h 28"/>
                  <a:gd name="T22" fmla="*/ 21 w 30"/>
                  <a:gd name="T23" fmla="*/ 0 h 28"/>
                  <a:gd name="T24" fmla="*/ 18 w 30"/>
                  <a:gd name="T25" fmla="*/ 0 h 28"/>
                  <a:gd name="T26" fmla="*/ 15 w 30"/>
                  <a:gd name="T27" fmla="*/ 0 h 28"/>
                  <a:gd name="T28" fmla="*/ 12 w 30"/>
                  <a:gd name="T29" fmla="*/ 0 h 28"/>
                  <a:gd name="T30" fmla="*/ 9 w 30"/>
                  <a:gd name="T31" fmla="*/ 0 h 28"/>
                  <a:gd name="T32" fmla="*/ 6 w 30"/>
                  <a:gd name="T33" fmla="*/ 3 h 28"/>
                  <a:gd name="T34" fmla="*/ 3 w 30"/>
                  <a:gd name="T35" fmla="*/ 6 h 28"/>
                  <a:gd name="T36" fmla="*/ 3 w 30"/>
                  <a:gd name="T37" fmla="*/ 9 h 28"/>
                  <a:gd name="T38" fmla="*/ 3 w 30"/>
                  <a:gd name="T39" fmla="*/ 13 h 28"/>
                  <a:gd name="T40" fmla="*/ 0 w 30"/>
                  <a:gd name="T41" fmla="*/ 13 h 28"/>
                  <a:gd name="T42" fmla="*/ 3 w 30"/>
                  <a:gd name="T43" fmla="*/ 16 h 28"/>
                  <a:gd name="T44" fmla="*/ 3 w 30"/>
                  <a:gd name="T45" fmla="*/ 19 h 28"/>
                  <a:gd name="T46" fmla="*/ 3 w 30"/>
                  <a:gd name="T47" fmla="*/ 22 h 28"/>
                  <a:gd name="T48" fmla="*/ 6 w 30"/>
                  <a:gd name="T49" fmla="*/ 25 h 28"/>
                  <a:gd name="T50" fmla="*/ 9 w 30"/>
                  <a:gd name="T51" fmla="*/ 28 h 28"/>
                  <a:gd name="T52" fmla="*/ 12 w 30"/>
                  <a:gd name="T53" fmla="*/ 28 h 28"/>
                  <a:gd name="T54" fmla="*/ 15 w 30"/>
                  <a:gd name="T55" fmla="*/ 28 h 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0"/>
                  <a:gd name="T85" fmla="*/ 0 h 28"/>
                  <a:gd name="T86" fmla="*/ 30 w 30"/>
                  <a:gd name="T87" fmla="*/ 28 h 2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0" h="28">
                    <a:moveTo>
                      <a:pt x="15" y="28"/>
                    </a:moveTo>
                    <a:lnTo>
                      <a:pt x="18" y="28"/>
                    </a:lnTo>
                    <a:lnTo>
                      <a:pt x="21" y="28"/>
                    </a:lnTo>
                    <a:lnTo>
                      <a:pt x="24" y="25"/>
                    </a:lnTo>
                    <a:lnTo>
                      <a:pt x="27" y="22"/>
                    </a:lnTo>
                    <a:lnTo>
                      <a:pt x="30" y="19"/>
                    </a:lnTo>
                    <a:lnTo>
                      <a:pt x="30" y="16"/>
                    </a:lnTo>
                    <a:lnTo>
                      <a:pt x="30" y="13"/>
                    </a:lnTo>
                    <a:lnTo>
                      <a:pt x="30" y="9"/>
                    </a:lnTo>
                    <a:lnTo>
                      <a:pt x="27" y="6"/>
                    </a:lnTo>
                    <a:lnTo>
                      <a:pt x="24" y="3"/>
                    </a:lnTo>
                    <a:lnTo>
                      <a:pt x="21" y="0"/>
                    </a:lnTo>
                    <a:lnTo>
                      <a:pt x="18" y="0"/>
                    </a:lnTo>
                    <a:lnTo>
                      <a:pt x="15" y="0"/>
                    </a:lnTo>
                    <a:lnTo>
                      <a:pt x="12" y="0"/>
                    </a:lnTo>
                    <a:lnTo>
                      <a:pt x="9" y="0"/>
                    </a:lnTo>
                    <a:lnTo>
                      <a:pt x="6" y="3"/>
                    </a:lnTo>
                    <a:lnTo>
                      <a:pt x="3" y="6"/>
                    </a:lnTo>
                    <a:lnTo>
                      <a:pt x="3" y="9"/>
                    </a:lnTo>
                    <a:lnTo>
                      <a:pt x="3" y="13"/>
                    </a:lnTo>
                    <a:lnTo>
                      <a:pt x="0" y="13"/>
                    </a:lnTo>
                    <a:lnTo>
                      <a:pt x="3" y="16"/>
                    </a:lnTo>
                    <a:lnTo>
                      <a:pt x="3" y="19"/>
                    </a:lnTo>
                    <a:lnTo>
                      <a:pt x="3" y="22"/>
                    </a:lnTo>
                    <a:lnTo>
                      <a:pt x="6" y="25"/>
                    </a:lnTo>
                    <a:lnTo>
                      <a:pt x="9" y="28"/>
                    </a:lnTo>
                    <a:lnTo>
                      <a:pt x="12" y="28"/>
                    </a:lnTo>
                    <a:lnTo>
                      <a:pt x="15" y="2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00" name="Line 302"/>
              <p:cNvSpPr>
                <a:spLocks noChangeShapeType="1"/>
              </p:cNvSpPr>
              <p:nvPr/>
            </p:nvSpPr>
            <p:spPr bwMode="auto">
              <a:xfrm flipH="1">
                <a:off x="4244" y="1139"/>
                <a:ext cx="9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 name="Rectangle 303"/>
              <p:cNvSpPr>
                <a:spLocks noChangeArrowheads="1"/>
              </p:cNvSpPr>
              <p:nvPr/>
            </p:nvSpPr>
            <p:spPr bwMode="auto">
              <a:xfrm>
                <a:off x="1332" y="1087"/>
                <a:ext cx="6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W</a:t>
                </a:r>
                <a:endParaRPr lang="en-US" altLang="zh-CN" sz="800"/>
              </a:p>
            </p:txBody>
          </p:sp>
          <p:sp>
            <p:nvSpPr>
              <p:cNvPr id="502" name="Rectangle 304"/>
              <p:cNvSpPr>
                <a:spLocks noChangeArrowheads="1"/>
              </p:cNvSpPr>
              <p:nvPr/>
            </p:nvSpPr>
            <p:spPr bwMode="auto">
              <a:xfrm>
                <a:off x="1387" y="1087"/>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503" name="Rectangle 305"/>
              <p:cNvSpPr>
                <a:spLocks noChangeArrowheads="1"/>
              </p:cNvSpPr>
              <p:nvPr/>
            </p:nvSpPr>
            <p:spPr bwMode="auto">
              <a:xfrm>
                <a:off x="1406" y="1087"/>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504" name="Rectangle 306"/>
              <p:cNvSpPr>
                <a:spLocks noChangeArrowheads="1"/>
              </p:cNvSpPr>
              <p:nvPr/>
            </p:nvSpPr>
            <p:spPr bwMode="auto">
              <a:xfrm>
                <a:off x="1418" y="1087"/>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505" name="Rectangle 307"/>
              <p:cNvSpPr>
                <a:spLocks noChangeArrowheads="1"/>
              </p:cNvSpPr>
              <p:nvPr/>
            </p:nvSpPr>
            <p:spPr bwMode="auto">
              <a:xfrm>
                <a:off x="1433" y="1087"/>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506" name="Rectangle 308"/>
              <p:cNvSpPr>
                <a:spLocks noChangeArrowheads="1"/>
              </p:cNvSpPr>
              <p:nvPr/>
            </p:nvSpPr>
            <p:spPr bwMode="auto">
              <a:xfrm>
                <a:off x="1467" y="1087"/>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507" name="Rectangle 309"/>
              <p:cNvSpPr>
                <a:spLocks noChangeArrowheads="1"/>
              </p:cNvSpPr>
              <p:nvPr/>
            </p:nvSpPr>
            <p:spPr bwMode="auto">
              <a:xfrm>
                <a:off x="1332" y="1145"/>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508" name="Rectangle 310"/>
              <p:cNvSpPr>
                <a:spLocks noChangeArrowheads="1"/>
              </p:cNvSpPr>
              <p:nvPr/>
            </p:nvSpPr>
            <p:spPr bwMode="auto">
              <a:xfrm>
                <a:off x="1351" y="114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509" name="Rectangle 311"/>
              <p:cNvSpPr>
                <a:spLocks noChangeArrowheads="1"/>
              </p:cNvSpPr>
              <p:nvPr/>
            </p:nvSpPr>
            <p:spPr bwMode="auto">
              <a:xfrm>
                <a:off x="1384" y="114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g</a:t>
                </a:r>
                <a:endParaRPr lang="en-US" altLang="zh-CN" sz="800"/>
              </a:p>
            </p:txBody>
          </p:sp>
          <p:sp>
            <p:nvSpPr>
              <p:cNvPr id="510" name="Rectangle 312"/>
              <p:cNvSpPr>
                <a:spLocks noChangeArrowheads="1"/>
              </p:cNvSpPr>
              <p:nvPr/>
            </p:nvSpPr>
            <p:spPr bwMode="auto">
              <a:xfrm>
                <a:off x="1415" y="1145"/>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511" name="Rectangle 313"/>
              <p:cNvSpPr>
                <a:spLocks noChangeArrowheads="1"/>
              </p:cNvSpPr>
              <p:nvPr/>
            </p:nvSpPr>
            <p:spPr bwMode="auto">
              <a:xfrm>
                <a:off x="1427" y="1145"/>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512" name="Rectangle 314"/>
              <p:cNvSpPr>
                <a:spLocks noChangeArrowheads="1"/>
              </p:cNvSpPr>
              <p:nvPr/>
            </p:nvSpPr>
            <p:spPr bwMode="auto">
              <a:xfrm>
                <a:off x="1458" y="1145"/>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513" name="Rectangle 315"/>
              <p:cNvSpPr>
                <a:spLocks noChangeArrowheads="1"/>
              </p:cNvSpPr>
              <p:nvPr/>
            </p:nvSpPr>
            <p:spPr bwMode="auto">
              <a:xfrm>
                <a:off x="1473" y="114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514" name="Rectangle 316"/>
              <p:cNvSpPr>
                <a:spLocks noChangeArrowheads="1"/>
              </p:cNvSpPr>
              <p:nvPr/>
            </p:nvSpPr>
            <p:spPr bwMode="auto">
              <a:xfrm>
                <a:off x="1504" y="1145"/>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515" name="Rectangle 317"/>
              <p:cNvSpPr>
                <a:spLocks noChangeArrowheads="1"/>
              </p:cNvSpPr>
              <p:nvPr/>
            </p:nvSpPr>
            <p:spPr bwMode="auto">
              <a:xfrm>
                <a:off x="1332" y="1259"/>
                <a:ext cx="6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W</a:t>
                </a:r>
                <a:endParaRPr lang="en-US" altLang="zh-CN" sz="800"/>
              </a:p>
            </p:txBody>
          </p:sp>
          <p:sp>
            <p:nvSpPr>
              <p:cNvPr id="516" name="Rectangle 318"/>
              <p:cNvSpPr>
                <a:spLocks noChangeArrowheads="1"/>
              </p:cNvSpPr>
              <p:nvPr/>
            </p:nvSpPr>
            <p:spPr bwMode="auto">
              <a:xfrm>
                <a:off x="1387" y="1259"/>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517" name="Rectangle 319"/>
              <p:cNvSpPr>
                <a:spLocks noChangeArrowheads="1"/>
              </p:cNvSpPr>
              <p:nvPr/>
            </p:nvSpPr>
            <p:spPr bwMode="auto">
              <a:xfrm>
                <a:off x="1406" y="1259"/>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518" name="Rectangle 320"/>
              <p:cNvSpPr>
                <a:spLocks noChangeArrowheads="1"/>
              </p:cNvSpPr>
              <p:nvPr/>
            </p:nvSpPr>
            <p:spPr bwMode="auto">
              <a:xfrm>
                <a:off x="1418" y="1259"/>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519" name="Rectangle 321"/>
              <p:cNvSpPr>
                <a:spLocks noChangeArrowheads="1"/>
              </p:cNvSpPr>
              <p:nvPr/>
            </p:nvSpPr>
            <p:spPr bwMode="auto">
              <a:xfrm>
                <a:off x="1433" y="125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520" name="Rectangle 322"/>
              <p:cNvSpPr>
                <a:spLocks noChangeArrowheads="1"/>
              </p:cNvSpPr>
              <p:nvPr/>
            </p:nvSpPr>
            <p:spPr bwMode="auto">
              <a:xfrm>
                <a:off x="1467" y="1259"/>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521" name="Rectangle 323"/>
              <p:cNvSpPr>
                <a:spLocks noChangeArrowheads="1"/>
              </p:cNvSpPr>
              <p:nvPr/>
            </p:nvSpPr>
            <p:spPr bwMode="auto">
              <a:xfrm>
                <a:off x="1332" y="1317"/>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522" name="Rectangle 324"/>
              <p:cNvSpPr>
                <a:spLocks noChangeArrowheads="1"/>
              </p:cNvSpPr>
              <p:nvPr/>
            </p:nvSpPr>
            <p:spPr bwMode="auto">
              <a:xfrm>
                <a:off x="1366" y="1317"/>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523" name="Rectangle 325"/>
              <p:cNvSpPr>
                <a:spLocks noChangeArrowheads="1"/>
              </p:cNvSpPr>
              <p:nvPr/>
            </p:nvSpPr>
            <p:spPr bwMode="auto">
              <a:xfrm>
                <a:off x="1396" y="1317"/>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524" name="Rectangle 326"/>
              <p:cNvSpPr>
                <a:spLocks noChangeArrowheads="1"/>
              </p:cNvSpPr>
              <p:nvPr/>
            </p:nvSpPr>
            <p:spPr bwMode="auto">
              <a:xfrm>
                <a:off x="1412" y="1317"/>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525" name="Freeform 327"/>
              <p:cNvSpPr>
                <a:spLocks/>
              </p:cNvSpPr>
              <p:nvPr/>
            </p:nvSpPr>
            <p:spPr bwMode="auto">
              <a:xfrm>
                <a:off x="1179" y="1268"/>
                <a:ext cx="3629" cy="891"/>
              </a:xfrm>
              <a:custGeom>
                <a:avLst/>
                <a:gdLst>
                  <a:gd name="T0" fmla="*/ 107 w 3629"/>
                  <a:gd name="T1" fmla="*/ 55 h 891"/>
                  <a:gd name="T2" fmla="*/ 0 w 3629"/>
                  <a:gd name="T3" fmla="*/ 55 h 891"/>
                  <a:gd name="T4" fmla="*/ 0 w 3629"/>
                  <a:gd name="T5" fmla="*/ 891 h 891"/>
                  <a:gd name="T6" fmla="*/ 3629 w 3629"/>
                  <a:gd name="T7" fmla="*/ 891 h 891"/>
                  <a:gd name="T8" fmla="*/ 3629 w 3629"/>
                  <a:gd name="T9" fmla="*/ 0 h 891"/>
                  <a:gd name="T10" fmla="*/ 3564 w 3629"/>
                  <a:gd name="T11" fmla="*/ 0 h 891"/>
                  <a:gd name="T12" fmla="*/ 0 60000 65536"/>
                  <a:gd name="T13" fmla="*/ 0 60000 65536"/>
                  <a:gd name="T14" fmla="*/ 0 60000 65536"/>
                  <a:gd name="T15" fmla="*/ 0 60000 65536"/>
                  <a:gd name="T16" fmla="*/ 0 60000 65536"/>
                  <a:gd name="T17" fmla="*/ 0 60000 65536"/>
                  <a:gd name="T18" fmla="*/ 0 w 3629"/>
                  <a:gd name="T19" fmla="*/ 0 h 891"/>
                  <a:gd name="T20" fmla="*/ 3629 w 3629"/>
                  <a:gd name="T21" fmla="*/ 891 h 891"/>
                </a:gdLst>
                <a:ahLst/>
                <a:cxnLst>
                  <a:cxn ang="T12">
                    <a:pos x="T0" y="T1"/>
                  </a:cxn>
                  <a:cxn ang="T13">
                    <a:pos x="T2" y="T3"/>
                  </a:cxn>
                  <a:cxn ang="T14">
                    <a:pos x="T4" y="T5"/>
                  </a:cxn>
                  <a:cxn ang="T15">
                    <a:pos x="T6" y="T7"/>
                  </a:cxn>
                  <a:cxn ang="T16">
                    <a:pos x="T8" y="T9"/>
                  </a:cxn>
                  <a:cxn ang="T17">
                    <a:pos x="T10" y="T11"/>
                  </a:cxn>
                </a:cxnLst>
                <a:rect l="T18" t="T19" r="T20" b="T21"/>
                <a:pathLst>
                  <a:path w="3629" h="891">
                    <a:moveTo>
                      <a:pt x="107" y="55"/>
                    </a:moveTo>
                    <a:lnTo>
                      <a:pt x="0" y="55"/>
                    </a:lnTo>
                    <a:lnTo>
                      <a:pt x="0" y="891"/>
                    </a:lnTo>
                    <a:lnTo>
                      <a:pt x="3629" y="891"/>
                    </a:lnTo>
                    <a:lnTo>
                      <a:pt x="3629" y="0"/>
                    </a:lnTo>
                    <a:lnTo>
                      <a:pt x="3564"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26" name="Rectangle 328"/>
              <p:cNvSpPr>
                <a:spLocks noChangeArrowheads="1"/>
              </p:cNvSpPr>
              <p:nvPr/>
            </p:nvSpPr>
            <p:spPr bwMode="auto">
              <a:xfrm>
                <a:off x="4088" y="1075"/>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527" name="Rectangle 329"/>
              <p:cNvSpPr>
                <a:spLocks noChangeArrowheads="1"/>
              </p:cNvSpPr>
              <p:nvPr/>
            </p:nvSpPr>
            <p:spPr bwMode="auto">
              <a:xfrm>
                <a:off x="4131" y="107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528" name="Rectangle 330"/>
              <p:cNvSpPr>
                <a:spLocks noChangeArrowheads="1"/>
              </p:cNvSpPr>
              <p:nvPr/>
            </p:nvSpPr>
            <p:spPr bwMode="auto">
              <a:xfrm>
                <a:off x="4162" y="107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529" name="Rectangle 331"/>
              <p:cNvSpPr>
                <a:spLocks noChangeArrowheads="1"/>
              </p:cNvSpPr>
              <p:nvPr/>
            </p:nvSpPr>
            <p:spPr bwMode="auto">
              <a:xfrm>
                <a:off x="4192" y="107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530" name="Rectangle 332"/>
              <p:cNvSpPr>
                <a:spLocks noChangeArrowheads="1"/>
              </p:cNvSpPr>
              <p:nvPr/>
            </p:nvSpPr>
            <p:spPr bwMode="auto">
              <a:xfrm>
                <a:off x="4226" y="1075"/>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531" name="Rectangle 333"/>
              <p:cNvSpPr>
                <a:spLocks noChangeArrowheads="1"/>
              </p:cNvSpPr>
              <p:nvPr/>
            </p:nvSpPr>
            <p:spPr bwMode="auto">
              <a:xfrm>
                <a:off x="4106" y="113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532" name="Rectangle 334"/>
              <p:cNvSpPr>
                <a:spLocks noChangeArrowheads="1"/>
              </p:cNvSpPr>
              <p:nvPr/>
            </p:nvSpPr>
            <p:spPr bwMode="auto">
              <a:xfrm>
                <a:off x="4137" y="113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533" name="Rectangle 335"/>
              <p:cNvSpPr>
                <a:spLocks noChangeArrowheads="1"/>
              </p:cNvSpPr>
              <p:nvPr/>
            </p:nvSpPr>
            <p:spPr bwMode="auto">
              <a:xfrm>
                <a:off x="4171" y="1133"/>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534" name="Rectangle 336"/>
              <p:cNvSpPr>
                <a:spLocks noChangeArrowheads="1"/>
              </p:cNvSpPr>
              <p:nvPr/>
            </p:nvSpPr>
            <p:spPr bwMode="auto">
              <a:xfrm>
                <a:off x="4186" y="113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535" name="Rectangle 337"/>
              <p:cNvSpPr>
                <a:spLocks noChangeArrowheads="1"/>
              </p:cNvSpPr>
              <p:nvPr/>
            </p:nvSpPr>
            <p:spPr bwMode="auto">
              <a:xfrm>
                <a:off x="2477" y="1332"/>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1</a:t>
                </a:r>
                <a:endParaRPr lang="en-US" altLang="zh-CN" sz="800"/>
              </a:p>
            </p:txBody>
          </p:sp>
          <p:sp>
            <p:nvSpPr>
              <p:cNvPr id="536" name="Rectangle 338"/>
              <p:cNvSpPr>
                <a:spLocks noChangeArrowheads="1"/>
              </p:cNvSpPr>
              <p:nvPr/>
            </p:nvSpPr>
            <p:spPr bwMode="auto">
              <a:xfrm>
                <a:off x="2888" y="1047"/>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537" name="Rectangle 339"/>
              <p:cNvSpPr>
                <a:spLocks noChangeArrowheads="1"/>
              </p:cNvSpPr>
              <p:nvPr/>
            </p:nvSpPr>
            <p:spPr bwMode="auto">
              <a:xfrm>
                <a:off x="2928" y="1047"/>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L</a:t>
                </a:r>
                <a:endParaRPr lang="en-US" altLang="zh-CN" sz="800"/>
              </a:p>
            </p:txBody>
          </p:sp>
          <p:sp>
            <p:nvSpPr>
              <p:cNvPr id="538" name="Rectangle 340"/>
              <p:cNvSpPr>
                <a:spLocks noChangeArrowheads="1"/>
              </p:cNvSpPr>
              <p:nvPr/>
            </p:nvSpPr>
            <p:spPr bwMode="auto">
              <a:xfrm>
                <a:off x="2958" y="1047"/>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U</a:t>
                </a:r>
                <a:endParaRPr lang="en-US" altLang="zh-CN" sz="800"/>
              </a:p>
            </p:txBody>
          </p:sp>
          <p:sp>
            <p:nvSpPr>
              <p:cNvPr id="539" name="Rectangle 341"/>
              <p:cNvSpPr>
                <a:spLocks noChangeArrowheads="1"/>
              </p:cNvSpPr>
              <p:nvPr/>
            </p:nvSpPr>
            <p:spPr bwMode="auto">
              <a:xfrm>
                <a:off x="3001" y="1047"/>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540" name="Rectangle 342"/>
              <p:cNvSpPr>
                <a:spLocks noChangeArrowheads="1"/>
              </p:cNvSpPr>
              <p:nvPr/>
            </p:nvSpPr>
            <p:spPr bwMode="auto">
              <a:xfrm>
                <a:off x="2845" y="1103"/>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541" name="Rectangle 343"/>
              <p:cNvSpPr>
                <a:spLocks noChangeArrowheads="1"/>
              </p:cNvSpPr>
              <p:nvPr/>
            </p:nvSpPr>
            <p:spPr bwMode="auto">
              <a:xfrm>
                <a:off x="2863" y="110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542" name="Rectangle 344"/>
              <p:cNvSpPr>
                <a:spLocks noChangeArrowheads="1"/>
              </p:cNvSpPr>
              <p:nvPr/>
            </p:nvSpPr>
            <p:spPr bwMode="auto">
              <a:xfrm>
                <a:off x="2894" y="1103"/>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543" name="Rectangle 345"/>
              <p:cNvSpPr>
                <a:spLocks noChangeArrowheads="1"/>
              </p:cNvSpPr>
              <p:nvPr/>
            </p:nvSpPr>
            <p:spPr bwMode="auto">
              <a:xfrm>
                <a:off x="2924" y="110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u</a:t>
                </a:r>
                <a:endParaRPr lang="en-US" altLang="zh-CN" sz="800"/>
              </a:p>
            </p:txBody>
          </p:sp>
          <p:sp>
            <p:nvSpPr>
              <p:cNvPr id="544" name="Rectangle 346"/>
              <p:cNvSpPr>
                <a:spLocks noChangeArrowheads="1"/>
              </p:cNvSpPr>
              <p:nvPr/>
            </p:nvSpPr>
            <p:spPr bwMode="auto">
              <a:xfrm>
                <a:off x="2955" y="1103"/>
                <a:ext cx="1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l</a:t>
                </a:r>
                <a:endParaRPr lang="en-US" altLang="zh-CN" sz="800"/>
              </a:p>
            </p:txBody>
          </p:sp>
          <p:sp>
            <p:nvSpPr>
              <p:cNvPr id="545" name="Rectangle 347"/>
              <p:cNvSpPr>
                <a:spLocks noChangeArrowheads="1"/>
              </p:cNvSpPr>
              <p:nvPr/>
            </p:nvSpPr>
            <p:spPr bwMode="auto">
              <a:xfrm>
                <a:off x="2967" y="1103"/>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546" name="Rectangle 348"/>
              <p:cNvSpPr>
                <a:spLocks noChangeArrowheads="1"/>
              </p:cNvSpPr>
              <p:nvPr/>
            </p:nvSpPr>
            <p:spPr bwMode="auto">
              <a:xfrm>
                <a:off x="2484" y="1145"/>
                <a:ext cx="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M</a:t>
                </a:r>
                <a:endParaRPr lang="en-US" altLang="zh-CN" sz="800"/>
              </a:p>
            </p:txBody>
          </p:sp>
          <p:sp>
            <p:nvSpPr>
              <p:cNvPr id="547" name="Rectangle 349"/>
              <p:cNvSpPr>
                <a:spLocks noChangeArrowheads="1"/>
              </p:cNvSpPr>
              <p:nvPr/>
            </p:nvSpPr>
            <p:spPr bwMode="auto">
              <a:xfrm>
                <a:off x="2532" y="1145"/>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548" name="Rectangle 350"/>
              <p:cNvSpPr>
                <a:spLocks noChangeArrowheads="1"/>
              </p:cNvSpPr>
              <p:nvPr/>
            </p:nvSpPr>
            <p:spPr bwMode="auto">
              <a:xfrm>
                <a:off x="2493" y="120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u</a:t>
                </a:r>
                <a:endParaRPr lang="en-US" altLang="zh-CN" sz="800"/>
              </a:p>
            </p:txBody>
          </p:sp>
          <p:sp>
            <p:nvSpPr>
              <p:cNvPr id="549" name="Rectangle 351"/>
              <p:cNvSpPr>
                <a:spLocks noChangeArrowheads="1"/>
              </p:cNvSpPr>
              <p:nvPr/>
            </p:nvSpPr>
            <p:spPr bwMode="auto">
              <a:xfrm>
                <a:off x="2526" y="1201"/>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550" name="Rectangle 352"/>
              <p:cNvSpPr>
                <a:spLocks noChangeArrowheads="1"/>
              </p:cNvSpPr>
              <p:nvPr/>
            </p:nvSpPr>
            <p:spPr bwMode="auto">
              <a:xfrm>
                <a:off x="2493" y="1259"/>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x</a:t>
                </a:r>
                <a:endParaRPr lang="en-US" altLang="zh-CN" sz="800"/>
              </a:p>
            </p:txBody>
          </p:sp>
          <p:sp>
            <p:nvSpPr>
              <p:cNvPr id="551" name="Rectangle 353"/>
              <p:cNvSpPr>
                <a:spLocks noChangeArrowheads="1"/>
              </p:cNvSpPr>
              <p:nvPr/>
            </p:nvSpPr>
            <p:spPr bwMode="auto">
              <a:xfrm>
                <a:off x="2722" y="1029"/>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552" name="Rectangle 354"/>
              <p:cNvSpPr>
                <a:spLocks noChangeArrowheads="1"/>
              </p:cNvSpPr>
              <p:nvPr/>
            </p:nvSpPr>
            <p:spPr bwMode="auto">
              <a:xfrm>
                <a:off x="2762" y="1029"/>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L</a:t>
                </a:r>
                <a:endParaRPr lang="en-US" altLang="zh-CN" sz="800"/>
              </a:p>
            </p:txBody>
          </p:sp>
          <p:sp>
            <p:nvSpPr>
              <p:cNvPr id="553" name="Rectangle 355"/>
              <p:cNvSpPr>
                <a:spLocks noChangeArrowheads="1"/>
              </p:cNvSpPr>
              <p:nvPr/>
            </p:nvSpPr>
            <p:spPr bwMode="auto">
              <a:xfrm>
                <a:off x="2793" y="1029"/>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U</a:t>
                </a:r>
                <a:endParaRPr lang="en-US" altLang="zh-CN" sz="800"/>
              </a:p>
            </p:txBody>
          </p:sp>
          <p:sp>
            <p:nvSpPr>
              <p:cNvPr id="554" name="Rectangle 356"/>
              <p:cNvSpPr>
                <a:spLocks noChangeArrowheads="1"/>
              </p:cNvSpPr>
              <p:nvPr/>
            </p:nvSpPr>
            <p:spPr bwMode="auto">
              <a:xfrm>
                <a:off x="2875" y="956"/>
                <a:ext cx="39"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Z</a:t>
                </a:r>
                <a:endParaRPr lang="en-US" altLang="zh-CN" sz="800"/>
              </a:p>
            </p:txBody>
          </p:sp>
          <p:sp>
            <p:nvSpPr>
              <p:cNvPr id="555" name="Rectangle 357"/>
              <p:cNvSpPr>
                <a:spLocks noChangeArrowheads="1"/>
              </p:cNvSpPr>
              <p:nvPr/>
            </p:nvSpPr>
            <p:spPr bwMode="auto">
              <a:xfrm>
                <a:off x="2909" y="956"/>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e</a:t>
                </a:r>
                <a:endParaRPr lang="en-US" altLang="zh-CN" sz="800"/>
              </a:p>
            </p:txBody>
          </p:sp>
          <p:sp>
            <p:nvSpPr>
              <p:cNvPr id="556" name="Rectangle 358"/>
              <p:cNvSpPr>
                <a:spLocks noChangeArrowheads="1"/>
              </p:cNvSpPr>
              <p:nvPr/>
            </p:nvSpPr>
            <p:spPr bwMode="auto">
              <a:xfrm>
                <a:off x="2943" y="956"/>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r</a:t>
                </a:r>
                <a:endParaRPr lang="en-US" altLang="zh-CN" sz="800"/>
              </a:p>
            </p:txBody>
          </p:sp>
          <p:sp>
            <p:nvSpPr>
              <p:cNvPr id="557" name="Rectangle 359"/>
              <p:cNvSpPr>
                <a:spLocks noChangeArrowheads="1"/>
              </p:cNvSpPr>
              <p:nvPr/>
            </p:nvSpPr>
            <p:spPr bwMode="auto">
              <a:xfrm>
                <a:off x="2961" y="956"/>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666666"/>
                    </a:solidFill>
                  </a:rPr>
                  <a:t>o</a:t>
                </a:r>
                <a:endParaRPr lang="en-US" altLang="zh-CN" sz="800"/>
              </a:p>
            </p:txBody>
          </p:sp>
          <p:sp>
            <p:nvSpPr>
              <p:cNvPr id="558" name="Line 360"/>
              <p:cNvSpPr>
                <a:spLocks noChangeShapeType="1"/>
              </p:cNvSpPr>
              <p:nvPr/>
            </p:nvSpPr>
            <p:spPr bwMode="auto">
              <a:xfrm flipH="1">
                <a:off x="2566" y="1237"/>
                <a:ext cx="6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9" name="Line 361"/>
              <p:cNvSpPr>
                <a:spLocks noChangeShapeType="1"/>
              </p:cNvSpPr>
              <p:nvPr/>
            </p:nvSpPr>
            <p:spPr bwMode="auto">
              <a:xfrm flipH="1">
                <a:off x="2370" y="1366"/>
                <a:ext cx="6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0" name="Line 362"/>
              <p:cNvSpPr>
                <a:spLocks noChangeShapeType="1"/>
              </p:cNvSpPr>
              <p:nvPr/>
            </p:nvSpPr>
            <p:spPr bwMode="auto">
              <a:xfrm flipH="1">
                <a:off x="2242" y="891"/>
                <a:ext cx="385" cy="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1" name="Line 363"/>
              <p:cNvSpPr>
                <a:spLocks noChangeShapeType="1"/>
              </p:cNvSpPr>
              <p:nvPr/>
            </p:nvSpPr>
            <p:spPr bwMode="auto">
              <a:xfrm flipH="1">
                <a:off x="3010" y="1139"/>
                <a:ext cx="23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2" name="Freeform 364"/>
              <p:cNvSpPr>
                <a:spLocks/>
              </p:cNvSpPr>
              <p:nvPr/>
            </p:nvSpPr>
            <p:spPr bwMode="auto">
              <a:xfrm>
                <a:off x="2242" y="1366"/>
                <a:ext cx="128" cy="306"/>
              </a:xfrm>
              <a:custGeom>
                <a:avLst/>
                <a:gdLst>
                  <a:gd name="T0" fmla="*/ 128 w 128"/>
                  <a:gd name="T1" fmla="*/ 0 h 306"/>
                  <a:gd name="T2" fmla="*/ 128 w 128"/>
                  <a:gd name="T3" fmla="*/ 306 h 306"/>
                  <a:gd name="T4" fmla="*/ 0 w 128"/>
                  <a:gd name="T5" fmla="*/ 306 h 306"/>
                  <a:gd name="T6" fmla="*/ 0 60000 65536"/>
                  <a:gd name="T7" fmla="*/ 0 60000 65536"/>
                  <a:gd name="T8" fmla="*/ 0 60000 65536"/>
                  <a:gd name="T9" fmla="*/ 0 w 128"/>
                  <a:gd name="T10" fmla="*/ 0 h 306"/>
                  <a:gd name="T11" fmla="*/ 128 w 128"/>
                  <a:gd name="T12" fmla="*/ 306 h 306"/>
                </a:gdLst>
                <a:ahLst/>
                <a:cxnLst>
                  <a:cxn ang="T6">
                    <a:pos x="T0" y="T1"/>
                  </a:cxn>
                  <a:cxn ang="T7">
                    <a:pos x="T2" y="T3"/>
                  </a:cxn>
                  <a:cxn ang="T8">
                    <a:pos x="T4" y="T5"/>
                  </a:cxn>
                </a:cxnLst>
                <a:rect l="T9" t="T10" r="T11" b="T12"/>
                <a:pathLst>
                  <a:path w="128" h="306">
                    <a:moveTo>
                      <a:pt x="128" y="0"/>
                    </a:moveTo>
                    <a:lnTo>
                      <a:pt x="128" y="306"/>
                    </a:lnTo>
                    <a:lnTo>
                      <a:pt x="0" y="306"/>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63" name="Rectangle 365"/>
              <p:cNvSpPr>
                <a:spLocks noChangeArrowheads="1"/>
              </p:cNvSpPr>
              <p:nvPr/>
            </p:nvSpPr>
            <p:spPr bwMode="auto">
              <a:xfrm>
                <a:off x="2110" y="0"/>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I</a:t>
                </a:r>
                <a:endParaRPr lang="en-US" altLang="zh-CN" sz="800"/>
              </a:p>
            </p:txBody>
          </p:sp>
          <p:sp>
            <p:nvSpPr>
              <p:cNvPr id="564" name="Rectangle 366"/>
              <p:cNvSpPr>
                <a:spLocks noChangeArrowheads="1"/>
              </p:cNvSpPr>
              <p:nvPr/>
            </p:nvSpPr>
            <p:spPr bwMode="auto">
              <a:xfrm>
                <a:off x="2125" y="0"/>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565" name="Rectangle 367"/>
              <p:cNvSpPr>
                <a:spLocks noChangeArrowheads="1"/>
              </p:cNvSpPr>
              <p:nvPr/>
            </p:nvSpPr>
            <p:spPr bwMode="auto">
              <a:xfrm>
                <a:off x="2168" y="0"/>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t>
                </a:r>
                <a:endParaRPr lang="en-US" altLang="zh-CN" sz="800"/>
              </a:p>
            </p:txBody>
          </p:sp>
          <p:sp>
            <p:nvSpPr>
              <p:cNvPr id="566" name="Rectangle 368"/>
              <p:cNvSpPr>
                <a:spLocks noChangeArrowheads="1"/>
              </p:cNvSpPr>
              <p:nvPr/>
            </p:nvSpPr>
            <p:spPr bwMode="auto">
              <a:xfrm>
                <a:off x="2183" y="0"/>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567" name="Rectangle 369"/>
              <p:cNvSpPr>
                <a:spLocks noChangeArrowheads="1"/>
              </p:cNvSpPr>
              <p:nvPr/>
            </p:nvSpPr>
            <p:spPr bwMode="auto">
              <a:xfrm>
                <a:off x="2220" y="0"/>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X</a:t>
                </a:r>
                <a:endParaRPr lang="en-US" altLang="zh-CN" sz="800"/>
              </a:p>
            </p:txBody>
          </p:sp>
          <p:sp>
            <p:nvSpPr>
              <p:cNvPr id="568" name="Line 370"/>
              <p:cNvSpPr>
                <a:spLocks noChangeShapeType="1"/>
              </p:cNvSpPr>
              <p:nvPr/>
            </p:nvSpPr>
            <p:spPr bwMode="auto">
              <a:xfrm flipH="1" flipV="1">
                <a:off x="1559" y="1635"/>
                <a:ext cx="40" cy="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9" name="Line 371"/>
              <p:cNvSpPr>
                <a:spLocks noChangeShapeType="1"/>
              </p:cNvSpPr>
              <p:nvPr/>
            </p:nvSpPr>
            <p:spPr bwMode="auto">
              <a:xfrm flipH="1" flipV="1">
                <a:off x="1935" y="1635"/>
                <a:ext cx="40" cy="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0" name="Line 372"/>
              <p:cNvSpPr>
                <a:spLocks noChangeShapeType="1"/>
              </p:cNvSpPr>
              <p:nvPr/>
            </p:nvSpPr>
            <p:spPr bwMode="auto">
              <a:xfrm>
                <a:off x="1893" y="1672"/>
                <a:ext cx="20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1" name="Line 373"/>
              <p:cNvSpPr>
                <a:spLocks noChangeShapeType="1"/>
              </p:cNvSpPr>
              <p:nvPr/>
            </p:nvSpPr>
            <p:spPr bwMode="auto">
              <a:xfrm>
                <a:off x="1075" y="980"/>
                <a:ext cx="21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2" name="Line 374"/>
              <p:cNvSpPr>
                <a:spLocks noChangeShapeType="1"/>
              </p:cNvSpPr>
              <p:nvPr/>
            </p:nvSpPr>
            <p:spPr bwMode="auto">
              <a:xfrm flipH="1">
                <a:off x="1954" y="1109"/>
                <a:ext cx="144"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 name="Line 375"/>
              <p:cNvSpPr>
                <a:spLocks noChangeShapeType="1"/>
              </p:cNvSpPr>
              <p:nvPr/>
            </p:nvSpPr>
            <p:spPr bwMode="auto">
              <a:xfrm>
                <a:off x="946" y="1066"/>
                <a:ext cx="12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 name="Line 376"/>
              <p:cNvSpPr>
                <a:spLocks noChangeShapeType="1"/>
              </p:cNvSpPr>
              <p:nvPr/>
            </p:nvSpPr>
            <p:spPr bwMode="auto">
              <a:xfrm flipH="1">
                <a:off x="1954" y="891"/>
                <a:ext cx="144" cy="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 name="Line 377"/>
              <p:cNvSpPr>
                <a:spLocks noChangeShapeType="1"/>
              </p:cNvSpPr>
              <p:nvPr/>
            </p:nvSpPr>
            <p:spPr bwMode="auto">
              <a:xfrm flipH="1">
                <a:off x="1075" y="1672"/>
                <a:ext cx="573"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6" name="Freeform 378"/>
              <p:cNvSpPr>
                <a:spLocks/>
              </p:cNvSpPr>
              <p:nvPr/>
            </p:nvSpPr>
            <p:spPr bwMode="auto">
              <a:xfrm>
                <a:off x="0" y="836"/>
                <a:ext cx="28" cy="28"/>
              </a:xfrm>
              <a:custGeom>
                <a:avLst/>
                <a:gdLst>
                  <a:gd name="T0" fmla="*/ 12 w 28"/>
                  <a:gd name="T1" fmla="*/ 28 h 28"/>
                  <a:gd name="T2" fmla="*/ 15 w 28"/>
                  <a:gd name="T3" fmla="*/ 28 h 28"/>
                  <a:gd name="T4" fmla="*/ 19 w 28"/>
                  <a:gd name="T5" fmla="*/ 28 h 28"/>
                  <a:gd name="T6" fmla="*/ 22 w 28"/>
                  <a:gd name="T7" fmla="*/ 28 h 28"/>
                  <a:gd name="T8" fmla="*/ 22 w 28"/>
                  <a:gd name="T9" fmla="*/ 25 h 28"/>
                  <a:gd name="T10" fmla="*/ 25 w 28"/>
                  <a:gd name="T11" fmla="*/ 25 h 28"/>
                  <a:gd name="T12" fmla="*/ 25 w 28"/>
                  <a:gd name="T13" fmla="*/ 22 h 28"/>
                  <a:gd name="T14" fmla="*/ 28 w 28"/>
                  <a:gd name="T15" fmla="*/ 22 h 28"/>
                  <a:gd name="T16" fmla="*/ 28 w 28"/>
                  <a:gd name="T17" fmla="*/ 18 h 28"/>
                  <a:gd name="T18" fmla="*/ 28 w 28"/>
                  <a:gd name="T19" fmla="*/ 15 h 28"/>
                  <a:gd name="T20" fmla="*/ 28 w 28"/>
                  <a:gd name="T21" fmla="*/ 12 h 28"/>
                  <a:gd name="T22" fmla="*/ 28 w 28"/>
                  <a:gd name="T23" fmla="*/ 9 h 28"/>
                  <a:gd name="T24" fmla="*/ 25 w 28"/>
                  <a:gd name="T25" fmla="*/ 6 h 28"/>
                  <a:gd name="T26" fmla="*/ 25 w 28"/>
                  <a:gd name="T27" fmla="*/ 3 h 28"/>
                  <a:gd name="T28" fmla="*/ 22 w 28"/>
                  <a:gd name="T29" fmla="*/ 3 h 28"/>
                  <a:gd name="T30" fmla="*/ 19 w 28"/>
                  <a:gd name="T31" fmla="*/ 0 h 28"/>
                  <a:gd name="T32" fmla="*/ 15 w 28"/>
                  <a:gd name="T33" fmla="*/ 0 h 28"/>
                  <a:gd name="T34" fmla="*/ 12 w 28"/>
                  <a:gd name="T35" fmla="*/ 0 h 28"/>
                  <a:gd name="T36" fmla="*/ 9 w 28"/>
                  <a:gd name="T37" fmla="*/ 0 h 28"/>
                  <a:gd name="T38" fmla="*/ 6 w 28"/>
                  <a:gd name="T39" fmla="*/ 3 h 28"/>
                  <a:gd name="T40" fmla="*/ 3 w 28"/>
                  <a:gd name="T41" fmla="*/ 3 h 28"/>
                  <a:gd name="T42" fmla="*/ 3 w 28"/>
                  <a:gd name="T43" fmla="*/ 6 h 28"/>
                  <a:gd name="T44" fmla="*/ 0 w 28"/>
                  <a:gd name="T45" fmla="*/ 9 h 28"/>
                  <a:gd name="T46" fmla="*/ 0 w 28"/>
                  <a:gd name="T47" fmla="*/ 12 h 28"/>
                  <a:gd name="T48" fmla="*/ 0 w 28"/>
                  <a:gd name="T49" fmla="*/ 15 h 28"/>
                  <a:gd name="T50" fmla="*/ 0 w 28"/>
                  <a:gd name="T51" fmla="*/ 18 h 28"/>
                  <a:gd name="T52" fmla="*/ 0 w 28"/>
                  <a:gd name="T53" fmla="*/ 22 h 28"/>
                  <a:gd name="T54" fmla="*/ 3 w 28"/>
                  <a:gd name="T55" fmla="*/ 22 h 28"/>
                  <a:gd name="T56" fmla="*/ 3 w 28"/>
                  <a:gd name="T57" fmla="*/ 25 h 28"/>
                  <a:gd name="T58" fmla="*/ 6 w 28"/>
                  <a:gd name="T59" fmla="*/ 25 h 28"/>
                  <a:gd name="T60" fmla="*/ 6 w 28"/>
                  <a:gd name="T61" fmla="*/ 28 h 28"/>
                  <a:gd name="T62" fmla="*/ 9 w 28"/>
                  <a:gd name="T63" fmla="*/ 28 h 28"/>
                  <a:gd name="T64" fmla="*/ 12 w 28"/>
                  <a:gd name="T65" fmla="*/ 28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
                  <a:gd name="T100" fmla="*/ 0 h 28"/>
                  <a:gd name="T101" fmla="*/ 28 w 28"/>
                  <a:gd name="T102" fmla="*/ 28 h 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 h="28">
                    <a:moveTo>
                      <a:pt x="12" y="28"/>
                    </a:moveTo>
                    <a:lnTo>
                      <a:pt x="15" y="28"/>
                    </a:lnTo>
                    <a:lnTo>
                      <a:pt x="19" y="28"/>
                    </a:lnTo>
                    <a:lnTo>
                      <a:pt x="22" y="28"/>
                    </a:lnTo>
                    <a:lnTo>
                      <a:pt x="22" y="25"/>
                    </a:lnTo>
                    <a:lnTo>
                      <a:pt x="25" y="25"/>
                    </a:lnTo>
                    <a:lnTo>
                      <a:pt x="25" y="22"/>
                    </a:lnTo>
                    <a:lnTo>
                      <a:pt x="28" y="22"/>
                    </a:lnTo>
                    <a:lnTo>
                      <a:pt x="28" y="18"/>
                    </a:lnTo>
                    <a:lnTo>
                      <a:pt x="28" y="15"/>
                    </a:lnTo>
                    <a:lnTo>
                      <a:pt x="28" y="12"/>
                    </a:lnTo>
                    <a:lnTo>
                      <a:pt x="28" y="9"/>
                    </a:lnTo>
                    <a:lnTo>
                      <a:pt x="25" y="6"/>
                    </a:lnTo>
                    <a:lnTo>
                      <a:pt x="25" y="3"/>
                    </a:lnTo>
                    <a:lnTo>
                      <a:pt x="22" y="3"/>
                    </a:lnTo>
                    <a:lnTo>
                      <a:pt x="19" y="0"/>
                    </a:lnTo>
                    <a:lnTo>
                      <a:pt x="15" y="0"/>
                    </a:lnTo>
                    <a:lnTo>
                      <a:pt x="12" y="0"/>
                    </a:lnTo>
                    <a:lnTo>
                      <a:pt x="9" y="0"/>
                    </a:lnTo>
                    <a:lnTo>
                      <a:pt x="6" y="3"/>
                    </a:lnTo>
                    <a:lnTo>
                      <a:pt x="3" y="3"/>
                    </a:lnTo>
                    <a:lnTo>
                      <a:pt x="3" y="6"/>
                    </a:lnTo>
                    <a:lnTo>
                      <a:pt x="0" y="9"/>
                    </a:lnTo>
                    <a:lnTo>
                      <a:pt x="0" y="12"/>
                    </a:lnTo>
                    <a:lnTo>
                      <a:pt x="0" y="15"/>
                    </a:lnTo>
                    <a:lnTo>
                      <a:pt x="0" y="18"/>
                    </a:lnTo>
                    <a:lnTo>
                      <a:pt x="0" y="22"/>
                    </a:lnTo>
                    <a:lnTo>
                      <a:pt x="3" y="22"/>
                    </a:lnTo>
                    <a:lnTo>
                      <a:pt x="3" y="25"/>
                    </a:lnTo>
                    <a:lnTo>
                      <a:pt x="6" y="25"/>
                    </a:lnTo>
                    <a:lnTo>
                      <a:pt x="6" y="28"/>
                    </a:lnTo>
                    <a:lnTo>
                      <a:pt x="9" y="28"/>
                    </a:lnTo>
                    <a:lnTo>
                      <a:pt x="1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77" name="Freeform 379"/>
              <p:cNvSpPr>
                <a:spLocks/>
              </p:cNvSpPr>
              <p:nvPr/>
            </p:nvSpPr>
            <p:spPr bwMode="auto">
              <a:xfrm>
                <a:off x="591" y="224"/>
                <a:ext cx="28" cy="30"/>
              </a:xfrm>
              <a:custGeom>
                <a:avLst/>
                <a:gdLst>
                  <a:gd name="T0" fmla="*/ 12 w 28"/>
                  <a:gd name="T1" fmla="*/ 27 h 30"/>
                  <a:gd name="T2" fmla="*/ 15 w 28"/>
                  <a:gd name="T3" fmla="*/ 30 h 30"/>
                  <a:gd name="T4" fmla="*/ 19 w 28"/>
                  <a:gd name="T5" fmla="*/ 30 h 30"/>
                  <a:gd name="T6" fmla="*/ 22 w 28"/>
                  <a:gd name="T7" fmla="*/ 27 h 30"/>
                  <a:gd name="T8" fmla="*/ 25 w 28"/>
                  <a:gd name="T9" fmla="*/ 24 h 30"/>
                  <a:gd name="T10" fmla="*/ 28 w 28"/>
                  <a:gd name="T11" fmla="*/ 21 h 30"/>
                  <a:gd name="T12" fmla="*/ 28 w 28"/>
                  <a:gd name="T13" fmla="*/ 18 h 30"/>
                  <a:gd name="T14" fmla="*/ 28 w 28"/>
                  <a:gd name="T15" fmla="*/ 15 h 30"/>
                  <a:gd name="T16" fmla="*/ 28 w 28"/>
                  <a:gd name="T17" fmla="*/ 12 h 30"/>
                  <a:gd name="T18" fmla="*/ 28 w 28"/>
                  <a:gd name="T19" fmla="*/ 9 h 30"/>
                  <a:gd name="T20" fmla="*/ 25 w 28"/>
                  <a:gd name="T21" fmla="*/ 6 h 30"/>
                  <a:gd name="T22" fmla="*/ 22 w 28"/>
                  <a:gd name="T23" fmla="*/ 3 h 30"/>
                  <a:gd name="T24" fmla="*/ 19 w 28"/>
                  <a:gd name="T25" fmla="*/ 3 h 30"/>
                  <a:gd name="T26" fmla="*/ 15 w 28"/>
                  <a:gd name="T27" fmla="*/ 0 h 30"/>
                  <a:gd name="T28" fmla="*/ 12 w 28"/>
                  <a:gd name="T29" fmla="*/ 0 h 30"/>
                  <a:gd name="T30" fmla="*/ 9 w 28"/>
                  <a:gd name="T31" fmla="*/ 3 h 30"/>
                  <a:gd name="T32" fmla="*/ 6 w 28"/>
                  <a:gd name="T33" fmla="*/ 3 h 30"/>
                  <a:gd name="T34" fmla="*/ 3 w 28"/>
                  <a:gd name="T35" fmla="*/ 6 h 30"/>
                  <a:gd name="T36" fmla="*/ 0 w 28"/>
                  <a:gd name="T37" fmla="*/ 9 h 30"/>
                  <a:gd name="T38" fmla="*/ 0 w 28"/>
                  <a:gd name="T39" fmla="*/ 12 h 30"/>
                  <a:gd name="T40" fmla="*/ 0 w 28"/>
                  <a:gd name="T41" fmla="*/ 15 h 30"/>
                  <a:gd name="T42" fmla="*/ 0 w 28"/>
                  <a:gd name="T43" fmla="*/ 18 h 30"/>
                  <a:gd name="T44" fmla="*/ 0 w 28"/>
                  <a:gd name="T45" fmla="*/ 21 h 30"/>
                  <a:gd name="T46" fmla="*/ 3 w 28"/>
                  <a:gd name="T47" fmla="*/ 24 h 30"/>
                  <a:gd name="T48" fmla="*/ 6 w 28"/>
                  <a:gd name="T49" fmla="*/ 27 h 30"/>
                  <a:gd name="T50" fmla="*/ 9 w 28"/>
                  <a:gd name="T51" fmla="*/ 30 h 30"/>
                  <a:gd name="T52" fmla="*/ 12 w 28"/>
                  <a:gd name="T53" fmla="*/ 30 h 30"/>
                  <a:gd name="T54" fmla="*/ 15 w 28"/>
                  <a:gd name="T55" fmla="*/ 30 h 30"/>
                  <a:gd name="T56" fmla="*/ 12 w 28"/>
                  <a:gd name="T57" fmla="*/ 27 h 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8"/>
                  <a:gd name="T88" fmla="*/ 0 h 30"/>
                  <a:gd name="T89" fmla="*/ 28 w 28"/>
                  <a:gd name="T90" fmla="*/ 30 h 3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8" h="30">
                    <a:moveTo>
                      <a:pt x="12" y="27"/>
                    </a:moveTo>
                    <a:lnTo>
                      <a:pt x="15" y="30"/>
                    </a:lnTo>
                    <a:lnTo>
                      <a:pt x="19" y="30"/>
                    </a:lnTo>
                    <a:lnTo>
                      <a:pt x="22" y="27"/>
                    </a:lnTo>
                    <a:lnTo>
                      <a:pt x="25" y="24"/>
                    </a:lnTo>
                    <a:lnTo>
                      <a:pt x="28" y="21"/>
                    </a:lnTo>
                    <a:lnTo>
                      <a:pt x="28" y="18"/>
                    </a:lnTo>
                    <a:lnTo>
                      <a:pt x="28" y="15"/>
                    </a:lnTo>
                    <a:lnTo>
                      <a:pt x="28" y="12"/>
                    </a:lnTo>
                    <a:lnTo>
                      <a:pt x="28" y="9"/>
                    </a:lnTo>
                    <a:lnTo>
                      <a:pt x="25" y="6"/>
                    </a:lnTo>
                    <a:lnTo>
                      <a:pt x="22" y="3"/>
                    </a:lnTo>
                    <a:lnTo>
                      <a:pt x="19" y="3"/>
                    </a:lnTo>
                    <a:lnTo>
                      <a:pt x="15" y="0"/>
                    </a:lnTo>
                    <a:lnTo>
                      <a:pt x="12" y="0"/>
                    </a:lnTo>
                    <a:lnTo>
                      <a:pt x="9" y="3"/>
                    </a:lnTo>
                    <a:lnTo>
                      <a:pt x="6" y="3"/>
                    </a:lnTo>
                    <a:lnTo>
                      <a:pt x="3" y="6"/>
                    </a:lnTo>
                    <a:lnTo>
                      <a:pt x="0" y="9"/>
                    </a:lnTo>
                    <a:lnTo>
                      <a:pt x="0" y="12"/>
                    </a:lnTo>
                    <a:lnTo>
                      <a:pt x="0" y="15"/>
                    </a:lnTo>
                    <a:lnTo>
                      <a:pt x="0" y="18"/>
                    </a:lnTo>
                    <a:lnTo>
                      <a:pt x="0" y="21"/>
                    </a:lnTo>
                    <a:lnTo>
                      <a:pt x="3" y="24"/>
                    </a:lnTo>
                    <a:lnTo>
                      <a:pt x="6" y="27"/>
                    </a:lnTo>
                    <a:lnTo>
                      <a:pt x="9" y="30"/>
                    </a:lnTo>
                    <a:lnTo>
                      <a:pt x="12" y="30"/>
                    </a:lnTo>
                    <a:lnTo>
                      <a:pt x="15" y="30"/>
                    </a:lnTo>
                    <a:lnTo>
                      <a:pt x="12"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78" name="Freeform 380"/>
              <p:cNvSpPr>
                <a:spLocks/>
              </p:cNvSpPr>
              <p:nvPr/>
            </p:nvSpPr>
            <p:spPr bwMode="auto">
              <a:xfrm>
                <a:off x="1075" y="805"/>
                <a:ext cx="1023" cy="1152"/>
              </a:xfrm>
              <a:custGeom>
                <a:avLst/>
                <a:gdLst>
                  <a:gd name="T0" fmla="*/ 211 w 1023"/>
                  <a:gd name="T1" fmla="*/ 0 h 1152"/>
                  <a:gd name="T2" fmla="*/ 0 w 1023"/>
                  <a:gd name="T3" fmla="*/ 4 h 1152"/>
                  <a:gd name="T4" fmla="*/ 0 w 1023"/>
                  <a:gd name="T5" fmla="*/ 1152 h 1152"/>
                  <a:gd name="T6" fmla="*/ 1023 w 1023"/>
                  <a:gd name="T7" fmla="*/ 1152 h 1152"/>
                  <a:gd name="T8" fmla="*/ 0 60000 65536"/>
                  <a:gd name="T9" fmla="*/ 0 60000 65536"/>
                  <a:gd name="T10" fmla="*/ 0 60000 65536"/>
                  <a:gd name="T11" fmla="*/ 0 60000 65536"/>
                  <a:gd name="T12" fmla="*/ 0 w 1023"/>
                  <a:gd name="T13" fmla="*/ 0 h 1152"/>
                  <a:gd name="T14" fmla="*/ 1023 w 1023"/>
                  <a:gd name="T15" fmla="*/ 1152 h 1152"/>
                </a:gdLst>
                <a:ahLst/>
                <a:cxnLst>
                  <a:cxn ang="T8">
                    <a:pos x="T0" y="T1"/>
                  </a:cxn>
                  <a:cxn ang="T9">
                    <a:pos x="T2" y="T3"/>
                  </a:cxn>
                  <a:cxn ang="T10">
                    <a:pos x="T4" y="T5"/>
                  </a:cxn>
                  <a:cxn ang="T11">
                    <a:pos x="T6" y="T7"/>
                  </a:cxn>
                </a:cxnLst>
                <a:rect l="T12" t="T13" r="T14" b="T15"/>
                <a:pathLst>
                  <a:path w="1023" h="1152">
                    <a:moveTo>
                      <a:pt x="211" y="0"/>
                    </a:moveTo>
                    <a:lnTo>
                      <a:pt x="0" y="4"/>
                    </a:lnTo>
                    <a:lnTo>
                      <a:pt x="0" y="1152"/>
                    </a:lnTo>
                    <a:lnTo>
                      <a:pt x="1023" y="1152"/>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79" name="Freeform 381"/>
              <p:cNvSpPr>
                <a:spLocks/>
              </p:cNvSpPr>
              <p:nvPr/>
            </p:nvSpPr>
            <p:spPr bwMode="auto">
              <a:xfrm>
                <a:off x="2095" y="1941"/>
                <a:ext cx="27" cy="28"/>
              </a:xfrm>
              <a:custGeom>
                <a:avLst/>
                <a:gdLst>
                  <a:gd name="T0" fmla="*/ 0 w 27"/>
                  <a:gd name="T1" fmla="*/ 0 h 28"/>
                  <a:gd name="T2" fmla="*/ 0 w 27"/>
                  <a:gd name="T3" fmla="*/ 28 h 28"/>
                  <a:gd name="T4" fmla="*/ 27 w 27"/>
                  <a:gd name="T5" fmla="*/ 16 h 28"/>
                  <a:gd name="T6" fmla="*/ 0 w 27"/>
                  <a:gd name="T7" fmla="*/ 0 h 28"/>
                  <a:gd name="T8" fmla="*/ 0 60000 65536"/>
                  <a:gd name="T9" fmla="*/ 0 60000 65536"/>
                  <a:gd name="T10" fmla="*/ 0 60000 65536"/>
                  <a:gd name="T11" fmla="*/ 0 60000 65536"/>
                  <a:gd name="T12" fmla="*/ 0 w 27"/>
                  <a:gd name="T13" fmla="*/ 0 h 28"/>
                  <a:gd name="T14" fmla="*/ 27 w 27"/>
                  <a:gd name="T15" fmla="*/ 28 h 28"/>
                </a:gdLst>
                <a:ahLst/>
                <a:cxnLst>
                  <a:cxn ang="T8">
                    <a:pos x="T0" y="T1"/>
                  </a:cxn>
                  <a:cxn ang="T9">
                    <a:pos x="T2" y="T3"/>
                  </a:cxn>
                  <a:cxn ang="T10">
                    <a:pos x="T4" y="T5"/>
                  </a:cxn>
                  <a:cxn ang="T11">
                    <a:pos x="T6" y="T7"/>
                  </a:cxn>
                </a:cxnLst>
                <a:rect l="T12" t="T13" r="T14" b="T15"/>
                <a:pathLst>
                  <a:path w="27" h="28">
                    <a:moveTo>
                      <a:pt x="0" y="0"/>
                    </a:moveTo>
                    <a:lnTo>
                      <a:pt x="0" y="28"/>
                    </a:lnTo>
                    <a:lnTo>
                      <a:pt x="27" y="1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80" name="Line 382"/>
              <p:cNvSpPr>
                <a:spLocks noChangeShapeType="1"/>
              </p:cNvSpPr>
              <p:nvPr/>
            </p:nvSpPr>
            <p:spPr bwMode="auto">
              <a:xfrm>
                <a:off x="2242" y="1954"/>
                <a:ext cx="998" cy="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1" name="Freeform 383"/>
              <p:cNvSpPr>
                <a:spLocks/>
              </p:cNvSpPr>
              <p:nvPr/>
            </p:nvSpPr>
            <p:spPr bwMode="auto">
              <a:xfrm>
                <a:off x="3234" y="1941"/>
                <a:ext cx="30" cy="28"/>
              </a:xfrm>
              <a:custGeom>
                <a:avLst/>
                <a:gdLst>
                  <a:gd name="T0" fmla="*/ 0 w 30"/>
                  <a:gd name="T1" fmla="*/ 0 h 28"/>
                  <a:gd name="T2" fmla="*/ 0 w 30"/>
                  <a:gd name="T3" fmla="*/ 28 h 28"/>
                  <a:gd name="T4" fmla="*/ 30 w 30"/>
                  <a:gd name="T5" fmla="*/ 16 h 28"/>
                  <a:gd name="T6" fmla="*/ 0 w 30"/>
                  <a:gd name="T7" fmla="*/ 0 h 28"/>
                  <a:gd name="T8" fmla="*/ 0 60000 65536"/>
                  <a:gd name="T9" fmla="*/ 0 60000 65536"/>
                  <a:gd name="T10" fmla="*/ 0 60000 65536"/>
                  <a:gd name="T11" fmla="*/ 0 60000 65536"/>
                  <a:gd name="T12" fmla="*/ 0 w 30"/>
                  <a:gd name="T13" fmla="*/ 0 h 28"/>
                  <a:gd name="T14" fmla="*/ 30 w 30"/>
                  <a:gd name="T15" fmla="*/ 28 h 28"/>
                </a:gdLst>
                <a:ahLst/>
                <a:cxnLst>
                  <a:cxn ang="T8">
                    <a:pos x="T0" y="T1"/>
                  </a:cxn>
                  <a:cxn ang="T9">
                    <a:pos x="T2" y="T3"/>
                  </a:cxn>
                  <a:cxn ang="T10">
                    <a:pos x="T4" y="T5"/>
                  </a:cxn>
                  <a:cxn ang="T11">
                    <a:pos x="T6" y="T7"/>
                  </a:cxn>
                </a:cxnLst>
                <a:rect l="T12" t="T13" r="T14" b="T15"/>
                <a:pathLst>
                  <a:path w="30" h="28">
                    <a:moveTo>
                      <a:pt x="0" y="0"/>
                    </a:moveTo>
                    <a:lnTo>
                      <a:pt x="0" y="28"/>
                    </a:lnTo>
                    <a:lnTo>
                      <a:pt x="30" y="1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82" name="Line 384"/>
              <p:cNvSpPr>
                <a:spLocks noChangeShapeType="1"/>
              </p:cNvSpPr>
              <p:nvPr/>
            </p:nvSpPr>
            <p:spPr bwMode="auto">
              <a:xfrm>
                <a:off x="3381" y="1954"/>
                <a:ext cx="964" cy="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 name="Freeform 385"/>
              <p:cNvSpPr>
                <a:spLocks/>
              </p:cNvSpPr>
              <p:nvPr/>
            </p:nvSpPr>
            <p:spPr bwMode="auto">
              <a:xfrm>
                <a:off x="4339" y="1941"/>
                <a:ext cx="31" cy="28"/>
              </a:xfrm>
              <a:custGeom>
                <a:avLst/>
                <a:gdLst>
                  <a:gd name="T0" fmla="*/ 0 w 31"/>
                  <a:gd name="T1" fmla="*/ 0 h 28"/>
                  <a:gd name="T2" fmla="*/ 0 w 31"/>
                  <a:gd name="T3" fmla="*/ 28 h 28"/>
                  <a:gd name="T4" fmla="*/ 31 w 31"/>
                  <a:gd name="T5" fmla="*/ 16 h 28"/>
                  <a:gd name="T6" fmla="*/ 0 w 31"/>
                  <a:gd name="T7" fmla="*/ 0 h 28"/>
                  <a:gd name="T8" fmla="*/ 0 60000 65536"/>
                  <a:gd name="T9" fmla="*/ 0 60000 65536"/>
                  <a:gd name="T10" fmla="*/ 0 60000 65536"/>
                  <a:gd name="T11" fmla="*/ 0 60000 65536"/>
                  <a:gd name="T12" fmla="*/ 0 w 31"/>
                  <a:gd name="T13" fmla="*/ 0 h 28"/>
                  <a:gd name="T14" fmla="*/ 31 w 31"/>
                  <a:gd name="T15" fmla="*/ 28 h 28"/>
                </a:gdLst>
                <a:ahLst/>
                <a:cxnLst>
                  <a:cxn ang="T8">
                    <a:pos x="T0" y="T1"/>
                  </a:cxn>
                  <a:cxn ang="T9">
                    <a:pos x="T2" y="T3"/>
                  </a:cxn>
                  <a:cxn ang="T10">
                    <a:pos x="T4" y="T5"/>
                  </a:cxn>
                  <a:cxn ang="T11">
                    <a:pos x="T6" y="T7"/>
                  </a:cxn>
                </a:cxnLst>
                <a:rect l="T12" t="T13" r="T14" b="T15"/>
                <a:pathLst>
                  <a:path w="31" h="28">
                    <a:moveTo>
                      <a:pt x="0" y="0"/>
                    </a:moveTo>
                    <a:lnTo>
                      <a:pt x="0" y="28"/>
                    </a:lnTo>
                    <a:lnTo>
                      <a:pt x="31" y="1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84" name="Freeform 386"/>
              <p:cNvSpPr>
                <a:spLocks/>
              </p:cNvSpPr>
              <p:nvPr/>
            </p:nvSpPr>
            <p:spPr bwMode="auto">
              <a:xfrm>
                <a:off x="1011" y="1151"/>
                <a:ext cx="3539" cy="943"/>
              </a:xfrm>
              <a:custGeom>
                <a:avLst/>
                <a:gdLst>
                  <a:gd name="T0" fmla="*/ 3475 w 3539"/>
                  <a:gd name="T1" fmla="*/ 803 h 943"/>
                  <a:gd name="T2" fmla="*/ 3539 w 3539"/>
                  <a:gd name="T3" fmla="*/ 806 h 943"/>
                  <a:gd name="T4" fmla="*/ 3539 w 3539"/>
                  <a:gd name="T5" fmla="*/ 943 h 943"/>
                  <a:gd name="T6" fmla="*/ 0 w 3539"/>
                  <a:gd name="T7" fmla="*/ 943 h 943"/>
                  <a:gd name="T8" fmla="*/ 0 w 3539"/>
                  <a:gd name="T9" fmla="*/ 0 h 943"/>
                  <a:gd name="T10" fmla="*/ 275 w 3539"/>
                  <a:gd name="T11" fmla="*/ 0 h 943"/>
                  <a:gd name="T12" fmla="*/ 0 60000 65536"/>
                  <a:gd name="T13" fmla="*/ 0 60000 65536"/>
                  <a:gd name="T14" fmla="*/ 0 60000 65536"/>
                  <a:gd name="T15" fmla="*/ 0 60000 65536"/>
                  <a:gd name="T16" fmla="*/ 0 60000 65536"/>
                  <a:gd name="T17" fmla="*/ 0 60000 65536"/>
                  <a:gd name="T18" fmla="*/ 0 w 3539"/>
                  <a:gd name="T19" fmla="*/ 0 h 943"/>
                  <a:gd name="T20" fmla="*/ 3539 w 3539"/>
                  <a:gd name="T21" fmla="*/ 943 h 943"/>
                </a:gdLst>
                <a:ahLst/>
                <a:cxnLst>
                  <a:cxn ang="T12">
                    <a:pos x="T0" y="T1"/>
                  </a:cxn>
                  <a:cxn ang="T13">
                    <a:pos x="T2" y="T3"/>
                  </a:cxn>
                  <a:cxn ang="T14">
                    <a:pos x="T4" y="T5"/>
                  </a:cxn>
                  <a:cxn ang="T15">
                    <a:pos x="T6" y="T7"/>
                  </a:cxn>
                  <a:cxn ang="T16">
                    <a:pos x="T8" y="T9"/>
                  </a:cxn>
                  <a:cxn ang="T17">
                    <a:pos x="T10" y="T11"/>
                  </a:cxn>
                </a:cxnLst>
                <a:rect l="T18" t="T19" r="T20" b="T21"/>
                <a:pathLst>
                  <a:path w="3539" h="943">
                    <a:moveTo>
                      <a:pt x="3475" y="803"/>
                    </a:moveTo>
                    <a:lnTo>
                      <a:pt x="3539" y="806"/>
                    </a:lnTo>
                    <a:lnTo>
                      <a:pt x="3539" y="943"/>
                    </a:lnTo>
                    <a:lnTo>
                      <a:pt x="0" y="943"/>
                    </a:lnTo>
                    <a:lnTo>
                      <a:pt x="0" y="0"/>
                    </a:lnTo>
                    <a:lnTo>
                      <a:pt x="275"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85" name="Freeform 387"/>
              <p:cNvSpPr>
                <a:spLocks/>
              </p:cNvSpPr>
              <p:nvPr/>
            </p:nvSpPr>
            <p:spPr bwMode="auto">
              <a:xfrm>
                <a:off x="1063" y="1657"/>
                <a:ext cx="27" cy="30"/>
              </a:xfrm>
              <a:custGeom>
                <a:avLst/>
                <a:gdLst>
                  <a:gd name="T0" fmla="*/ 12 w 27"/>
                  <a:gd name="T1" fmla="*/ 27 h 30"/>
                  <a:gd name="T2" fmla="*/ 15 w 27"/>
                  <a:gd name="T3" fmla="*/ 30 h 30"/>
                  <a:gd name="T4" fmla="*/ 18 w 27"/>
                  <a:gd name="T5" fmla="*/ 30 h 30"/>
                  <a:gd name="T6" fmla="*/ 21 w 27"/>
                  <a:gd name="T7" fmla="*/ 27 h 30"/>
                  <a:gd name="T8" fmla="*/ 24 w 27"/>
                  <a:gd name="T9" fmla="*/ 24 h 30"/>
                  <a:gd name="T10" fmla="*/ 27 w 27"/>
                  <a:gd name="T11" fmla="*/ 21 h 30"/>
                  <a:gd name="T12" fmla="*/ 27 w 27"/>
                  <a:gd name="T13" fmla="*/ 18 h 30"/>
                  <a:gd name="T14" fmla="*/ 27 w 27"/>
                  <a:gd name="T15" fmla="*/ 15 h 30"/>
                  <a:gd name="T16" fmla="*/ 27 w 27"/>
                  <a:gd name="T17" fmla="*/ 12 h 30"/>
                  <a:gd name="T18" fmla="*/ 27 w 27"/>
                  <a:gd name="T19" fmla="*/ 9 h 30"/>
                  <a:gd name="T20" fmla="*/ 24 w 27"/>
                  <a:gd name="T21" fmla="*/ 6 h 30"/>
                  <a:gd name="T22" fmla="*/ 21 w 27"/>
                  <a:gd name="T23" fmla="*/ 3 h 30"/>
                  <a:gd name="T24" fmla="*/ 18 w 27"/>
                  <a:gd name="T25" fmla="*/ 3 h 30"/>
                  <a:gd name="T26" fmla="*/ 15 w 27"/>
                  <a:gd name="T27" fmla="*/ 0 h 30"/>
                  <a:gd name="T28" fmla="*/ 12 w 27"/>
                  <a:gd name="T29" fmla="*/ 0 h 30"/>
                  <a:gd name="T30" fmla="*/ 9 w 27"/>
                  <a:gd name="T31" fmla="*/ 3 h 30"/>
                  <a:gd name="T32" fmla="*/ 6 w 27"/>
                  <a:gd name="T33" fmla="*/ 3 h 30"/>
                  <a:gd name="T34" fmla="*/ 3 w 27"/>
                  <a:gd name="T35" fmla="*/ 6 h 30"/>
                  <a:gd name="T36" fmla="*/ 0 w 27"/>
                  <a:gd name="T37" fmla="*/ 9 h 30"/>
                  <a:gd name="T38" fmla="*/ 0 w 27"/>
                  <a:gd name="T39" fmla="*/ 12 h 30"/>
                  <a:gd name="T40" fmla="*/ 0 w 27"/>
                  <a:gd name="T41" fmla="*/ 15 h 30"/>
                  <a:gd name="T42" fmla="*/ 0 w 27"/>
                  <a:gd name="T43" fmla="*/ 18 h 30"/>
                  <a:gd name="T44" fmla="*/ 0 w 27"/>
                  <a:gd name="T45" fmla="*/ 21 h 30"/>
                  <a:gd name="T46" fmla="*/ 3 w 27"/>
                  <a:gd name="T47" fmla="*/ 24 h 30"/>
                  <a:gd name="T48" fmla="*/ 6 w 27"/>
                  <a:gd name="T49" fmla="*/ 27 h 30"/>
                  <a:gd name="T50" fmla="*/ 9 w 27"/>
                  <a:gd name="T51" fmla="*/ 30 h 30"/>
                  <a:gd name="T52" fmla="*/ 12 w 27"/>
                  <a:gd name="T53" fmla="*/ 30 h 30"/>
                  <a:gd name="T54" fmla="*/ 12 w 27"/>
                  <a:gd name="T55" fmla="*/ 27 h 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
                  <a:gd name="T85" fmla="*/ 0 h 30"/>
                  <a:gd name="T86" fmla="*/ 27 w 27"/>
                  <a:gd name="T87" fmla="*/ 30 h 3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 h="30">
                    <a:moveTo>
                      <a:pt x="12" y="27"/>
                    </a:moveTo>
                    <a:lnTo>
                      <a:pt x="15" y="30"/>
                    </a:lnTo>
                    <a:lnTo>
                      <a:pt x="18" y="30"/>
                    </a:lnTo>
                    <a:lnTo>
                      <a:pt x="21" y="27"/>
                    </a:lnTo>
                    <a:lnTo>
                      <a:pt x="24" y="24"/>
                    </a:lnTo>
                    <a:lnTo>
                      <a:pt x="27" y="21"/>
                    </a:lnTo>
                    <a:lnTo>
                      <a:pt x="27" y="18"/>
                    </a:lnTo>
                    <a:lnTo>
                      <a:pt x="27" y="15"/>
                    </a:lnTo>
                    <a:lnTo>
                      <a:pt x="27" y="12"/>
                    </a:lnTo>
                    <a:lnTo>
                      <a:pt x="27" y="9"/>
                    </a:lnTo>
                    <a:lnTo>
                      <a:pt x="24" y="6"/>
                    </a:lnTo>
                    <a:lnTo>
                      <a:pt x="21" y="3"/>
                    </a:lnTo>
                    <a:lnTo>
                      <a:pt x="18" y="3"/>
                    </a:lnTo>
                    <a:lnTo>
                      <a:pt x="15" y="0"/>
                    </a:lnTo>
                    <a:lnTo>
                      <a:pt x="12" y="0"/>
                    </a:lnTo>
                    <a:lnTo>
                      <a:pt x="9" y="3"/>
                    </a:lnTo>
                    <a:lnTo>
                      <a:pt x="6" y="3"/>
                    </a:lnTo>
                    <a:lnTo>
                      <a:pt x="3" y="6"/>
                    </a:lnTo>
                    <a:lnTo>
                      <a:pt x="0" y="9"/>
                    </a:lnTo>
                    <a:lnTo>
                      <a:pt x="0" y="12"/>
                    </a:lnTo>
                    <a:lnTo>
                      <a:pt x="0" y="15"/>
                    </a:lnTo>
                    <a:lnTo>
                      <a:pt x="0" y="18"/>
                    </a:lnTo>
                    <a:lnTo>
                      <a:pt x="0" y="21"/>
                    </a:lnTo>
                    <a:lnTo>
                      <a:pt x="3" y="24"/>
                    </a:lnTo>
                    <a:lnTo>
                      <a:pt x="6" y="27"/>
                    </a:lnTo>
                    <a:lnTo>
                      <a:pt x="9" y="30"/>
                    </a:lnTo>
                    <a:lnTo>
                      <a:pt x="12" y="30"/>
                    </a:lnTo>
                    <a:lnTo>
                      <a:pt x="12"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86" name="Freeform 388"/>
              <p:cNvSpPr>
                <a:spLocks/>
              </p:cNvSpPr>
              <p:nvPr/>
            </p:nvSpPr>
            <p:spPr bwMode="auto">
              <a:xfrm>
                <a:off x="2358" y="1353"/>
                <a:ext cx="28" cy="28"/>
              </a:xfrm>
              <a:custGeom>
                <a:avLst/>
                <a:gdLst>
                  <a:gd name="T0" fmla="*/ 12 w 28"/>
                  <a:gd name="T1" fmla="*/ 28 h 28"/>
                  <a:gd name="T2" fmla="*/ 15 w 28"/>
                  <a:gd name="T3" fmla="*/ 28 h 28"/>
                  <a:gd name="T4" fmla="*/ 18 w 28"/>
                  <a:gd name="T5" fmla="*/ 28 h 28"/>
                  <a:gd name="T6" fmla="*/ 21 w 28"/>
                  <a:gd name="T7" fmla="*/ 28 h 28"/>
                  <a:gd name="T8" fmla="*/ 21 w 28"/>
                  <a:gd name="T9" fmla="*/ 25 h 28"/>
                  <a:gd name="T10" fmla="*/ 24 w 28"/>
                  <a:gd name="T11" fmla="*/ 25 h 28"/>
                  <a:gd name="T12" fmla="*/ 24 w 28"/>
                  <a:gd name="T13" fmla="*/ 22 h 28"/>
                  <a:gd name="T14" fmla="*/ 28 w 28"/>
                  <a:gd name="T15" fmla="*/ 22 h 28"/>
                  <a:gd name="T16" fmla="*/ 28 w 28"/>
                  <a:gd name="T17" fmla="*/ 19 h 28"/>
                  <a:gd name="T18" fmla="*/ 28 w 28"/>
                  <a:gd name="T19" fmla="*/ 16 h 28"/>
                  <a:gd name="T20" fmla="*/ 28 w 28"/>
                  <a:gd name="T21" fmla="*/ 13 h 28"/>
                  <a:gd name="T22" fmla="*/ 28 w 28"/>
                  <a:gd name="T23" fmla="*/ 10 h 28"/>
                  <a:gd name="T24" fmla="*/ 28 w 28"/>
                  <a:gd name="T25" fmla="*/ 7 h 28"/>
                  <a:gd name="T26" fmla="*/ 24 w 28"/>
                  <a:gd name="T27" fmla="*/ 7 h 28"/>
                  <a:gd name="T28" fmla="*/ 24 w 28"/>
                  <a:gd name="T29" fmla="*/ 4 h 28"/>
                  <a:gd name="T30" fmla="*/ 21 w 28"/>
                  <a:gd name="T31" fmla="*/ 4 h 28"/>
                  <a:gd name="T32" fmla="*/ 21 w 28"/>
                  <a:gd name="T33" fmla="*/ 0 h 28"/>
                  <a:gd name="T34" fmla="*/ 18 w 28"/>
                  <a:gd name="T35" fmla="*/ 0 h 28"/>
                  <a:gd name="T36" fmla="*/ 15 w 28"/>
                  <a:gd name="T37" fmla="*/ 0 h 28"/>
                  <a:gd name="T38" fmla="*/ 12 w 28"/>
                  <a:gd name="T39" fmla="*/ 0 h 28"/>
                  <a:gd name="T40" fmla="*/ 9 w 28"/>
                  <a:gd name="T41" fmla="*/ 0 h 28"/>
                  <a:gd name="T42" fmla="*/ 6 w 28"/>
                  <a:gd name="T43" fmla="*/ 0 h 28"/>
                  <a:gd name="T44" fmla="*/ 6 w 28"/>
                  <a:gd name="T45" fmla="*/ 4 h 28"/>
                  <a:gd name="T46" fmla="*/ 3 w 28"/>
                  <a:gd name="T47" fmla="*/ 4 h 28"/>
                  <a:gd name="T48" fmla="*/ 3 w 28"/>
                  <a:gd name="T49" fmla="*/ 7 h 28"/>
                  <a:gd name="T50" fmla="*/ 0 w 28"/>
                  <a:gd name="T51" fmla="*/ 7 h 28"/>
                  <a:gd name="T52" fmla="*/ 0 w 28"/>
                  <a:gd name="T53" fmla="*/ 10 h 28"/>
                  <a:gd name="T54" fmla="*/ 0 w 28"/>
                  <a:gd name="T55" fmla="*/ 13 h 28"/>
                  <a:gd name="T56" fmla="*/ 0 w 28"/>
                  <a:gd name="T57" fmla="*/ 16 h 28"/>
                  <a:gd name="T58" fmla="*/ 0 w 28"/>
                  <a:gd name="T59" fmla="*/ 19 h 28"/>
                  <a:gd name="T60" fmla="*/ 0 w 28"/>
                  <a:gd name="T61" fmla="*/ 22 h 28"/>
                  <a:gd name="T62" fmla="*/ 3 w 28"/>
                  <a:gd name="T63" fmla="*/ 22 h 28"/>
                  <a:gd name="T64" fmla="*/ 3 w 28"/>
                  <a:gd name="T65" fmla="*/ 25 h 28"/>
                  <a:gd name="T66" fmla="*/ 6 w 28"/>
                  <a:gd name="T67" fmla="*/ 25 h 28"/>
                  <a:gd name="T68" fmla="*/ 6 w 28"/>
                  <a:gd name="T69" fmla="*/ 28 h 28"/>
                  <a:gd name="T70" fmla="*/ 9 w 28"/>
                  <a:gd name="T71" fmla="*/ 28 h 28"/>
                  <a:gd name="T72" fmla="*/ 12 w 28"/>
                  <a:gd name="T73" fmla="*/ 28 h 2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
                  <a:gd name="T112" fmla="*/ 0 h 28"/>
                  <a:gd name="T113" fmla="*/ 28 w 28"/>
                  <a:gd name="T114" fmla="*/ 28 h 2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 h="28">
                    <a:moveTo>
                      <a:pt x="12" y="28"/>
                    </a:moveTo>
                    <a:lnTo>
                      <a:pt x="15" y="28"/>
                    </a:lnTo>
                    <a:lnTo>
                      <a:pt x="18" y="28"/>
                    </a:lnTo>
                    <a:lnTo>
                      <a:pt x="21" y="28"/>
                    </a:lnTo>
                    <a:lnTo>
                      <a:pt x="21" y="25"/>
                    </a:lnTo>
                    <a:lnTo>
                      <a:pt x="24" y="25"/>
                    </a:lnTo>
                    <a:lnTo>
                      <a:pt x="24" y="22"/>
                    </a:lnTo>
                    <a:lnTo>
                      <a:pt x="28" y="22"/>
                    </a:lnTo>
                    <a:lnTo>
                      <a:pt x="28" y="19"/>
                    </a:lnTo>
                    <a:lnTo>
                      <a:pt x="28" y="16"/>
                    </a:lnTo>
                    <a:lnTo>
                      <a:pt x="28" y="13"/>
                    </a:lnTo>
                    <a:lnTo>
                      <a:pt x="28" y="10"/>
                    </a:lnTo>
                    <a:lnTo>
                      <a:pt x="28" y="7"/>
                    </a:lnTo>
                    <a:lnTo>
                      <a:pt x="24" y="7"/>
                    </a:lnTo>
                    <a:lnTo>
                      <a:pt x="24" y="4"/>
                    </a:lnTo>
                    <a:lnTo>
                      <a:pt x="21" y="4"/>
                    </a:lnTo>
                    <a:lnTo>
                      <a:pt x="21" y="0"/>
                    </a:lnTo>
                    <a:lnTo>
                      <a:pt x="18" y="0"/>
                    </a:lnTo>
                    <a:lnTo>
                      <a:pt x="15" y="0"/>
                    </a:lnTo>
                    <a:lnTo>
                      <a:pt x="12" y="0"/>
                    </a:lnTo>
                    <a:lnTo>
                      <a:pt x="9" y="0"/>
                    </a:lnTo>
                    <a:lnTo>
                      <a:pt x="6" y="0"/>
                    </a:lnTo>
                    <a:lnTo>
                      <a:pt x="6" y="4"/>
                    </a:lnTo>
                    <a:lnTo>
                      <a:pt x="3" y="4"/>
                    </a:lnTo>
                    <a:lnTo>
                      <a:pt x="3" y="7"/>
                    </a:lnTo>
                    <a:lnTo>
                      <a:pt x="0" y="7"/>
                    </a:lnTo>
                    <a:lnTo>
                      <a:pt x="0" y="10"/>
                    </a:lnTo>
                    <a:lnTo>
                      <a:pt x="0" y="13"/>
                    </a:lnTo>
                    <a:lnTo>
                      <a:pt x="0" y="16"/>
                    </a:lnTo>
                    <a:lnTo>
                      <a:pt x="0" y="19"/>
                    </a:lnTo>
                    <a:lnTo>
                      <a:pt x="0" y="22"/>
                    </a:lnTo>
                    <a:lnTo>
                      <a:pt x="3" y="22"/>
                    </a:lnTo>
                    <a:lnTo>
                      <a:pt x="3" y="25"/>
                    </a:lnTo>
                    <a:lnTo>
                      <a:pt x="6" y="25"/>
                    </a:lnTo>
                    <a:lnTo>
                      <a:pt x="6" y="28"/>
                    </a:lnTo>
                    <a:lnTo>
                      <a:pt x="9" y="28"/>
                    </a:lnTo>
                    <a:lnTo>
                      <a:pt x="1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87" name="Freeform 389"/>
              <p:cNvSpPr>
                <a:spLocks/>
              </p:cNvSpPr>
              <p:nvPr/>
            </p:nvSpPr>
            <p:spPr bwMode="auto">
              <a:xfrm>
                <a:off x="3433" y="1127"/>
                <a:ext cx="27" cy="27"/>
              </a:xfrm>
              <a:custGeom>
                <a:avLst/>
                <a:gdLst>
                  <a:gd name="T0" fmla="*/ 12 w 27"/>
                  <a:gd name="T1" fmla="*/ 27 h 27"/>
                  <a:gd name="T2" fmla="*/ 15 w 27"/>
                  <a:gd name="T3" fmla="*/ 27 h 27"/>
                  <a:gd name="T4" fmla="*/ 18 w 27"/>
                  <a:gd name="T5" fmla="*/ 27 h 27"/>
                  <a:gd name="T6" fmla="*/ 21 w 27"/>
                  <a:gd name="T7" fmla="*/ 24 h 27"/>
                  <a:gd name="T8" fmla="*/ 24 w 27"/>
                  <a:gd name="T9" fmla="*/ 24 h 27"/>
                  <a:gd name="T10" fmla="*/ 24 w 27"/>
                  <a:gd name="T11" fmla="*/ 21 h 27"/>
                  <a:gd name="T12" fmla="*/ 27 w 27"/>
                  <a:gd name="T13" fmla="*/ 18 h 27"/>
                  <a:gd name="T14" fmla="*/ 27 w 27"/>
                  <a:gd name="T15" fmla="*/ 15 h 27"/>
                  <a:gd name="T16" fmla="*/ 27 w 27"/>
                  <a:gd name="T17" fmla="*/ 12 h 27"/>
                  <a:gd name="T18" fmla="*/ 27 w 27"/>
                  <a:gd name="T19" fmla="*/ 9 h 27"/>
                  <a:gd name="T20" fmla="*/ 27 w 27"/>
                  <a:gd name="T21" fmla="*/ 6 h 27"/>
                  <a:gd name="T22" fmla="*/ 24 w 27"/>
                  <a:gd name="T23" fmla="*/ 6 h 27"/>
                  <a:gd name="T24" fmla="*/ 24 w 27"/>
                  <a:gd name="T25" fmla="*/ 3 h 27"/>
                  <a:gd name="T26" fmla="*/ 21 w 27"/>
                  <a:gd name="T27" fmla="*/ 3 h 27"/>
                  <a:gd name="T28" fmla="*/ 21 w 27"/>
                  <a:gd name="T29" fmla="*/ 0 h 27"/>
                  <a:gd name="T30" fmla="*/ 18 w 27"/>
                  <a:gd name="T31" fmla="*/ 0 h 27"/>
                  <a:gd name="T32" fmla="*/ 15 w 27"/>
                  <a:gd name="T33" fmla="*/ 0 h 27"/>
                  <a:gd name="T34" fmla="*/ 12 w 27"/>
                  <a:gd name="T35" fmla="*/ 0 h 27"/>
                  <a:gd name="T36" fmla="*/ 9 w 27"/>
                  <a:gd name="T37" fmla="*/ 0 h 27"/>
                  <a:gd name="T38" fmla="*/ 6 w 27"/>
                  <a:gd name="T39" fmla="*/ 0 h 27"/>
                  <a:gd name="T40" fmla="*/ 6 w 27"/>
                  <a:gd name="T41" fmla="*/ 3 h 27"/>
                  <a:gd name="T42" fmla="*/ 3 w 27"/>
                  <a:gd name="T43" fmla="*/ 3 h 27"/>
                  <a:gd name="T44" fmla="*/ 3 w 27"/>
                  <a:gd name="T45" fmla="*/ 6 h 27"/>
                  <a:gd name="T46" fmla="*/ 0 w 27"/>
                  <a:gd name="T47" fmla="*/ 6 h 27"/>
                  <a:gd name="T48" fmla="*/ 0 w 27"/>
                  <a:gd name="T49" fmla="*/ 9 h 27"/>
                  <a:gd name="T50" fmla="*/ 0 w 27"/>
                  <a:gd name="T51" fmla="*/ 12 h 27"/>
                  <a:gd name="T52" fmla="*/ 0 w 27"/>
                  <a:gd name="T53" fmla="*/ 15 h 27"/>
                  <a:gd name="T54" fmla="*/ 0 w 27"/>
                  <a:gd name="T55" fmla="*/ 18 h 27"/>
                  <a:gd name="T56" fmla="*/ 3 w 27"/>
                  <a:gd name="T57" fmla="*/ 21 h 27"/>
                  <a:gd name="T58" fmla="*/ 3 w 27"/>
                  <a:gd name="T59" fmla="*/ 24 h 27"/>
                  <a:gd name="T60" fmla="*/ 6 w 27"/>
                  <a:gd name="T61" fmla="*/ 24 h 27"/>
                  <a:gd name="T62" fmla="*/ 9 w 27"/>
                  <a:gd name="T63" fmla="*/ 27 h 27"/>
                  <a:gd name="T64" fmla="*/ 12 w 27"/>
                  <a:gd name="T65" fmla="*/ 27 h 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
                  <a:gd name="T100" fmla="*/ 0 h 27"/>
                  <a:gd name="T101" fmla="*/ 27 w 27"/>
                  <a:gd name="T102" fmla="*/ 27 h 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 h="27">
                    <a:moveTo>
                      <a:pt x="12" y="27"/>
                    </a:moveTo>
                    <a:lnTo>
                      <a:pt x="15" y="27"/>
                    </a:lnTo>
                    <a:lnTo>
                      <a:pt x="18" y="27"/>
                    </a:lnTo>
                    <a:lnTo>
                      <a:pt x="21" y="24"/>
                    </a:lnTo>
                    <a:lnTo>
                      <a:pt x="24" y="24"/>
                    </a:lnTo>
                    <a:lnTo>
                      <a:pt x="24" y="21"/>
                    </a:lnTo>
                    <a:lnTo>
                      <a:pt x="27" y="18"/>
                    </a:lnTo>
                    <a:lnTo>
                      <a:pt x="27" y="15"/>
                    </a:lnTo>
                    <a:lnTo>
                      <a:pt x="27" y="12"/>
                    </a:lnTo>
                    <a:lnTo>
                      <a:pt x="27" y="9"/>
                    </a:lnTo>
                    <a:lnTo>
                      <a:pt x="27" y="6"/>
                    </a:lnTo>
                    <a:lnTo>
                      <a:pt x="24" y="6"/>
                    </a:lnTo>
                    <a:lnTo>
                      <a:pt x="24" y="3"/>
                    </a:lnTo>
                    <a:lnTo>
                      <a:pt x="21" y="3"/>
                    </a:lnTo>
                    <a:lnTo>
                      <a:pt x="21" y="0"/>
                    </a:lnTo>
                    <a:lnTo>
                      <a:pt x="18" y="0"/>
                    </a:lnTo>
                    <a:lnTo>
                      <a:pt x="15" y="0"/>
                    </a:lnTo>
                    <a:lnTo>
                      <a:pt x="12" y="0"/>
                    </a:lnTo>
                    <a:lnTo>
                      <a:pt x="9" y="0"/>
                    </a:lnTo>
                    <a:lnTo>
                      <a:pt x="6" y="0"/>
                    </a:lnTo>
                    <a:lnTo>
                      <a:pt x="6" y="3"/>
                    </a:lnTo>
                    <a:lnTo>
                      <a:pt x="3" y="3"/>
                    </a:lnTo>
                    <a:lnTo>
                      <a:pt x="3" y="6"/>
                    </a:lnTo>
                    <a:lnTo>
                      <a:pt x="0" y="6"/>
                    </a:lnTo>
                    <a:lnTo>
                      <a:pt x="0" y="9"/>
                    </a:lnTo>
                    <a:lnTo>
                      <a:pt x="0" y="12"/>
                    </a:lnTo>
                    <a:lnTo>
                      <a:pt x="0" y="15"/>
                    </a:lnTo>
                    <a:lnTo>
                      <a:pt x="0" y="18"/>
                    </a:lnTo>
                    <a:lnTo>
                      <a:pt x="3" y="21"/>
                    </a:lnTo>
                    <a:lnTo>
                      <a:pt x="3" y="24"/>
                    </a:lnTo>
                    <a:lnTo>
                      <a:pt x="6" y="24"/>
                    </a:lnTo>
                    <a:lnTo>
                      <a:pt x="9" y="27"/>
                    </a:lnTo>
                    <a:lnTo>
                      <a:pt x="12"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88" name="Freeform 390"/>
              <p:cNvSpPr>
                <a:spLocks/>
              </p:cNvSpPr>
              <p:nvPr/>
            </p:nvSpPr>
            <p:spPr bwMode="auto">
              <a:xfrm>
                <a:off x="3561" y="1127"/>
                <a:ext cx="31" cy="27"/>
              </a:xfrm>
              <a:custGeom>
                <a:avLst/>
                <a:gdLst>
                  <a:gd name="T0" fmla="*/ 0 w 31"/>
                  <a:gd name="T1" fmla="*/ 0 h 27"/>
                  <a:gd name="T2" fmla="*/ 3 w 31"/>
                  <a:gd name="T3" fmla="*/ 27 h 27"/>
                  <a:gd name="T4" fmla="*/ 31 w 31"/>
                  <a:gd name="T5" fmla="*/ 15 h 27"/>
                  <a:gd name="T6" fmla="*/ 3 w 31"/>
                  <a:gd name="T7" fmla="*/ 0 h 27"/>
                  <a:gd name="T8" fmla="*/ 0 w 31"/>
                  <a:gd name="T9" fmla="*/ 0 h 27"/>
                  <a:gd name="T10" fmla="*/ 0 60000 65536"/>
                  <a:gd name="T11" fmla="*/ 0 60000 65536"/>
                  <a:gd name="T12" fmla="*/ 0 60000 65536"/>
                  <a:gd name="T13" fmla="*/ 0 60000 65536"/>
                  <a:gd name="T14" fmla="*/ 0 60000 65536"/>
                  <a:gd name="T15" fmla="*/ 0 w 31"/>
                  <a:gd name="T16" fmla="*/ 0 h 27"/>
                  <a:gd name="T17" fmla="*/ 31 w 31"/>
                  <a:gd name="T18" fmla="*/ 27 h 27"/>
                </a:gdLst>
                <a:ahLst/>
                <a:cxnLst>
                  <a:cxn ang="T10">
                    <a:pos x="T0" y="T1"/>
                  </a:cxn>
                  <a:cxn ang="T11">
                    <a:pos x="T2" y="T3"/>
                  </a:cxn>
                  <a:cxn ang="T12">
                    <a:pos x="T4" y="T5"/>
                  </a:cxn>
                  <a:cxn ang="T13">
                    <a:pos x="T6" y="T7"/>
                  </a:cxn>
                  <a:cxn ang="T14">
                    <a:pos x="T8" y="T9"/>
                  </a:cxn>
                </a:cxnLst>
                <a:rect l="T15" t="T16" r="T17" b="T18"/>
                <a:pathLst>
                  <a:path w="31" h="27">
                    <a:moveTo>
                      <a:pt x="0" y="0"/>
                    </a:moveTo>
                    <a:lnTo>
                      <a:pt x="3" y="27"/>
                    </a:lnTo>
                    <a:lnTo>
                      <a:pt x="31" y="15"/>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89" name="Rectangle 391"/>
              <p:cNvSpPr>
                <a:spLocks noChangeArrowheads="1"/>
              </p:cNvSpPr>
              <p:nvPr/>
            </p:nvSpPr>
            <p:spPr bwMode="auto">
              <a:xfrm>
                <a:off x="3623" y="1093"/>
                <a:ext cx="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590" name="Rectangle 392"/>
              <p:cNvSpPr>
                <a:spLocks noChangeArrowheads="1"/>
              </p:cNvSpPr>
              <p:nvPr/>
            </p:nvSpPr>
            <p:spPr bwMode="auto">
              <a:xfrm>
                <a:off x="3659" y="109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591" name="Rectangle 393"/>
              <p:cNvSpPr>
                <a:spLocks noChangeArrowheads="1"/>
              </p:cNvSpPr>
              <p:nvPr/>
            </p:nvSpPr>
            <p:spPr bwMode="auto">
              <a:xfrm>
                <a:off x="3690" y="109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592" name="Rectangle 394"/>
              <p:cNvSpPr>
                <a:spLocks noChangeArrowheads="1"/>
              </p:cNvSpPr>
              <p:nvPr/>
            </p:nvSpPr>
            <p:spPr bwMode="auto">
              <a:xfrm>
                <a:off x="3724" y="1093"/>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593" name="Rectangle 395"/>
              <p:cNvSpPr>
                <a:spLocks noChangeArrowheads="1"/>
              </p:cNvSpPr>
              <p:nvPr/>
            </p:nvSpPr>
            <p:spPr bwMode="auto">
              <a:xfrm>
                <a:off x="3742" y="109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594" name="Rectangle 396"/>
              <p:cNvSpPr>
                <a:spLocks noChangeArrowheads="1"/>
              </p:cNvSpPr>
              <p:nvPr/>
            </p:nvSpPr>
            <p:spPr bwMode="auto">
              <a:xfrm>
                <a:off x="3776" y="1093"/>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595" name="Rectangle 397"/>
              <p:cNvSpPr>
                <a:spLocks noChangeArrowheads="1"/>
              </p:cNvSpPr>
              <p:nvPr/>
            </p:nvSpPr>
            <p:spPr bwMode="auto">
              <a:xfrm>
                <a:off x="3803" y="1093"/>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s</a:t>
                </a:r>
                <a:endParaRPr lang="en-US" altLang="zh-CN" sz="800"/>
              </a:p>
            </p:txBody>
          </p:sp>
          <p:sp>
            <p:nvSpPr>
              <p:cNvPr id="596" name="Rectangle 398"/>
              <p:cNvSpPr>
                <a:spLocks noChangeArrowheads="1"/>
              </p:cNvSpPr>
              <p:nvPr/>
            </p:nvSpPr>
            <p:spPr bwMode="auto">
              <a:xfrm>
                <a:off x="3858" y="1201"/>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D</a:t>
                </a:r>
                <a:endParaRPr lang="en-US" altLang="zh-CN" sz="800"/>
              </a:p>
            </p:txBody>
          </p:sp>
          <p:sp>
            <p:nvSpPr>
              <p:cNvPr id="597" name="Rectangle 399"/>
              <p:cNvSpPr>
                <a:spLocks noChangeArrowheads="1"/>
              </p:cNvSpPr>
              <p:nvPr/>
            </p:nvSpPr>
            <p:spPr bwMode="auto">
              <a:xfrm>
                <a:off x="3898" y="120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598" name="Rectangle 400"/>
              <p:cNvSpPr>
                <a:spLocks noChangeArrowheads="1"/>
              </p:cNvSpPr>
              <p:nvPr/>
            </p:nvSpPr>
            <p:spPr bwMode="auto">
              <a:xfrm>
                <a:off x="3932" y="1201"/>
                <a:ext cx="1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t</a:t>
                </a:r>
                <a:endParaRPr lang="en-US" altLang="zh-CN" sz="800"/>
              </a:p>
            </p:txBody>
          </p:sp>
          <p:sp>
            <p:nvSpPr>
              <p:cNvPr id="599" name="Rectangle 401"/>
              <p:cNvSpPr>
                <a:spLocks noChangeArrowheads="1"/>
              </p:cNvSpPr>
              <p:nvPr/>
            </p:nvSpPr>
            <p:spPr bwMode="auto">
              <a:xfrm>
                <a:off x="3947" y="120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a</a:t>
                </a:r>
                <a:endParaRPr lang="en-US" altLang="zh-CN" sz="800"/>
              </a:p>
            </p:txBody>
          </p:sp>
          <p:sp>
            <p:nvSpPr>
              <p:cNvPr id="600" name="Rectangle 402"/>
              <p:cNvSpPr>
                <a:spLocks noChangeArrowheads="1"/>
              </p:cNvSpPr>
              <p:nvPr/>
            </p:nvSpPr>
            <p:spPr bwMode="auto">
              <a:xfrm>
                <a:off x="3981" y="1201"/>
                <a:ext cx="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800"/>
              </a:p>
            </p:txBody>
          </p:sp>
          <p:sp>
            <p:nvSpPr>
              <p:cNvPr id="601" name="Rectangle 403"/>
              <p:cNvSpPr>
                <a:spLocks noChangeArrowheads="1"/>
              </p:cNvSpPr>
              <p:nvPr/>
            </p:nvSpPr>
            <p:spPr bwMode="auto">
              <a:xfrm>
                <a:off x="3819" y="1271"/>
                <a:ext cx="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m</a:t>
                </a:r>
                <a:endParaRPr lang="en-US" altLang="zh-CN" sz="800"/>
              </a:p>
            </p:txBody>
          </p:sp>
          <p:sp>
            <p:nvSpPr>
              <p:cNvPr id="602" name="Rectangle 404"/>
              <p:cNvSpPr>
                <a:spLocks noChangeArrowheads="1"/>
              </p:cNvSpPr>
              <p:nvPr/>
            </p:nvSpPr>
            <p:spPr bwMode="auto">
              <a:xfrm>
                <a:off x="3865" y="127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e</a:t>
                </a:r>
                <a:endParaRPr lang="en-US" altLang="zh-CN" sz="800"/>
              </a:p>
            </p:txBody>
          </p:sp>
          <p:sp>
            <p:nvSpPr>
              <p:cNvPr id="603" name="Rectangle 405"/>
              <p:cNvSpPr>
                <a:spLocks noChangeArrowheads="1"/>
              </p:cNvSpPr>
              <p:nvPr/>
            </p:nvSpPr>
            <p:spPr bwMode="auto">
              <a:xfrm>
                <a:off x="3898" y="1271"/>
                <a:ext cx="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m</a:t>
                </a:r>
                <a:endParaRPr lang="en-US" altLang="zh-CN" sz="800"/>
              </a:p>
            </p:txBody>
          </p:sp>
          <p:sp>
            <p:nvSpPr>
              <p:cNvPr id="604" name="Rectangle 406"/>
              <p:cNvSpPr>
                <a:spLocks noChangeArrowheads="1"/>
              </p:cNvSpPr>
              <p:nvPr/>
            </p:nvSpPr>
            <p:spPr bwMode="auto">
              <a:xfrm>
                <a:off x="3944" y="1271"/>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o</a:t>
                </a:r>
                <a:endParaRPr lang="en-US" altLang="zh-CN" sz="800"/>
              </a:p>
            </p:txBody>
          </p:sp>
          <p:sp>
            <p:nvSpPr>
              <p:cNvPr id="605" name="Rectangle 407"/>
              <p:cNvSpPr>
                <a:spLocks noChangeArrowheads="1"/>
              </p:cNvSpPr>
              <p:nvPr/>
            </p:nvSpPr>
            <p:spPr bwMode="auto">
              <a:xfrm>
                <a:off x="3978" y="1271"/>
                <a:ext cx="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r</a:t>
                </a:r>
                <a:endParaRPr lang="en-US" altLang="zh-CN" sz="800"/>
              </a:p>
            </p:txBody>
          </p:sp>
          <p:sp>
            <p:nvSpPr>
              <p:cNvPr id="606" name="Rectangle 408"/>
              <p:cNvSpPr>
                <a:spLocks noChangeArrowheads="1"/>
              </p:cNvSpPr>
              <p:nvPr/>
            </p:nvSpPr>
            <p:spPr bwMode="auto">
              <a:xfrm>
                <a:off x="3996" y="1271"/>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800">
                    <a:solidFill>
                      <a:srgbClr val="000000"/>
                    </a:solidFill>
                  </a:rPr>
                  <a:t>y</a:t>
                </a:r>
                <a:endParaRPr lang="en-US" altLang="zh-CN" sz="800"/>
              </a:p>
            </p:txBody>
          </p:sp>
        </p:grpSp>
      </p:grpSp>
    </p:spTree>
    <p:extLst>
      <p:ext uri="{BB962C8B-B14F-4D97-AF65-F5344CB8AC3E}">
        <p14:creationId xmlns:p14="http://schemas.microsoft.com/office/powerpoint/2010/main" val="1459247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各阶段寄存器保存的值</a:t>
            </a:r>
          </a:p>
        </p:txBody>
      </p:sp>
      <p:sp>
        <p:nvSpPr>
          <p:cNvPr id="3" name="Content Placeholder 2"/>
          <p:cNvSpPr>
            <a:spLocks noGrp="1"/>
          </p:cNvSpPr>
          <p:nvPr>
            <p:ph idx="1"/>
          </p:nvPr>
        </p:nvSpPr>
        <p:spPr/>
        <p:txBody>
          <a:bodyPr/>
          <a:lstStyle/>
          <a:p>
            <a:r>
              <a:rPr lang="en-US" dirty="0"/>
              <a:t>IF/ID</a:t>
            </a:r>
          </a:p>
          <a:p>
            <a:pPr lvl="1"/>
            <a:r>
              <a:rPr lang="en-US" dirty="0"/>
              <a:t>PC+4</a:t>
            </a:r>
          </a:p>
          <a:p>
            <a:pPr lvl="1"/>
            <a:r>
              <a:rPr lang="en-US" dirty="0"/>
              <a:t>IR</a:t>
            </a:r>
          </a:p>
          <a:p>
            <a:r>
              <a:rPr lang="en-US" dirty="0"/>
              <a:t>ID/EXE</a:t>
            </a:r>
          </a:p>
          <a:p>
            <a:pPr lvl="1"/>
            <a:r>
              <a:rPr lang="en-US" dirty="0"/>
              <a:t>A、B、imm、PC+4、func</a:t>
            </a:r>
          </a:p>
          <a:p>
            <a:pPr lvl="1"/>
            <a:r>
              <a:rPr lang="en-US" dirty="0" err="1"/>
              <a:t>rt</a:t>
            </a:r>
            <a:r>
              <a:rPr lang="en-US" dirty="0"/>
              <a:t>/</a:t>
            </a:r>
            <a:r>
              <a:rPr lang="en-US" dirty="0" err="1"/>
              <a:t>rd</a:t>
            </a:r>
            <a:r>
              <a:rPr lang="en-US" dirty="0"/>
              <a:t> </a:t>
            </a:r>
          </a:p>
          <a:p>
            <a:r>
              <a:rPr lang="en-US" dirty="0"/>
              <a:t>EXE/MEM</a:t>
            </a:r>
          </a:p>
          <a:p>
            <a:pPr lvl="1"/>
            <a:r>
              <a:rPr lang="en-US" dirty="0" err="1"/>
              <a:t>运算结果：PC、ALU结果、结果状态</a:t>
            </a:r>
            <a:endParaRPr lang="en-US" dirty="0"/>
          </a:p>
          <a:p>
            <a:pPr lvl="1"/>
            <a:r>
              <a:rPr lang="en-US" dirty="0" err="1"/>
              <a:t>中间结果：B、目的寄存器</a:t>
            </a:r>
            <a:endParaRPr lang="en-US" dirty="0"/>
          </a:p>
          <a:p>
            <a:r>
              <a:rPr lang="en-US" dirty="0"/>
              <a:t>MEM/WB</a:t>
            </a:r>
          </a:p>
          <a:p>
            <a:pPr lvl="1"/>
            <a:r>
              <a:rPr lang="en-US" dirty="0" err="1"/>
              <a:t>目的寄存器、ALU结果、存储器读出的结果</a:t>
            </a:r>
            <a:r>
              <a:rPr lang="en-US" dirty="0"/>
              <a:t> </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28</a:t>
            </a:fld>
            <a:endParaRPr lang="zh-CN" altLang="en-US">
              <a:solidFill>
                <a:srgbClr val="1F497D"/>
              </a:solidFill>
            </a:endParaRPr>
          </a:p>
        </p:txBody>
      </p:sp>
    </p:spTree>
    <p:extLst>
      <p:ext uri="{BB962C8B-B14F-4D97-AF65-F5344CB8AC3E}">
        <p14:creationId xmlns:p14="http://schemas.microsoft.com/office/powerpoint/2010/main" val="1068998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25"/>
        <p:cNvGrpSpPr/>
        <p:nvPr/>
      </p:nvGrpSpPr>
      <p:grpSpPr>
        <a:xfrm>
          <a:off x="0" y="0"/>
          <a:ext cx="0" cy="0"/>
          <a:chOff x="0" y="0"/>
          <a:chExt cx="0" cy="0"/>
        </a:xfrm>
      </p:grpSpPr>
      <p:sp>
        <p:nvSpPr>
          <p:cNvPr id="2726" name="Google Shape;2726;p65"/>
          <p:cNvSpPr txBox="1">
            <a:spLocks noGrp="1"/>
          </p:cNvSpPr>
          <p:nvPr>
            <p:ph type="title"/>
          </p:nvPr>
        </p:nvSpPr>
        <p:spPr>
          <a:xfrm>
            <a:off x="457200" y="274638"/>
            <a:ext cx="8229600" cy="1143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Font typeface="Calibri"/>
              <a:buNone/>
            </a:pPr>
            <a:r>
              <a:rPr lang="en-US" sz="4400" b="0" i="0" u="none" strike="noStrike" cap="none" dirty="0">
                <a:solidFill>
                  <a:schemeClr val="accent1"/>
                </a:solidFill>
                <a:latin typeface="Calibri"/>
                <a:ea typeface="Calibri"/>
                <a:cs typeface="Calibri"/>
                <a:sym typeface="Calibri"/>
              </a:rPr>
              <a:t>LW</a:t>
            </a:r>
            <a:r>
              <a:rPr lang="zh-CN" altLang="en-US" sz="4400" b="0" i="0" u="none" strike="noStrike" cap="none" dirty="0">
                <a:solidFill>
                  <a:schemeClr val="accent1"/>
                </a:solidFill>
                <a:latin typeface="Calibri"/>
                <a:ea typeface="Calibri"/>
                <a:cs typeface="Calibri"/>
                <a:sym typeface="Calibri"/>
              </a:rPr>
              <a:t>指令在流水线中的执行</a:t>
            </a:r>
            <a:endParaRPr sz="4400" b="0" i="0" u="none" strike="noStrike" cap="none" dirty="0">
              <a:solidFill>
                <a:schemeClr val="accent1"/>
              </a:solidFill>
              <a:latin typeface="Calibri"/>
              <a:ea typeface="Calibri"/>
              <a:cs typeface="Calibri"/>
              <a:sym typeface="Calibri"/>
            </a:endParaRPr>
          </a:p>
        </p:txBody>
      </p:sp>
      <p:sp>
        <p:nvSpPr>
          <p:cNvPr id="2727" name="Google Shape;2727;p6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29</a:t>
            </a:fld>
            <a:endParaRPr sz="1200">
              <a:solidFill>
                <a:srgbClr val="888888"/>
              </a:solidFill>
              <a:latin typeface="Calibri"/>
              <a:ea typeface="Calibri"/>
              <a:cs typeface="Calibri"/>
              <a:sym typeface="Calibri"/>
            </a:endParaRPr>
          </a:p>
        </p:txBody>
      </p:sp>
      <p:pic>
        <p:nvPicPr>
          <p:cNvPr id="2728" name="Google Shape;2728;p65" descr="f04-35-P374493"/>
          <p:cNvPicPr preferRelativeResize="0"/>
          <p:nvPr/>
        </p:nvPicPr>
        <p:blipFill rotWithShape="1">
          <a:blip r:embed="rId3">
            <a:alphaModFix/>
          </a:blip>
          <a:srcRect/>
          <a:stretch/>
        </p:blipFill>
        <p:spPr>
          <a:xfrm>
            <a:off x="182880" y="2103120"/>
            <a:ext cx="8778300" cy="4043100"/>
          </a:xfrm>
          <a:prstGeom prst="rect">
            <a:avLst/>
          </a:prstGeom>
          <a:noFill/>
          <a:ln>
            <a:noFill/>
          </a:ln>
        </p:spPr>
      </p:pic>
      <p:sp>
        <p:nvSpPr>
          <p:cNvPr id="2729" name="Google Shape;2729;p65"/>
          <p:cNvSpPr txBox="1"/>
          <p:nvPr/>
        </p:nvSpPr>
        <p:spPr>
          <a:xfrm>
            <a:off x="457200" y="1600200"/>
            <a:ext cx="8229600" cy="46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Char char="•"/>
            </a:pPr>
            <a:r>
              <a:rPr lang="en-US" sz="2200" dirty="0" err="1">
                <a:solidFill>
                  <a:schemeClr val="dk1"/>
                </a:solidFill>
                <a:latin typeface="Courier New"/>
                <a:ea typeface="Courier New"/>
                <a:cs typeface="Courier New"/>
                <a:sym typeface="Courier New"/>
              </a:rPr>
              <a:t>lw</a:t>
            </a:r>
            <a:r>
              <a:rPr lang="zh-CN" altLang="en-US" sz="2200" dirty="0">
                <a:solidFill>
                  <a:schemeClr val="dk1"/>
                </a:solidFill>
                <a:latin typeface="Courier New"/>
                <a:ea typeface="Courier New"/>
                <a:cs typeface="Courier New"/>
                <a:sym typeface="Courier New"/>
              </a:rPr>
              <a:t> 指令在流水线中的执行</a:t>
            </a:r>
            <a:endParaRPr sz="2200" dirty="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1546337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多周期</a:t>
            </a:r>
            <a:r>
              <a:rPr lang="en-US" altLang="zh-CN" dirty="0"/>
              <a:t>CPU</a:t>
            </a:r>
            <a:endParaRPr lang="en-US" dirty="0"/>
          </a:p>
        </p:txBody>
      </p:sp>
      <p:sp>
        <p:nvSpPr>
          <p:cNvPr id="3" name="Content Placeholder 2"/>
          <p:cNvSpPr>
            <a:spLocks noGrp="1"/>
          </p:cNvSpPr>
          <p:nvPr>
            <p:ph idx="1"/>
          </p:nvPr>
        </p:nvSpPr>
        <p:spPr/>
        <p:txBody>
          <a:bodyPr/>
          <a:lstStyle/>
          <a:p>
            <a:r>
              <a:rPr lang="zh-CN" altLang="en-US" dirty="0"/>
              <a:t>多周期</a:t>
            </a:r>
            <a:r>
              <a:rPr lang="en-US" altLang="zh-CN" dirty="0"/>
              <a:t>CPU</a:t>
            </a:r>
            <a:r>
              <a:rPr lang="zh-CN" altLang="en-US" dirty="0"/>
              <a:t>特点</a:t>
            </a:r>
          </a:p>
          <a:p>
            <a:pPr lvl="1"/>
            <a:r>
              <a:rPr lang="zh-CN" altLang="en-US" dirty="0"/>
              <a:t>指令的执行划分为多个步骤</a:t>
            </a:r>
          </a:p>
          <a:p>
            <a:pPr lvl="1"/>
            <a:r>
              <a:rPr lang="zh-CN" altLang="en-US" dirty="0"/>
              <a:t>每个步骤占用一个</a:t>
            </a:r>
            <a:r>
              <a:rPr lang="en-US" altLang="zh-CN" dirty="0"/>
              <a:t>CPU</a:t>
            </a:r>
            <a:r>
              <a:rPr lang="zh-CN" altLang="en-US" dirty="0"/>
              <a:t>周期</a:t>
            </a:r>
          </a:p>
          <a:p>
            <a:pPr lvl="1"/>
            <a:r>
              <a:rPr lang="zh-CN" altLang="en-US" dirty="0"/>
              <a:t>不同指令的指令周期不同</a:t>
            </a:r>
          </a:p>
          <a:p>
            <a:pPr lvl="1"/>
            <a:r>
              <a:rPr lang="zh-CN" altLang="en-US" dirty="0"/>
              <a:t>指令串行执行</a:t>
            </a:r>
          </a:p>
          <a:p>
            <a:pPr lvl="1"/>
            <a:r>
              <a:rPr lang="zh-CN" altLang="en-US" dirty="0"/>
              <a:t>提高了整体性能</a:t>
            </a:r>
          </a:p>
          <a:p>
            <a:r>
              <a:rPr lang="zh-CN" altLang="en-US" dirty="0"/>
              <a:t>各部件利用率依然偏低</a:t>
            </a:r>
          </a:p>
          <a:p>
            <a:pPr lvl="1"/>
            <a:r>
              <a:rPr lang="en-US" altLang="zh-CN" dirty="0"/>
              <a:t>CPI &gt; 1</a:t>
            </a:r>
          </a:p>
          <a:p>
            <a:pPr lvl="1"/>
            <a:r>
              <a:rPr lang="zh-CN" altLang="en-US" dirty="0"/>
              <a:t>可以如何改进呢？</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a:t>
            </a:fld>
            <a:endParaRPr lang="zh-CN" altLang="en-US">
              <a:solidFill>
                <a:srgbClr val="1F497D"/>
              </a:solidFill>
            </a:endParaRPr>
          </a:p>
        </p:txBody>
      </p:sp>
    </p:spTree>
    <p:extLst>
      <p:ext uri="{BB962C8B-B14F-4D97-AF65-F5344CB8AC3E}">
        <p14:creationId xmlns:p14="http://schemas.microsoft.com/office/powerpoint/2010/main" val="532164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39" name="Google Shape;2739;p66"/>
          <p:cNvSpPr txBox="1">
            <a:spLocks noGrp="1"/>
          </p:cNvSpPr>
          <p:nvPr>
            <p:ph type="title"/>
          </p:nvPr>
        </p:nvSpPr>
        <p:spPr>
          <a:xfrm>
            <a:off x="457200" y="274638"/>
            <a:ext cx="8229600" cy="1143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Font typeface="Calibri"/>
              <a:buNone/>
            </a:pPr>
            <a:r>
              <a:rPr lang="en-US" altLang="zh-CN" sz="4400" b="0" i="0" u="none" strike="noStrike" cap="none" dirty="0" err="1">
                <a:solidFill>
                  <a:schemeClr val="accent1"/>
                </a:solidFill>
                <a:latin typeface="Calibri"/>
                <a:ea typeface="Calibri"/>
                <a:cs typeface="Calibri"/>
                <a:sym typeface="Calibri"/>
              </a:rPr>
              <a:t>lw</a:t>
            </a:r>
            <a:r>
              <a:rPr lang="zh-CN" altLang="en-US" sz="4400" b="0" i="0" u="none" strike="noStrike" cap="none" dirty="0">
                <a:solidFill>
                  <a:schemeClr val="accent1"/>
                </a:solidFill>
                <a:latin typeface="Calibri"/>
                <a:ea typeface="Calibri"/>
                <a:cs typeface="Calibri"/>
                <a:sym typeface="Calibri"/>
              </a:rPr>
              <a:t>指令的取指部分</a:t>
            </a:r>
            <a:endParaRPr sz="4400" b="0" i="0" u="none" strike="noStrike" cap="none" dirty="0">
              <a:solidFill>
                <a:schemeClr val="accent1"/>
              </a:solidFill>
              <a:latin typeface="Calibri"/>
              <a:ea typeface="Calibri"/>
              <a:cs typeface="Calibri"/>
              <a:sym typeface="Calibri"/>
            </a:endParaRPr>
          </a:p>
        </p:txBody>
      </p:sp>
      <p:sp>
        <p:nvSpPr>
          <p:cNvPr id="2740" name="Google Shape;2740;p6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30</a:t>
            </a:fld>
            <a:endParaRPr sz="1200">
              <a:solidFill>
                <a:srgbClr val="888888"/>
              </a:solidFill>
              <a:latin typeface="Calibri"/>
              <a:ea typeface="Calibri"/>
              <a:cs typeface="Calibri"/>
              <a:sym typeface="Calibri"/>
            </a:endParaRPr>
          </a:p>
        </p:txBody>
      </p:sp>
      <p:pic>
        <p:nvPicPr>
          <p:cNvPr id="2741" name="Google Shape;2741;p66" descr="f04-36-P374493-IF"/>
          <p:cNvPicPr preferRelativeResize="0"/>
          <p:nvPr/>
        </p:nvPicPr>
        <p:blipFill rotWithShape="1">
          <a:blip r:embed="rId3">
            <a:alphaModFix/>
          </a:blip>
          <a:srcRect/>
          <a:stretch/>
        </p:blipFill>
        <p:spPr>
          <a:xfrm>
            <a:off x="182880" y="1444752"/>
            <a:ext cx="8778300" cy="4713600"/>
          </a:xfrm>
          <a:prstGeom prst="rect">
            <a:avLst/>
          </a:prstGeom>
          <a:noFill/>
          <a:ln>
            <a:noFill/>
          </a:ln>
        </p:spPr>
      </p:pic>
      <p:grpSp>
        <p:nvGrpSpPr>
          <p:cNvPr id="2742" name="Google Shape;2742;p66"/>
          <p:cNvGrpSpPr/>
          <p:nvPr/>
        </p:nvGrpSpPr>
        <p:grpSpPr>
          <a:xfrm>
            <a:off x="1954530" y="1600200"/>
            <a:ext cx="5667944" cy="1040130"/>
            <a:chOff x="1954530" y="1600200"/>
            <a:chExt cx="5667944" cy="1040130"/>
          </a:xfrm>
        </p:grpSpPr>
        <p:sp>
          <p:nvSpPr>
            <p:cNvPr id="2743" name="Google Shape;2743;p66"/>
            <p:cNvSpPr txBox="1"/>
            <p:nvPr/>
          </p:nvSpPr>
          <p:spPr>
            <a:xfrm>
              <a:off x="3098800" y="1600200"/>
              <a:ext cx="452367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2400" dirty="0">
                  <a:solidFill>
                    <a:srgbClr val="FF0000"/>
                  </a:solidFill>
                  <a:latin typeface="Calibri"/>
                  <a:ea typeface="Calibri"/>
                  <a:cs typeface="Calibri"/>
                  <a:sym typeface="Calibri"/>
                </a:rPr>
                <a:t>标灰部分为正在使用的部件</a:t>
              </a:r>
              <a:endParaRPr sz="2400" dirty="0">
                <a:solidFill>
                  <a:srgbClr val="FF0000"/>
                </a:solidFill>
                <a:latin typeface="Calibri"/>
                <a:ea typeface="Calibri"/>
                <a:cs typeface="Calibri"/>
                <a:sym typeface="Calibri"/>
              </a:endParaRPr>
            </a:p>
          </p:txBody>
        </p:sp>
        <p:cxnSp>
          <p:nvCxnSpPr>
            <p:cNvPr id="2744" name="Google Shape;2744;p66"/>
            <p:cNvCxnSpPr/>
            <p:nvPr/>
          </p:nvCxnSpPr>
          <p:spPr>
            <a:xfrm flipH="1">
              <a:off x="1954530" y="1943100"/>
              <a:ext cx="1177290" cy="697230"/>
            </a:xfrm>
            <a:prstGeom prst="straightConnector1">
              <a:avLst/>
            </a:prstGeom>
            <a:noFill/>
            <a:ln w="25400" cap="flat" cmpd="sng">
              <a:solidFill>
                <a:srgbClr val="FF0000"/>
              </a:solidFill>
              <a:prstDash val="solid"/>
              <a:round/>
              <a:headEnd type="none" w="sm" len="sm"/>
              <a:tailEnd type="stealth" w="med" len="med"/>
            </a:ln>
          </p:spPr>
        </p:cxnSp>
      </p:grpSp>
      <p:grpSp>
        <p:nvGrpSpPr>
          <p:cNvPr id="2745" name="Google Shape;2745;p66"/>
          <p:cNvGrpSpPr/>
          <p:nvPr/>
        </p:nvGrpSpPr>
        <p:grpSpPr>
          <a:xfrm>
            <a:off x="137160" y="4880610"/>
            <a:ext cx="2491740" cy="1507153"/>
            <a:chOff x="137160" y="4880610"/>
            <a:chExt cx="2491740" cy="1507153"/>
          </a:xfrm>
        </p:grpSpPr>
        <p:sp>
          <p:nvSpPr>
            <p:cNvPr id="2746" name="Google Shape;2746;p66"/>
            <p:cNvSpPr txBox="1"/>
            <p:nvPr/>
          </p:nvSpPr>
          <p:spPr>
            <a:xfrm>
              <a:off x="137160" y="5372100"/>
              <a:ext cx="241173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2000" dirty="0">
                  <a:solidFill>
                    <a:srgbClr val="FF0000"/>
                  </a:solidFill>
                  <a:latin typeface="Calibri"/>
                  <a:ea typeface="Calibri"/>
                  <a:cs typeface="Calibri"/>
                  <a:sym typeface="Calibri"/>
                </a:rPr>
                <a:t>对于时序逻辑来说，左边部分为写，右边部分为读</a:t>
              </a:r>
              <a:endParaRPr sz="2000" dirty="0">
                <a:solidFill>
                  <a:srgbClr val="FF0000"/>
                </a:solidFill>
                <a:latin typeface="Calibri"/>
                <a:ea typeface="Calibri"/>
                <a:cs typeface="Calibri"/>
                <a:sym typeface="Calibri"/>
              </a:endParaRPr>
            </a:p>
          </p:txBody>
        </p:sp>
        <p:cxnSp>
          <p:nvCxnSpPr>
            <p:cNvPr id="2747" name="Google Shape;2747;p66"/>
            <p:cNvCxnSpPr/>
            <p:nvPr/>
          </p:nvCxnSpPr>
          <p:spPr>
            <a:xfrm rot="10800000">
              <a:off x="1977390" y="4960620"/>
              <a:ext cx="0" cy="457200"/>
            </a:xfrm>
            <a:prstGeom prst="straightConnector1">
              <a:avLst/>
            </a:prstGeom>
            <a:noFill/>
            <a:ln w="25400" cap="flat" cmpd="sng">
              <a:solidFill>
                <a:srgbClr val="FF0000"/>
              </a:solidFill>
              <a:prstDash val="solid"/>
              <a:round/>
              <a:headEnd type="none" w="sm" len="sm"/>
              <a:tailEnd type="stealth" w="med" len="med"/>
            </a:ln>
          </p:spPr>
        </p:cxnSp>
        <p:cxnSp>
          <p:nvCxnSpPr>
            <p:cNvPr id="2748" name="Google Shape;2748;p66"/>
            <p:cNvCxnSpPr/>
            <p:nvPr/>
          </p:nvCxnSpPr>
          <p:spPr>
            <a:xfrm rot="10800000" flipH="1">
              <a:off x="2114550" y="4880610"/>
              <a:ext cx="514350" cy="548640"/>
            </a:xfrm>
            <a:prstGeom prst="straightConnector1">
              <a:avLst/>
            </a:prstGeom>
            <a:noFill/>
            <a:ln w="25400" cap="flat" cmpd="sng">
              <a:solidFill>
                <a:srgbClr val="FF0000"/>
              </a:solidFill>
              <a:prstDash val="solid"/>
              <a:round/>
              <a:headEnd type="none" w="sm" len="sm"/>
              <a:tailEnd type="stealth" w="med" len="med"/>
            </a:ln>
          </p:spPr>
        </p:cxnSp>
      </p:grpSp>
    </p:spTree>
    <p:extLst>
      <p:ext uri="{BB962C8B-B14F-4D97-AF65-F5344CB8AC3E}">
        <p14:creationId xmlns:p14="http://schemas.microsoft.com/office/powerpoint/2010/main" val="342737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57"/>
        <p:cNvGrpSpPr/>
        <p:nvPr/>
      </p:nvGrpSpPr>
      <p:grpSpPr>
        <a:xfrm>
          <a:off x="0" y="0"/>
          <a:ext cx="0" cy="0"/>
          <a:chOff x="0" y="0"/>
          <a:chExt cx="0" cy="0"/>
        </a:xfrm>
      </p:grpSpPr>
      <p:sp>
        <p:nvSpPr>
          <p:cNvPr id="2758" name="Google Shape;2758;p67"/>
          <p:cNvSpPr txBox="1">
            <a:spLocks noGrp="1"/>
          </p:cNvSpPr>
          <p:nvPr>
            <p:ph type="title"/>
          </p:nvPr>
        </p:nvSpPr>
        <p:spPr>
          <a:xfrm>
            <a:off x="457200" y="274638"/>
            <a:ext cx="8229600" cy="1143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Font typeface="Calibri"/>
              <a:buNone/>
            </a:pPr>
            <a:r>
              <a:rPr lang="en-US" sz="4400" b="0" i="0" u="none" strike="noStrike" cap="none" dirty="0">
                <a:solidFill>
                  <a:schemeClr val="accent1"/>
                </a:solidFill>
                <a:latin typeface="Calibri"/>
                <a:ea typeface="Calibri"/>
                <a:cs typeface="Calibri"/>
                <a:sym typeface="Calibri"/>
              </a:rPr>
              <a:t>LW</a:t>
            </a:r>
            <a:r>
              <a:rPr lang="zh-CN" altLang="en-US" sz="4400" b="0" i="0" u="none" strike="noStrike" cap="none" dirty="0">
                <a:solidFill>
                  <a:schemeClr val="accent1"/>
                </a:solidFill>
                <a:latin typeface="Calibri"/>
                <a:ea typeface="Calibri"/>
                <a:cs typeface="Calibri"/>
                <a:sym typeface="Calibri"/>
              </a:rPr>
              <a:t>指令的译码阶段</a:t>
            </a:r>
            <a:endParaRPr sz="4400" b="0" i="0" u="none" strike="noStrike" cap="none" dirty="0">
              <a:solidFill>
                <a:schemeClr val="accent1"/>
              </a:solidFill>
              <a:latin typeface="Calibri"/>
              <a:ea typeface="Calibri"/>
              <a:cs typeface="Calibri"/>
              <a:sym typeface="Calibri"/>
            </a:endParaRPr>
          </a:p>
        </p:txBody>
      </p:sp>
      <p:sp>
        <p:nvSpPr>
          <p:cNvPr id="2759" name="Google Shape;2759;p6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31</a:t>
            </a:fld>
            <a:endParaRPr sz="1200">
              <a:solidFill>
                <a:srgbClr val="888888"/>
              </a:solidFill>
              <a:latin typeface="Calibri"/>
              <a:ea typeface="Calibri"/>
              <a:cs typeface="Calibri"/>
              <a:sym typeface="Calibri"/>
            </a:endParaRPr>
          </a:p>
        </p:txBody>
      </p:sp>
      <p:pic>
        <p:nvPicPr>
          <p:cNvPr id="2760" name="Google Shape;2760;p67" descr="f04-36-P374493-ID"/>
          <p:cNvPicPr preferRelativeResize="0"/>
          <p:nvPr/>
        </p:nvPicPr>
        <p:blipFill rotWithShape="1">
          <a:blip r:embed="rId3">
            <a:alphaModFix/>
          </a:blip>
          <a:srcRect/>
          <a:stretch/>
        </p:blipFill>
        <p:spPr>
          <a:xfrm>
            <a:off x="182880" y="1463040"/>
            <a:ext cx="8778300" cy="4701600"/>
          </a:xfrm>
          <a:prstGeom prst="rect">
            <a:avLst/>
          </a:prstGeom>
          <a:noFill/>
          <a:ln>
            <a:noFill/>
          </a:ln>
        </p:spPr>
      </p:pic>
    </p:spTree>
    <p:extLst>
      <p:ext uri="{BB962C8B-B14F-4D97-AF65-F5344CB8AC3E}">
        <p14:creationId xmlns:p14="http://schemas.microsoft.com/office/powerpoint/2010/main" val="1264717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69"/>
        <p:cNvGrpSpPr/>
        <p:nvPr/>
      </p:nvGrpSpPr>
      <p:grpSpPr>
        <a:xfrm>
          <a:off x="0" y="0"/>
          <a:ext cx="0" cy="0"/>
          <a:chOff x="0" y="0"/>
          <a:chExt cx="0" cy="0"/>
        </a:xfrm>
      </p:grpSpPr>
      <p:sp>
        <p:nvSpPr>
          <p:cNvPr id="2770" name="Google Shape;2770;p68"/>
          <p:cNvSpPr txBox="1">
            <a:spLocks noGrp="1"/>
          </p:cNvSpPr>
          <p:nvPr>
            <p:ph type="title"/>
          </p:nvPr>
        </p:nvSpPr>
        <p:spPr>
          <a:xfrm>
            <a:off x="457200" y="274638"/>
            <a:ext cx="8229600" cy="1143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Font typeface="Calibri"/>
              <a:buNone/>
            </a:pPr>
            <a:r>
              <a:rPr lang="en-US" sz="4400" b="0" i="0" u="none" strike="noStrike" cap="none" dirty="0" err="1">
                <a:solidFill>
                  <a:schemeClr val="accent1"/>
                </a:solidFill>
                <a:latin typeface="Calibri"/>
                <a:ea typeface="Calibri"/>
                <a:cs typeface="Calibri"/>
                <a:sym typeface="Calibri"/>
              </a:rPr>
              <a:t>lw</a:t>
            </a:r>
            <a:r>
              <a:rPr lang="zh-CN" altLang="en-US" sz="4400" b="0" i="0" u="none" strike="noStrike" cap="none" dirty="0">
                <a:solidFill>
                  <a:schemeClr val="accent1"/>
                </a:solidFill>
                <a:latin typeface="Calibri"/>
                <a:ea typeface="Calibri"/>
                <a:cs typeface="Calibri"/>
                <a:sym typeface="Calibri"/>
              </a:rPr>
              <a:t>指令的执行阶段</a:t>
            </a:r>
            <a:endParaRPr sz="4400" b="0" i="0" u="none" strike="noStrike" cap="none" dirty="0">
              <a:solidFill>
                <a:schemeClr val="accent1"/>
              </a:solidFill>
              <a:latin typeface="Calibri"/>
              <a:ea typeface="Calibri"/>
              <a:cs typeface="Calibri"/>
              <a:sym typeface="Calibri"/>
            </a:endParaRPr>
          </a:p>
        </p:txBody>
      </p:sp>
      <p:sp>
        <p:nvSpPr>
          <p:cNvPr id="2771" name="Google Shape;2771;p6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32</a:t>
            </a:fld>
            <a:endParaRPr sz="1200">
              <a:solidFill>
                <a:srgbClr val="888888"/>
              </a:solidFill>
              <a:latin typeface="Calibri"/>
              <a:ea typeface="Calibri"/>
              <a:cs typeface="Calibri"/>
              <a:sym typeface="Calibri"/>
            </a:endParaRPr>
          </a:p>
        </p:txBody>
      </p:sp>
      <p:pic>
        <p:nvPicPr>
          <p:cNvPr id="2772" name="Google Shape;2772;p68" descr="f04-37-P374493"/>
          <p:cNvPicPr preferRelativeResize="0"/>
          <p:nvPr/>
        </p:nvPicPr>
        <p:blipFill rotWithShape="1">
          <a:blip r:embed="rId3">
            <a:alphaModFix/>
          </a:blip>
          <a:srcRect/>
          <a:stretch/>
        </p:blipFill>
        <p:spPr>
          <a:xfrm>
            <a:off x="182880" y="1344168"/>
            <a:ext cx="8778300" cy="4814400"/>
          </a:xfrm>
          <a:prstGeom prst="rect">
            <a:avLst/>
          </a:prstGeom>
          <a:noFill/>
          <a:ln>
            <a:noFill/>
          </a:ln>
        </p:spPr>
      </p:pic>
    </p:spTree>
    <p:extLst>
      <p:ext uri="{BB962C8B-B14F-4D97-AF65-F5344CB8AC3E}">
        <p14:creationId xmlns:p14="http://schemas.microsoft.com/office/powerpoint/2010/main" val="1762691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1"/>
        <p:cNvGrpSpPr/>
        <p:nvPr/>
      </p:nvGrpSpPr>
      <p:grpSpPr>
        <a:xfrm>
          <a:off x="0" y="0"/>
          <a:ext cx="0" cy="0"/>
          <a:chOff x="0" y="0"/>
          <a:chExt cx="0" cy="0"/>
        </a:xfrm>
      </p:grpSpPr>
      <p:sp>
        <p:nvSpPr>
          <p:cNvPr id="2782" name="Google Shape;2782;p69"/>
          <p:cNvSpPr txBox="1">
            <a:spLocks noGrp="1"/>
          </p:cNvSpPr>
          <p:nvPr>
            <p:ph type="title"/>
          </p:nvPr>
        </p:nvSpPr>
        <p:spPr>
          <a:xfrm>
            <a:off x="457200" y="274638"/>
            <a:ext cx="8229600" cy="1143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Font typeface="Calibri"/>
              <a:buNone/>
            </a:pPr>
            <a:r>
              <a:rPr lang="en-US" sz="4400" b="0" i="0" u="none" strike="noStrike" cap="none" dirty="0" err="1">
                <a:solidFill>
                  <a:schemeClr val="accent1"/>
                </a:solidFill>
                <a:latin typeface="Calibri"/>
                <a:ea typeface="Calibri"/>
                <a:cs typeface="Calibri"/>
                <a:sym typeface="Calibri"/>
              </a:rPr>
              <a:t>lw</a:t>
            </a:r>
            <a:r>
              <a:rPr lang="zh-CN" altLang="en-US" sz="4400" b="0" i="0" u="none" strike="noStrike" cap="none" dirty="0">
                <a:solidFill>
                  <a:schemeClr val="accent1"/>
                </a:solidFill>
                <a:latin typeface="Calibri"/>
                <a:ea typeface="Calibri"/>
                <a:cs typeface="Calibri"/>
                <a:sym typeface="Calibri"/>
              </a:rPr>
              <a:t>指令的访存阶段</a:t>
            </a:r>
            <a:endParaRPr sz="4400" b="0" i="0" u="none" strike="noStrike" cap="none" dirty="0">
              <a:solidFill>
                <a:schemeClr val="accent1"/>
              </a:solidFill>
              <a:latin typeface="Calibri"/>
              <a:ea typeface="Calibri"/>
              <a:cs typeface="Calibri"/>
              <a:sym typeface="Calibri"/>
            </a:endParaRPr>
          </a:p>
        </p:txBody>
      </p:sp>
      <p:sp>
        <p:nvSpPr>
          <p:cNvPr id="2783" name="Google Shape;2783;p6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33</a:t>
            </a:fld>
            <a:endParaRPr sz="1200">
              <a:solidFill>
                <a:srgbClr val="888888"/>
              </a:solidFill>
              <a:latin typeface="Calibri"/>
              <a:ea typeface="Calibri"/>
              <a:cs typeface="Calibri"/>
              <a:sym typeface="Calibri"/>
            </a:endParaRPr>
          </a:p>
        </p:txBody>
      </p:sp>
      <p:pic>
        <p:nvPicPr>
          <p:cNvPr id="2784" name="Google Shape;2784;p69" descr="f04-38-P374493-MEM"/>
          <p:cNvPicPr preferRelativeResize="0"/>
          <p:nvPr/>
        </p:nvPicPr>
        <p:blipFill rotWithShape="1">
          <a:blip r:embed="rId3">
            <a:alphaModFix/>
          </a:blip>
          <a:srcRect/>
          <a:stretch/>
        </p:blipFill>
        <p:spPr>
          <a:xfrm>
            <a:off x="182880" y="1417320"/>
            <a:ext cx="8778300" cy="4747800"/>
          </a:xfrm>
          <a:prstGeom prst="rect">
            <a:avLst/>
          </a:prstGeom>
          <a:noFill/>
          <a:ln>
            <a:noFill/>
          </a:ln>
        </p:spPr>
      </p:pic>
    </p:spTree>
    <p:extLst>
      <p:ext uri="{BB962C8B-B14F-4D97-AF65-F5344CB8AC3E}">
        <p14:creationId xmlns:p14="http://schemas.microsoft.com/office/powerpoint/2010/main" val="2033451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3"/>
        <p:cNvGrpSpPr/>
        <p:nvPr/>
      </p:nvGrpSpPr>
      <p:grpSpPr>
        <a:xfrm>
          <a:off x="0" y="0"/>
          <a:ext cx="0" cy="0"/>
          <a:chOff x="0" y="0"/>
          <a:chExt cx="0" cy="0"/>
        </a:xfrm>
      </p:grpSpPr>
      <p:sp>
        <p:nvSpPr>
          <p:cNvPr id="2794" name="Google Shape;2794;p70"/>
          <p:cNvSpPr txBox="1">
            <a:spLocks noGrp="1"/>
          </p:cNvSpPr>
          <p:nvPr>
            <p:ph type="title"/>
          </p:nvPr>
        </p:nvSpPr>
        <p:spPr>
          <a:xfrm>
            <a:off x="457200" y="274638"/>
            <a:ext cx="8229600" cy="1143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Font typeface="Calibri"/>
              <a:buNone/>
            </a:pPr>
            <a:r>
              <a:rPr lang="en-US" sz="4400" b="0" i="0" u="none" strike="noStrike" cap="none" dirty="0" err="1">
                <a:solidFill>
                  <a:schemeClr val="accent1"/>
                </a:solidFill>
                <a:latin typeface="Calibri"/>
                <a:ea typeface="Calibri"/>
                <a:cs typeface="Calibri"/>
                <a:sym typeface="Calibri"/>
              </a:rPr>
              <a:t>lw</a:t>
            </a:r>
            <a:r>
              <a:rPr lang="zh-CN" altLang="en-US" sz="4400" b="0" i="0" u="none" strike="noStrike" cap="none" dirty="0">
                <a:solidFill>
                  <a:schemeClr val="accent1"/>
                </a:solidFill>
                <a:latin typeface="Calibri"/>
                <a:ea typeface="Calibri"/>
                <a:cs typeface="Calibri"/>
                <a:sym typeface="Calibri"/>
              </a:rPr>
              <a:t>的写回阶段</a:t>
            </a:r>
            <a:endParaRPr sz="4400" b="0" i="0" u="none" strike="noStrike" cap="none" dirty="0">
              <a:solidFill>
                <a:schemeClr val="accent1"/>
              </a:solidFill>
              <a:latin typeface="Calibri"/>
              <a:ea typeface="Calibri"/>
              <a:cs typeface="Calibri"/>
              <a:sym typeface="Calibri"/>
            </a:endParaRPr>
          </a:p>
        </p:txBody>
      </p:sp>
      <p:sp>
        <p:nvSpPr>
          <p:cNvPr id="2795" name="Google Shape;2795;p7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34</a:t>
            </a:fld>
            <a:endParaRPr sz="1200">
              <a:solidFill>
                <a:srgbClr val="888888"/>
              </a:solidFill>
              <a:latin typeface="Calibri"/>
              <a:ea typeface="Calibri"/>
              <a:cs typeface="Calibri"/>
              <a:sym typeface="Calibri"/>
            </a:endParaRPr>
          </a:p>
        </p:txBody>
      </p:sp>
      <p:pic>
        <p:nvPicPr>
          <p:cNvPr id="2796" name="Google Shape;2796;p70" descr="f04-38-P374493-WB"/>
          <p:cNvPicPr preferRelativeResize="0"/>
          <p:nvPr/>
        </p:nvPicPr>
        <p:blipFill rotWithShape="1">
          <a:blip r:embed="rId3">
            <a:alphaModFix/>
          </a:blip>
          <a:srcRect/>
          <a:stretch/>
        </p:blipFill>
        <p:spPr>
          <a:xfrm>
            <a:off x="182880" y="1536192"/>
            <a:ext cx="8778300" cy="4627200"/>
          </a:xfrm>
          <a:prstGeom prst="rect">
            <a:avLst/>
          </a:prstGeom>
          <a:noFill/>
          <a:ln>
            <a:noFill/>
          </a:ln>
        </p:spPr>
      </p:pic>
      <p:sp>
        <p:nvSpPr>
          <p:cNvPr id="2797" name="Google Shape;2797;p70"/>
          <p:cNvSpPr/>
          <p:nvPr/>
        </p:nvSpPr>
        <p:spPr>
          <a:xfrm>
            <a:off x="2991774" y="4370832"/>
            <a:ext cx="809700" cy="327600"/>
          </a:xfrm>
          <a:prstGeom prst="ellipse">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8" name="Google Shape;2798;p70"/>
          <p:cNvSpPr txBox="1"/>
          <p:nvPr/>
        </p:nvSpPr>
        <p:spPr>
          <a:xfrm>
            <a:off x="1371600" y="1600200"/>
            <a:ext cx="6400800" cy="4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There’s something wrong here! (Can you spot it?)</a:t>
            </a:r>
            <a:endParaRPr sz="2400">
              <a:solidFill>
                <a:srgbClr val="FF0000"/>
              </a:solidFill>
              <a:latin typeface="Calibri"/>
              <a:ea typeface="Calibri"/>
              <a:cs typeface="Calibri"/>
              <a:sym typeface="Calibri"/>
            </a:endParaRPr>
          </a:p>
        </p:txBody>
      </p:sp>
      <p:grpSp>
        <p:nvGrpSpPr>
          <p:cNvPr id="2799" name="Google Shape;2799;p70"/>
          <p:cNvGrpSpPr/>
          <p:nvPr/>
        </p:nvGrpSpPr>
        <p:grpSpPr>
          <a:xfrm>
            <a:off x="1268730" y="4663440"/>
            <a:ext cx="1760220" cy="1334810"/>
            <a:chOff x="1268730" y="4663440"/>
            <a:chExt cx="1760220" cy="1334810"/>
          </a:xfrm>
        </p:grpSpPr>
        <p:cxnSp>
          <p:nvCxnSpPr>
            <p:cNvPr id="2800" name="Google Shape;2800;p70"/>
            <p:cNvCxnSpPr/>
            <p:nvPr/>
          </p:nvCxnSpPr>
          <p:spPr>
            <a:xfrm rot="10800000" flipH="1">
              <a:off x="2171700" y="4663440"/>
              <a:ext cx="857250" cy="571500"/>
            </a:xfrm>
            <a:prstGeom prst="straightConnector1">
              <a:avLst/>
            </a:prstGeom>
            <a:noFill/>
            <a:ln w="25400" cap="flat" cmpd="sng">
              <a:solidFill>
                <a:srgbClr val="FF0000"/>
              </a:solidFill>
              <a:prstDash val="solid"/>
              <a:round/>
              <a:headEnd type="none" w="sm" len="sm"/>
              <a:tailEnd type="stealth" w="med" len="med"/>
            </a:ln>
          </p:spPr>
        </p:cxnSp>
        <p:sp>
          <p:nvSpPr>
            <p:cNvPr id="2801" name="Google Shape;2801;p70"/>
            <p:cNvSpPr txBox="1"/>
            <p:nvPr/>
          </p:nvSpPr>
          <p:spPr>
            <a:xfrm>
              <a:off x="1268730" y="5074920"/>
              <a:ext cx="1017270"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Calibri"/>
                  <a:ea typeface="Calibri"/>
                  <a:cs typeface="Calibri"/>
                  <a:sym typeface="Calibri"/>
                </a:rPr>
                <a:t>Wrong </a:t>
              </a:r>
              <a:br>
                <a:rPr lang="en-US" sz="1800">
                  <a:solidFill>
                    <a:srgbClr val="FF0000"/>
                  </a:solidFill>
                  <a:latin typeface="Calibri"/>
                  <a:ea typeface="Calibri"/>
                  <a:cs typeface="Calibri"/>
                  <a:sym typeface="Calibri"/>
                </a:rPr>
              </a:br>
              <a:r>
                <a:rPr lang="en-US" sz="1800">
                  <a:solidFill>
                    <a:srgbClr val="FF0000"/>
                  </a:solidFill>
                  <a:latin typeface="Calibri"/>
                  <a:ea typeface="Calibri"/>
                  <a:cs typeface="Calibri"/>
                  <a:sym typeface="Calibri"/>
                </a:rPr>
                <a:t>register number!</a:t>
              </a:r>
              <a:endParaRPr sz="1800">
                <a:solidFill>
                  <a:srgbClr val="FF0000"/>
                </a:solidFill>
                <a:latin typeface="Calibri"/>
                <a:ea typeface="Calibri"/>
                <a:cs typeface="Calibri"/>
                <a:sym typeface="Calibri"/>
              </a:endParaRPr>
            </a:p>
          </p:txBody>
        </p:sp>
      </p:grpSp>
    </p:spTree>
    <p:extLst>
      <p:ext uri="{BB962C8B-B14F-4D97-AF65-F5344CB8AC3E}">
        <p14:creationId xmlns:p14="http://schemas.microsoft.com/office/powerpoint/2010/main" val="326930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10"/>
        <p:cNvGrpSpPr/>
        <p:nvPr/>
      </p:nvGrpSpPr>
      <p:grpSpPr>
        <a:xfrm>
          <a:off x="0" y="0"/>
          <a:ext cx="0" cy="0"/>
          <a:chOff x="0" y="0"/>
          <a:chExt cx="0" cy="0"/>
        </a:xfrm>
      </p:grpSpPr>
      <p:sp>
        <p:nvSpPr>
          <p:cNvPr id="2811" name="Google Shape;2811;p71"/>
          <p:cNvSpPr txBox="1">
            <a:spLocks noGrp="1"/>
          </p:cNvSpPr>
          <p:nvPr>
            <p:ph type="title"/>
          </p:nvPr>
        </p:nvSpPr>
        <p:spPr>
          <a:xfrm>
            <a:off x="457200" y="274638"/>
            <a:ext cx="8229600" cy="1143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Font typeface="Calibri"/>
              <a:buNone/>
            </a:pPr>
            <a:r>
              <a:rPr lang="zh-CN" altLang="en-US" sz="4400" b="0" i="0" u="none" strike="noStrike" cap="none" dirty="0">
                <a:solidFill>
                  <a:schemeClr val="accent1"/>
                </a:solidFill>
                <a:latin typeface="Calibri"/>
                <a:ea typeface="Calibri"/>
                <a:cs typeface="Calibri"/>
                <a:sym typeface="Calibri"/>
              </a:rPr>
              <a:t>依据指令进行数据通路修正</a:t>
            </a:r>
            <a:endParaRPr sz="4400" b="0" i="0" u="none" strike="noStrike" cap="none" dirty="0">
              <a:solidFill>
                <a:schemeClr val="accent1"/>
              </a:solidFill>
              <a:latin typeface="Calibri"/>
              <a:ea typeface="Calibri"/>
              <a:cs typeface="Calibri"/>
              <a:sym typeface="Calibri"/>
            </a:endParaRPr>
          </a:p>
        </p:txBody>
      </p:sp>
      <p:sp>
        <p:nvSpPr>
          <p:cNvPr id="2812" name="Google Shape;2812;p7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35</a:t>
            </a:fld>
            <a:endParaRPr sz="1200">
              <a:solidFill>
                <a:srgbClr val="888888"/>
              </a:solidFill>
              <a:latin typeface="Calibri"/>
              <a:ea typeface="Calibri"/>
              <a:cs typeface="Calibri"/>
              <a:sym typeface="Calibri"/>
            </a:endParaRPr>
          </a:p>
        </p:txBody>
      </p:sp>
      <p:pic>
        <p:nvPicPr>
          <p:cNvPr id="2813" name="Google Shape;2813;p71" descr="f04-41-P374493"/>
          <p:cNvPicPr preferRelativeResize="0"/>
          <p:nvPr/>
        </p:nvPicPr>
        <p:blipFill rotWithShape="1">
          <a:blip r:embed="rId3">
            <a:alphaModFix/>
          </a:blip>
          <a:srcRect/>
          <a:stretch/>
        </p:blipFill>
        <p:spPr>
          <a:xfrm>
            <a:off x="182880" y="2112264"/>
            <a:ext cx="8778300" cy="4046100"/>
          </a:xfrm>
          <a:prstGeom prst="rect">
            <a:avLst/>
          </a:prstGeom>
          <a:noFill/>
          <a:ln>
            <a:noFill/>
          </a:ln>
        </p:spPr>
      </p:pic>
    </p:spTree>
    <p:extLst>
      <p:ext uri="{BB962C8B-B14F-4D97-AF65-F5344CB8AC3E}">
        <p14:creationId xmlns:p14="http://schemas.microsoft.com/office/powerpoint/2010/main" val="1596933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指令系统的配合</a:t>
            </a:r>
          </a:p>
        </p:txBody>
      </p:sp>
      <p:sp>
        <p:nvSpPr>
          <p:cNvPr id="3" name="Content Placeholder 2"/>
          <p:cNvSpPr>
            <a:spLocks noGrp="1"/>
          </p:cNvSpPr>
          <p:nvPr>
            <p:ph idx="1"/>
          </p:nvPr>
        </p:nvSpPr>
        <p:spPr/>
        <p:txBody>
          <a:bodyPr/>
          <a:lstStyle/>
          <a:p>
            <a:r>
              <a:rPr lang="zh-CN" altLang="en-US" dirty="0"/>
              <a:t>指令字长</a:t>
            </a:r>
          </a:p>
          <a:p>
            <a:pPr lvl="1"/>
            <a:r>
              <a:rPr lang="zh-CN" altLang="en-US" dirty="0"/>
              <a:t>尽管在第</a:t>
            </a:r>
            <a:r>
              <a:rPr lang="en-US" altLang="zh-CN" dirty="0"/>
              <a:t>2</a:t>
            </a:r>
            <a:r>
              <a:rPr lang="zh-CN" altLang="en-US" dirty="0"/>
              <a:t>个步骤才进行指令译码</a:t>
            </a:r>
          </a:p>
          <a:p>
            <a:pPr lvl="1"/>
            <a:r>
              <a:rPr lang="zh-CN" altLang="en-US" dirty="0"/>
              <a:t>定长指令字简化了流水的实现</a:t>
            </a:r>
          </a:p>
          <a:p>
            <a:r>
              <a:rPr lang="zh-CN" altLang="en-US" dirty="0"/>
              <a:t>指令格式</a:t>
            </a:r>
          </a:p>
          <a:p>
            <a:pPr lvl="1"/>
            <a:r>
              <a:rPr lang="zh-CN" altLang="en-US" dirty="0"/>
              <a:t>使访问寄存器组的操作可以尽早开始</a:t>
            </a:r>
          </a:p>
          <a:p>
            <a:r>
              <a:rPr lang="zh-CN" altLang="en-US" dirty="0"/>
              <a:t>访存方式</a:t>
            </a:r>
          </a:p>
          <a:p>
            <a:pPr lvl="1"/>
            <a:r>
              <a:rPr lang="zh-CN" altLang="en-US" dirty="0"/>
              <a:t>其他指令不需要在进行运算前计算存储器地址</a:t>
            </a:r>
          </a:p>
          <a:p>
            <a:pPr lvl="1"/>
            <a:r>
              <a:rPr lang="zh-CN" altLang="en-US" dirty="0"/>
              <a:t>地址计算完成后可直接访问存储器</a:t>
            </a:r>
          </a:p>
          <a:p>
            <a:r>
              <a:rPr lang="zh-CN" altLang="en-US" dirty="0"/>
              <a:t>数据对齐</a:t>
            </a:r>
          </a:p>
          <a:p>
            <a:pPr lvl="1"/>
            <a:r>
              <a:rPr lang="zh-CN" altLang="en-US" dirty="0"/>
              <a:t>一次访存可得到一个完整的字</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36</a:t>
            </a:fld>
            <a:endParaRPr lang="zh-CN" altLang="en-US">
              <a:solidFill>
                <a:srgbClr val="1F497D"/>
              </a:solidFill>
            </a:endParaRPr>
          </a:p>
        </p:txBody>
      </p:sp>
    </p:spTree>
    <p:extLst>
      <p:ext uri="{BB962C8B-B14F-4D97-AF65-F5344CB8AC3E}">
        <p14:creationId xmlns:p14="http://schemas.microsoft.com/office/powerpoint/2010/main" val="901685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流水线的控制</a:t>
            </a:r>
            <a:endParaRPr kumimoji="1" lang="zh-CN" altLang="en-US" dirty="0"/>
          </a:p>
        </p:txBody>
      </p:sp>
      <p:sp>
        <p:nvSpPr>
          <p:cNvPr id="3" name="Content Placeholder 2"/>
          <p:cNvSpPr>
            <a:spLocks noGrp="1"/>
          </p:cNvSpPr>
          <p:nvPr>
            <p:ph idx="1"/>
          </p:nvPr>
        </p:nvSpPr>
        <p:spPr/>
        <p:txBody>
          <a:bodyPr/>
          <a:lstStyle/>
          <a:p>
            <a:r>
              <a:rPr lang="zh-CN" altLang="en-US" dirty="0"/>
              <a:t>控制到每个功能部件</a:t>
            </a:r>
          </a:p>
          <a:p>
            <a:pPr lvl="1"/>
            <a:r>
              <a:rPr lang="zh-CN" altLang="en-US" dirty="0"/>
              <a:t>但是，每个部件执行的不是同一条指令</a:t>
            </a:r>
          </a:p>
          <a:p>
            <a:r>
              <a:rPr lang="zh-CN" altLang="en-US" dirty="0"/>
              <a:t>解决方案</a:t>
            </a:r>
          </a:p>
          <a:p>
            <a:pPr lvl="1"/>
            <a:r>
              <a:rPr lang="zh-CN" altLang="en-US" dirty="0"/>
              <a:t>把控制信号也和数据一样流动起来</a:t>
            </a:r>
          </a:p>
          <a:p>
            <a:pPr lvl="1"/>
            <a:r>
              <a:rPr lang="zh-CN" altLang="en-US" dirty="0"/>
              <a:t>为区分起见，可以把控制信号前面加上标记，如</a:t>
            </a:r>
            <a:r>
              <a:rPr lang="en-US" altLang="zh-CN" dirty="0"/>
              <a:t>_IF</a:t>
            </a:r>
            <a:r>
              <a:rPr lang="zh-CN" altLang="en-US" dirty="0"/>
              <a:t>等</a:t>
            </a:r>
          </a:p>
          <a:p>
            <a:pPr lvl="1"/>
            <a:r>
              <a:rPr lang="zh-CN" altLang="en-US" dirty="0"/>
              <a:t>每个时钟周期往下一步骤传递控制信号</a:t>
            </a:r>
          </a:p>
          <a:p>
            <a:pPr lvl="2"/>
            <a:r>
              <a:rPr lang="zh-CN" altLang="en-US" dirty="0"/>
              <a:t>使正确的控制信号到达正确的位置</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37</a:t>
            </a:fld>
            <a:endParaRPr lang="zh-CN" altLang="en-US">
              <a:solidFill>
                <a:srgbClr val="1F497D"/>
              </a:solidFill>
            </a:endParaRPr>
          </a:p>
        </p:txBody>
      </p:sp>
    </p:spTree>
    <p:extLst>
      <p:ext uri="{BB962C8B-B14F-4D97-AF65-F5344CB8AC3E}">
        <p14:creationId xmlns:p14="http://schemas.microsoft.com/office/powerpoint/2010/main" val="189068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流水线控制的实现</a:t>
            </a:r>
          </a:p>
        </p:txBody>
      </p:sp>
      <p:sp>
        <p:nvSpPr>
          <p:cNvPr id="3" name="Content Placeholder 2"/>
          <p:cNvSpPr>
            <a:spLocks noGrp="1"/>
          </p:cNvSpPr>
          <p:nvPr>
            <p:ph idx="1"/>
          </p:nvPr>
        </p:nvSpPr>
        <p:spPr>
          <a:xfrm>
            <a:off x="457200" y="4869160"/>
            <a:ext cx="8229600" cy="1260178"/>
          </a:xfrm>
        </p:spPr>
        <p:txBody>
          <a:bodyPr/>
          <a:lstStyle/>
          <a:p>
            <a:r>
              <a:rPr lang="zh-CN" altLang="en-US" dirty="0"/>
              <a:t>在</a:t>
            </a:r>
            <a:r>
              <a:rPr lang="en-US" altLang="zh-CN" dirty="0"/>
              <a:t>RF/ID</a:t>
            </a:r>
            <a:r>
              <a:rPr lang="zh-CN" altLang="en-US" dirty="0"/>
              <a:t>阶段生成控制信号</a:t>
            </a:r>
          </a:p>
          <a:p>
            <a:pPr lvl="1"/>
            <a:r>
              <a:rPr lang="en-US" altLang="zh-CN" dirty="0"/>
              <a:t>1</a:t>
            </a:r>
            <a:r>
              <a:rPr lang="zh-CN" altLang="en-US" dirty="0"/>
              <a:t>个时钟周期后使用</a:t>
            </a:r>
            <a:r>
              <a:rPr lang="en-US" altLang="zh-CN" dirty="0"/>
              <a:t>EX</a:t>
            </a:r>
            <a:r>
              <a:rPr lang="zh-CN" altLang="en-US" dirty="0"/>
              <a:t>要用的控制信号</a:t>
            </a:r>
          </a:p>
          <a:p>
            <a:pPr lvl="1"/>
            <a:r>
              <a:rPr lang="en-US" altLang="zh-CN" dirty="0"/>
              <a:t>2</a:t>
            </a:r>
            <a:r>
              <a:rPr lang="zh-CN" altLang="en-US" dirty="0"/>
              <a:t>个时钟周期后使用</a:t>
            </a:r>
            <a:r>
              <a:rPr lang="en-US" altLang="zh-CN" dirty="0"/>
              <a:t>MEM</a:t>
            </a:r>
            <a:r>
              <a:rPr lang="zh-CN" altLang="en-US" dirty="0"/>
              <a:t>要用的控制信号</a:t>
            </a:r>
          </a:p>
          <a:p>
            <a:pPr lvl="1"/>
            <a:r>
              <a:rPr lang="en-US" altLang="zh-CN" dirty="0"/>
              <a:t>3</a:t>
            </a:r>
            <a:r>
              <a:rPr lang="zh-CN" altLang="en-US" dirty="0"/>
              <a:t>个时钟周期后使用</a:t>
            </a:r>
            <a:r>
              <a:rPr lang="en-US" altLang="zh-CN" dirty="0"/>
              <a:t>WB</a:t>
            </a:r>
            <a:r>
              <a:rPr lang="zh-CN" altLang="en-US" dirty="0"/>
              <a:t>要用的控制信号</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38</a:t>
            </a:fld>
            <a:endParaRPr lang="zh-CN" altLang="en-US">
              <a:solidFill>
                <a:srgbClr val="1F497D"/>
              </a:solidFill>
            </a:endParaRP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1176739"/>
            <a:ext cx="8280400" cy="380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3982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支持流水的</a:t>
            </a:r>
            <a:r>
              <a:rPr kumimoji="1" lang="en-US" altLang="zh-CN" dirty="0"/>
              <a:t>CPU</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39</a:t>
            </a:fld>
            <a:endParaRPr lang="zh-CN" altLang="en-US">
              <a:solidFill>
                <a:srgbClr val="1F497D"/>
              </a:solidFill>
            </a:endParaRPr>
          </a:p>
        </p:txBody>
      </p:sp>
      <p:grpSp>
        <p:nvGrpSpPr>
          <p:cNvPr id="5" name="Group 6"/>
          <p:cNvGrpSpPr>
            <a:grpSpLocks/>
          </p:cNvGrpSpPr>
          <p:nvPr/>
        </p:nvGrpSpPr>
        <p:grpSpPr bwMode="auto">
          <a:xfrm>
            <a:off x="604594" y="1268760"/>
            <a:ext cx="7855838" cy="5452715"/>
            <a:chOff x="0" y="0"/>
            <a:chExt cx="4672" cy="3174"/>
          </a:xfrm>
        </p:grpSpPr>
        <p:sp>
          <p:nvSpPr>
            <p:cNvPr id="6" name="AutoShape 7"/>
            <p:cNvSpPr>
              <a:spLocks noChangeAspect="1" noChangeArrowheads="1" noTextEdit="1"/>
            </p:cNvSpPr>
            <p:nvPr/>
          </p:nvSpPr>
          <p:spPr bwMode="auto">
            <a:xfrm>
              <a:off x="0" y="0"/>
              <a:ext cx="4672" cy="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7" name="Group 8"/>
            <p:cNvGrpSpPr>
              <a:grpSpLocks/>
            </p:cNvGrpSpPr>
            <p:nvPr/>
          </p:nvGrpSpPr>
          <p:grpSpPr bwMode="auto">
            <a:xfrm>
              <a:off x="61" y="79"/>
              <a:ext cx="4543" cy="2965"/>
              <a:chOff x="0" y="0"/>
              <a:chExt cx="4543" cy="2965"/>
            </a:xfrm>
          </p:grpSpPr>
          <p:sp>
            <p:nvSpPr>
              <p:cNvPr id="396" name="Freeform 9"/>
              <p:cNvSpPr>
                <a:spLocks/>
              </p:cNvSpPr>
              <p:nvPr/>
            </p:nvSpPr>
            <p:spPr bwMode="auto">
              <a:xfrm>
                <a:off x="4303" y="754"/>
                <a:ext cx="190" cy="969"/>
              </a:xfrm>
              <a:custGeom>
                <a:avLst/>
                <a:gdLst>
                  <a:gd name="T0" fmla="*/ 190 w 190"/>
                  <a:gd name="T1" fmla="*/ 969 h 969"/>
                  <a:gd name="T2" fmla="*/ 190 w 190"/>
                  <a:gd name="T3" fmla="*/ 0 h 969"/>
                  <a:gd name="T4" fmla="*/ 0 w 190"/>
                  <a:gd name="T5" fmla="*/ 0 h 969"/>
                  <a:gd name="T6" fmla="*/ 0 60000 65536"/>
                  <a:gd name="T7" fmla="*/ 0 60000 65536"/>
                  <a:gd name="T8" fmla="*/ 0 60000 65536"/>
                  <a:gd name="T9" fmla="*/ 0 w 190"/>
                  <a:gd name="T10" fmla="*/ 0 h 969"/>
                  <a:gd name="T11" fmla="*/ 190 w 190"/>
                  <a:gd name="T12" fmla="*/ 969 h 969"/>
                </a:gdLst>
                <a:ahLst/>
                <a:cxnLst>
                  <a:cxn ang="T6">
                    <a:pos x="T0" y="T1"/>
                  </a:cxn>
                  <a:cxn ang="T7">
                    <a:pos x="T2" y="T3"/>
                  </a:cxn>
                  <a:cxn ang="T8">
                    <a:pos x="T4" y="T5"/>
                  </a:cxn>
                </a:cxnLst>
                <a:rect l="T9" t="T10" r="T11" b="T12"/>
                <a:pathLst>
                  <a:path w="190" h="969">
                    <a:moveTo>
                      <a:pt x="190" y="969"/>
                    </a:moveTo>
                    <a:lnTo>
                      <a:pt x="190" y="0"/>
                    </a:lnTo>
                    <a:lnTo>
                      <a:pt x="0" y="0"/>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97" name="Freeform 10"/>
              <p:cNvSpPr>
                <a:spLocks/>
              </p:cNvSpPr>
              <p:nvPr/>
            </p:nvSpPr>
            <p:spPr bwMode="auto">
              <a:xfrm>
                <a:off x="1669" y="120"/>
                <a:ext cx="2715" cy="1269"/>
              </a:xfrm>
              <a:custGeom>
                <a:avLst/>
                <a:gdLst>
                  <a:gd name="T0" fmla="*/ 2632 w 2715"/>
                  <a:gd name="T1" fmla="*/ 551 h 1269"/>
                  <a:gd name="T2" fmla="*/ 2715 w 2715"/>
                  <a:gd name="T3" fmla="*/ 551 h 1269"/>
                  <a:gd name="T4" fmla="*/ 2715 w 2715"/>
                  <a:gd name="T5" fmla="*/ 0 h 1269"/>
                  <a:gd name="T6" fmla="*/ 0 w 2715"/>
                  <a:gd name="T7" fmla="*/ 0 h 1269"/>
                  <a:gd name="T8" fmla="*/ 0 w 2715"/>
                  <a:gd name="T9" fmla="*/ 1269 h 1269"/>
                  <a:gd name="T10" fmla="*/ 0 60000 65536"/>
                  <a:gd name="T11" fmla="*/ 0 60000 65536"/>
                  <a:gd name="T12" fmla="*/ 0 60000 65536"/>
                  <a:gd name="T13" fmla="*/ 0 60000 65536"/>
                  <a:gd name="T14" fmla="*/ 0 60000 65536"/>
                  <a:gd name="T15" fmla="*/ 0 w 2715"/>
                  <a:gd name="T16" fmla="*/ 0 h 1269"/>
                  <a:gd name="T17" fmla="*/ 2715 w 2715"/>
                  <a:gd name="T18" fmla="*/ 1269 h 1269"/>
                </a:gdLst>
                <a:ahLst/>
                <a:cxnLst>
                  <a:cxn ang="T10">
                    <a:pos x="T0" y="T1"/>
                  </a:cxn>
                  <a:cxn ang="T11">
                    <a:pos x="T2" y="T3"/>
                  </a:cxn>
                  <a:cxn ang="T12">
                    <a:pos x="T4" y="T5"/>
                  </a:cxn>
                  <a:cxn ang="T13">
                    <a:pos x="T6" y="T7"/>
                  </a:cxn>
                  <a:cxn ang="T14">
                    <a:pos x="T8" y="T9"/>
                  </a:cxn>
                </a:cxnLst>
                <a:rect l="T15" t="T16" r="T17" b="T18"/>
                <a:pathLst>
                  <a:path w="2715" h="1269">
                    <a:moveTo>
                      <a:pt x="2632" y="551"/>
                    </a:moveTo>
                    <a:lnTo>
                      <a:pt x="2715" y="551"/>
                    </a:lnTo>
                    <a:lnTo>
                      <a:pt x="2715" y="0"/>
                    </a:lnTo>
                    <a:lnTo>
                      <a:pt x="0" y="0"/>
                    </a:lnTo>
                    <a:lnTo>
                      <a:pt x="0" y="1269"/>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98" name="Freeform 11"/>
              <p:cNvSpPr>
                <a:spLocks/>
              </p:cNvSpPr>
              <p:nvPr/>
            </p:nvSpPr>
            <p:spPr bwMode="auto">
              <a:xfrm>
                <a:off x="574" y="0"/>
                <a:ext cx="3106" cy="1324"/>
              </a:xfrm>
              <a:custGeom>
                <a:avLst/>
                <a:gdLst>
                  <a:gd name="T0" fmla="*/ 0 w 3106"/>
                  <a:gd name="T1" fmla="*/ 181 h 1324"/>
                  <a:gd name="T2" fmla="*/ 2 w 3106"/>
                  <a:gd name="T3" fmla="*/ 0 h 1324"/>
                  <a:gd name="T4" fmla="*/ 3106 w 3106"/>
                  <a:gd name="T5" fmla="*/ 0 h 1324"/>
                  <a:gd name="T6" fmla="*/ 3106 w 3106"/>
                  <a:gd name="T7" fmla="*/ 1324 h 1324"/>
                  <a:gd name="T8" fmla="*/ 3025 w 3106"/>
                  <a:gd name="T9" fmla="*/ 1324 h 1324"/>
                  <a:gd name="T10" fmla="*/ 0 60000 65536"/>
                  <a:gd name="T11" fmla="*/ 0 60000 65536"/>
                  <a:gd name="T12" fmla="*/ 0 60000 65536"/>
                  <a:gd name="T13" fmla="*/ 0 60000 65536"/>
                  <a:gd name="T14" fmla="*/ 0 60000 65536"/>
                  <a:gd name="T15" fmla="*/ 0 w 3106"/>
                  <a:gd name="T16" fmla="*/ 0 h 1324"/>
                  <a:gd name="T17" fmla="*/ 3106 w 3106"/>
                  <a:gd name="T18" fmla="*/ 1324 h 1324"/>
                </a:gdLst>
                <a:ahLst/>
                <a:cxnLst>
                  <a:cxn ang="T10">
                    <a:pos x="T0" y="T1"/>
                  </a:cxn>
                  <a:cxn ang="T11">
                    <a:pos x="T2" y="T3"/>
                  </a:cxn>
                  <a:cxn ang="T12">
                    <a:pos x="T4" y="T5"/>
                  </a:cxn>
                  <a:cxn ang="T13">
                    <a:pos x="T6" y="T7"/>
                  </a:cxn>
                  <a:cxn ang="T14">
                    <a:pos x="T8" y="T9"/>
                  </a:cxn>
                </a:cxnLst>
                <a:rect l="T15" t="T16" r="T17" b="T18"/>
                <a:pathLst>
                  <a:path w="3106" h="1324">
                    <a:moveTo>
                      <a:pt x="0" y="181"/>
                    </a:moveTo>
                    <a:lnTo>
                      <a:pt x="2" y="0"/>
                    </a:lnTo>
                    <a:lnTo>
                      <a:pt x="3106" y="0"/>
                    </a:lnTo>
                    <a:lnTo>
                      <a:pt x="3106" y="1324"/>
                    </a:lnTo>
                    <a:lnTo>
                      <a:pt x="3025" y="1324"/>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99" name="Freeform 12"/>
              <p:cNvSpPr>
                <a:spLocks/>
              </p:cNvSpPr>
              <p:nvPr/>
            </p:nvSpPr>
            <p:spPr bwMode="auto">
              <a:xfrm>
                <a:off x="3267" y="645"/>
                <a:ext cx="162" cy="635"/>
              </a:xfrm>
              <a:custGeom>
                <a:avLst/>
                <a:gdLst>
                  <a:gd name="T0" fmla="*/ 0 w 162"/>
                  <a:gd name="T1" fmla="*/ 0 h 635"/>
                  <a:gd name="T2" fmla="*/ 81 w 162"/>
                  <a:gd name="T3" fmla="*/ 0 h 635"/>
                  <a:gd name="T4" fmla="*/ 81 w 162"/>
                  <a:gd name="T5" fmla="*/ 635 h 635"/>
                  <a:gd name="T6" fmla="*/ 162 w 162"/>
                  <a:gd name="T7" fmla="*/ 635 h 635"/>
                  <a:gd name="T8" fmla="*/ 0 60000 65536"/>
                  <a:gd name="T9" fmla="*/ 0 60000 65536"/>
                  <a:gd name="T10" fmla="*/ 0 60000 65536"/>
                  <a:gd name="T11" fmla="*/ 0 60000 65536"/>
                  <a:gd name="T12" fmla="*/ 0 w 162"/>
                  <a:gd name="T13" fmla="*/ 0 h 635"/>
                  <a:gd name="T14" fmla="*/ 162 w 162"/>
                  <a:gd name="T15" fmla="*/ 635 h 635"/>
                </a:gdLst>
                <a:ahLst/>
                <a:cxnLst>
                  <a:cxn ang="T8">
                    <a:pos x="T0" y="T1"/>
                  </a:cxn>
                  <a:cxn ang="T9">
                    <a:pos x="T2" y="T3"/>
                  </a:cxn>
                  <a:cxn ang="T10">
                    <a:pos x="T4" y="T5"/>
                  </a:cxn>
                  <a:cxn ang="T11">
                    <a:pos x="T6" y="T7"/>
                  </a:cxn>
                </a:cxnLst>
                <a:rect l="T12" t="T13" r="T14" b="T15"/>
                <a:pathLst>
                  <a:path w="162" h="635">
                    <a:moveTo>
                      <a:pt x="0" y="0"/>
                    </a:moveTo>
                    <a:lnTo>
                      <a:pt x="81" y="0"/>
                    </a:lnTo>
                    <a:lnTo>
                      <a:pt x="81" y="635"/>
                    </a:lnTo>
                    <a:lnTo>
                      <a:pt x="162" y="635"/>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0" name="Freeform 13"/>
              <p:cNvSpPr>
                <a:spLocks/>
              </p:cNvSpPr>
              <p:nvPr/>
            </p:nvSpPr>
            <p:spPr bwMode="auto">
              <a:xfrm>
                <a:off x="3267" y="1369"/>
                <a:ext cx="162" cy="267"/>
              </a:xfrm>
              <a:custGeom>
                <a:avLst/>
                <a:gdLst>
                  <a:gd name="T0" fmla="*/ 0 w 162"/>
                  <a:gd name="T1" fmla="*/ 267 h 267"/>
                  <a:gd name="T2" fmla="*/ 81 w 162"/>
                  <a:gd name="T3" fmla="*/ 267 h 267"/>
                  <a:gd name="T4" fmla="*/ 81 w 162"/>
                  <a:gd name="T5" fmla="*/ 0 h 267"/>
                  <a:gd name="T6" fmla="*/ 162 w 162"/>
                  <a:gd name="T7" fmla="*/ 0 h 267"/>
                  <a:gd name="T8" fmla="*/ 0 60000 65536"/>
                  <a:gd name="T9" fmla="*/ 0 60000 65536"/>
                  <a:gd name="T10" fmla="*/ 0 60000 65536"/>
                  <a:gd name="T11" fmla="*/ 0 60000 65536"/>
                  <a:gd name="T12" fmla="*/ 0 w 162"/>
                  <a:gd name="T13" fmla="*/ 0 h 267"/>
                  <a:gd name="T14" fmla="*/ 162 w 162"/>
                  <a:gd name="T15" fmla="*/ 267 h 267"/>
                </a:gdLst>
                <a:ahLst/>
                <a:cxnLst>
                  <a:cxn ang="T8">
                    <a:pos x="T0" y="T1"/>
                  </a:cxn>
                  <a:cxn ang="T9">
                    <a:pos x="T2" y="T3"/>
                  </a:cxn>
                  <a:cxn ang="T10">
                    <a:pos x="T4" y="T5"/>
                  </a:cxn>
                  <a:cxn ang="T11">
                    <a:pos x="T6" y="T7"/>
                  </a:cxn>
                </a:cxnLst>
                <a:rect l="T12" t="T13" r="T14" b="T15"/>
                <a:pathLst>
                  <a:path w="162" h="267">
                    <a:moveTo>
                      <a:pt x="0" y="267"/>
                    </a:moveTo>
                    <a:lnTo>
                      <a:pt x="81" y="267"/>
                    </a:lnTo>
                    <a:lnTo>
                      <a:pt x="81" y="0"/>
                    </a:lnTo>
                    <a:lnTo>
                      <a:pt x="162" y="0"/>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1" name="Freeform 14"/>
              <p:cNvSpPr>
                <a:spLocks/>
              </p:cNvSpPr>
              <p:nvPr/>
            </p:nvSpPr>
            <p:spPr bwMode="auto">
              <a:xfrm>
                <a:off x="3267" y="713"/>
                <a:ext cx="849" cy="1660"/>
              </a:xfrm>
              <a:custGeom>
                <a:avLst/>
                <a:gdLst>
                  <a:gd name="T0" fmla="*/ 504 w 849"/>
                  <a:gd name="T1" fmla="*/ 1479 h 1660"/>
                  <a:gd name="T2" fmla="*/ 504 w 849"/>
                  <a:gd name="T3" fmla="*/ 1660 h 1660"/>
                  <a:gd name="T4" fmla="*/ 849 w 849"/>
                  <a:gd name="T5" fmla="*/ 1660 h 1660"/>
                  <a:gd name="T6" fmla="*/ 849 w 849"/>
                  <a:gd name="T7" fmla="*/ 0 h 1660"/>
                  <a:gd name="T8" fmla="*/ 0 w 849"/>
                  <a:gd name="T9" fmla="*/ 0 h 1660"/>
                  <a:gd name="T10" fmla="*/ 0 60000 65536"/>
                  <a:gd name="T11" fmla="*/ 0 60000 65536"/>
                  <a:gd name="T12" fmla="*/ 0 60000 65536"/>
                  <a:gd name="T13" fmla="*/ 0 60000 65536"/>
                  <a:gd name="T14" fmla="*/ 0 60000 65536"/>
                  <a:gd name="T15" fmla="*/ 0 w 849"/>
                  <a:gd name="T16" fmla="*/ 0 h 1660"/>
                  <a:gd name="T17" fmla="*/ 849 w 849"/>
                  <a:gd name="T18" fmla="*/ 1660 h 1660"/>
                </a:gdLst>
                <a:ahLst/>
                <a:cxnLst>
                  <a:cxn ang="T10">
                    <a:pos x="T0" y="T1"/>
                  </a:cxn>
                  <a:cxn ang="T11">
                    <a:pos x="T2" y="T3"/>
                  </a:cxn>
                  <a:cxn ang="T12">
                    <a:pos x="T4" y="T5"/>
                  </a:cxn>
                  <a:cxn ang="T13">
                    <a:pos x="T6" y="T7"/>
                  </a:cxn>
                  <a:cxn ang="T14">
                    <a:pos x="T8" y="T9"/>
                  </a:cxn>
                </a:cxnLst>
                <a:rect l="T15" t="T16" r="T17" b="T18"/>
                <a:pathLst>
                  <a:path w="849" h="1660">
                    <a:moveTo>
                      <a:pt x="504" y="1479"/>
                    </a:moveTo>
                    <a:lnTo>
                      <a:pt x="504" y="1660"/>
                    </a:lnTo>
                    <a:lnTo>
                      <a:pt x="849" y="1660"/>
                    </a:lnTo>
                    <a:lnTo>
                      <a:pt x="849" y="0"/>
                    </a:lnTo>
                    <a:lnTo>
                      <a:pt x="0" y="0"/>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2" name="Freeform 15"/>
              <p:cNvSpPr>
                <a:spLocks/>
              </p:cNvSpPr>
              <p:nvPr/>
            </p:nvSpPr>
            <p:spPr bwMode="auto">
              <a:xfrm>
                <a:off x="3267" y="780"/>
                <a:ext cx="504" cy="779"/>
              </a:xfrm>
              <a:custGeom>
                <a:avLst/>
                <a:gdLst>
                  <a:gd name="T0" fmla="*/ 504 w 504"/>
                  <a:gd name="T1" fmla="*/ 779 h 779"/>
                  <a:gd name="T2" fmla="*/ 504 w 504"/>
                  <a:gd name="T3" fmla="*/ 0 h 779"/>
                  <a:gd name="T4" fmla="*/ 0 w 504"/>
                  <a:gd name="T5" fmla="*/ 0 h 779"/>
                  <a:gd name="T6" fmla="*/ 0 60000 65536"/>
                  <a:gd name="T7" fmla="*/ 0 60000 65536"/>
                  <a:gd name="T8" fmla="*/ 0 60000 65536"/>
                  <a:gd name="T9" fmla="*/ 0 w 504"/>
                  <a:gd name="T10" fmla="*/ 0 h 779"/>
                  <a:gd name="T11" fmla="*/ 504 w 504"/>
                  <a:gd name="T12" fmla="*/ 779 h 779"/>
                </a:gdLst>
                <a:ahLst/>
                <a:cxnLst>
                  <a:cxn ang="T6">
                    <a:pos x="T0" y="T1"/>
                  </a:cxn>
                  <a:cxn ang="T7">
                    <a:pos x="T2" y="T3"/>
                  </a:cxn>
                  <a:cxn ang="T8">
                    <a:pos x="T4" y="T5"/>
                  </a:cxn>
                </a:cxnLst>
                <a:rect l="T9" t="T10" r="T11" b="T12"/>
                <a:pathLst>
                  <a:path w="504" h="779">
                    <a:moveTo>
                      <a:pt x="504" y="779"/>
                    </a:moveTo>
                    <a:lnTo>
                      <a:pt x="504" y="0"/>
                    </a:lnTo>
                    <a:lnTo>
                      <a:pt x="0" y="0"/>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3" name="Freeform 16"/>
              <p:cNvSpPr>
                <a:spLocks/>
              </p:cNvSpPr>
              <p:nvPr/>
            </p:nvSpPr>
            <p:spPr bwMode="auto">
              <a:xfrm>
                <a:off x="2199" y="645"/>
                <a:ext cx="820" cy="2317"/>
              </a:xfrm>
              <a:custGeom>
                <a:avLst/>
                <a:gdLst>
                  <a:gd name="T0" fmla="*/ 0 w 820"/>
                  <a:gd name="T1" fmla="*/ 0 h 2317"/>
                  <a:gd name="T2" fmla="*/ 820 w 820"/>
                  <a:gd name="T3" fmla="*/ 0 h 2317"/>
                  <a:gd name="T4" fmla="*/ 820 w 820"/>
                  <a:gd name="T5" fmla="*/ 2317 h 2317"/>
                  <a:gd name="T6" fmla="*/ 213 w 820"/>
                  <a:gd name="T7" fmla="*/ 2317 h 2317"/>
                  <a:gd name="T8" fmla="*/ 213 w 820"/>
                  <a:gd name="T9" fmla="*/ 2236 h 2317"/>
                  <a:gd name="T10" fmla="*/ 0 60000 65536"/>
                  <a:gd name="T11" fmla="*/ 0 60000 65536"/>
                  <a:gd name="T12" fmla="*/ 0 60000 65536"/>
                  <a:gd name="T13" fmla="*/ 0 60000 65536"/>
                  <a:gd name="T14" fmla="*/ 0 60000 65536"/>
                  <a:gd name="T15" fmla="*/ 0 w 820"/>
                  <a:gd name="T16" fmla="*/ 0 h 2317"/>
                  <a:gd name="T17" fmla="*/ 820 w 820"/>
                  <a:gd name="T18" fmla="*/ 2317 h 2317"/>
                </a:gdLst>
                <a:ahLst/>
                <a:cxnLst>
                  <a:cxn ang="T10">
                    <a:pos x="T0" y="T1"/>
                  </a:cxn>
                  <a:cxn ang="T11">
                    <a:pos x="T2" y="T3"/>
                  </a:cxn>
                  <a:cxn ang="T12">
                    <a:pos x="T4" y="T5"/>
                  </a:cxn>
                  <a:cxn ang="T13">
                    <a:pos x="T6" y="T7"/>
                  </a:cxn>
                  <a:cxn ang="T14">
                    <a:pos x="T8" y="T9"/>
                  </a:cxn>
                </a:cxnLst>
                <a:rect l="T15" t="T16" r="T17" b="T18"/>
                <a:pathLst>
                  <a:path w="820" h="2317">
                    <a:moveTo>
                      <a:pt x="0" y="0"/>
                    </a:moveTo>
                    <a:lnTo>
                      <a:pt x="820" y="0"/>
                    </a:lnTo>
                    <a:lnTo>
                      <a:pt x="820" y="2317"/>
                    </a:lnTo>
                    <a:lnTo>
                      <a:pt x="213" y="2317"/>
                    </a:lnTo>
                    <a:lnTo>
                      <a:pt x="213" y="2236"/>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4" name="Freeform 17"/>
              <p:cNvSpPr>
                <a:spLocks/>
              </p:cNvSpPr>
              <p:nvPr/>
            </p:nvSpPr>
            <p:spPr bwMode="auto">
              <a:xfrm>
                <a:off x="2199" y="778"/>
                <a:ext cx="700" cy="919"/>
              </a:xfrm>
              <a:custGeom>
                <a:avLst/>
                <a:gdLst>
                  <a:gd name="T0" fmla="*/ 0 w 700"/>
                  <a:gd name="T1" fmla="*/ 0 h 919"/>
                  <a:gd name="T2" fmla="*/ 700 w 700"/>
                  <a:gd name="T3" fmla="*/ 2 h 919"/>
                  <a:gd name="T4" fmla="*/ 700 w 700"/>
                  <a:gd name="T5" fmla="*/ 615 h 919"/>
                  <a:gd name="T6" fmla="*/ 253 w 700"/>
                  <a:gd name="T7" fmla="*/ 615 h 919"/>
                  <a:gd name="T8" fmla="*/ 253 w 700"/>
                  <a:gd name="T9" fmla="*/ 919 h 919"/>
                  <a:gd name="T10" fmla="*/ 0 60000 65536"/>
                  <a:gd name="T11" fmla="*/ 0 60000 65536"/>
                  <a:gd name="T12" fmla="*/ 0 60000 65536"/>
                  <a:gd name="T13" fmla="*/ 0 60000 65536"/>
                  <a:gd name="T14" fmla="*/ 0 60000 65536"/>
                  <a:gd name="T15" fmla="*/ 0 w 700"/>
                  <a:gd name="T16" fmla="*/ 0 h 919"/>
                  <a:gd name="T17" fmla="*/ 700 w 700"/>
                  <a:gd name="T18" fmla="*/ 919 h 919"/>
                </a:gdLst>
                <a:ahLst/>
                <a:cxnLst>
                  <a:cxn ang="T10">
                    <a:pos x="T0" y="T1"/>
                  </a:cxn>
                  <a:cxn ang="T11">
                    <a:pos x="T2" y="T3"/>
                  </a:cxn>
                  <a:cxn ang="T12">
                    <a:pos x="T4" y="T5"/>
                  </a:cxn>
                  <a:cxn ang="T13">
                    <a:pos x="T6" y="T7"/>
                  </a:cxn>
                  <a:cxn ang="T14">
                    <a:pos x="T8" y="T9"/>
                  </a:cxn>
                </a:cxnLst>
                <a:rect l="T15" t="T16" r="T17" b="T18"/>
                <a:pathLst>
                  <a:path w="700" h="919">
                    <a:moveTo>
                      <a:pt x="0" y="0"/>
                    </a:moveTo>
                    <a:lnTo>
                      <a:pt x="700" y="2"/>
                    </a:lnTo>
                    <a:lnTo>
                      <a:pt x="700" y="615"/>
                    </a:lnTo>
                    <a:lnTo>
                      <a:pt x="253" y="615"/>
                    </a:lnTo>
                    <a:lnTo>
                      <a:pt x="253" y="919"/>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5" name="Freeform 18"/>
              <p:cNvSpPr>
                <a:spLocks/>
              </p:cNvSpPr>
              <p:nvPr/>
            </p:nvSpPr>
            <p:spPr bwMode="auto">
              <a:xfrm>
                <a:off x="2199" y="713"/>
                <a:ext cx="759" cy="1937"/>
              </a:xfrm>
              <a:custGeom>
                <a:avLst/>
                <a:gdLst>
                  <a:gd name="T0" fmla="*/ 0 w 759"/>
                  <a:gd name="T1" fmla="*/ 0 h 1937"/>
                  <a:gd name="T2" fmla="*/ 759 w 759"/>
                  <a:gd name="T3" fmla="*/ 0 h 1937"/>
                  <a:gd name="T4" fmla="*/ 759 w 759"/>
                  <a:gd name="T5" fmla="*/ 1937 h 1937"/>
                  <a:gd name="T6" fmla="*/ 410 w 759"/>
                  <a:gd name="T7" fmla="*/ 1937 h 1937"/>
                  <a:gd name="T8" fmla="*/ 410 w 759"/>
                  <a:gd name="T9" fmla="*/ 1837 h 1937"/>
                  <a:gd name="T10" fmla="*/ 0 60000 65536"/>
                  <a:gd name="T11" fmla="*/ 0 60000 65536"/>
                  <a:gd name="T12" fmla="*/ 0 60000 65536"/>
                  <a:gd name="T13" fmla="*/ 0 60000 65536"/>
                  <a:gd name="T14" fmla="*/ 0 60000 65536"/>
                  <a:gd name="T15" fmla="*/ 0 w 759"/>
                  <a:gd name="T16" fmla="*/ 0 h 1937"/>
                  <a:gd name="T17" fmla="*/ 759 w 759"/>
                  <a:gd name="T18" fmla="*/ 1937 h 1937"/>
                </a:gdLst>
                <a:ahLst/>
                <a:cxnLst>
                  <a:cxn ang="T10">
                    <a:pos x="T0" y="T1"/>
                  </a:cxn>
                  <a:cxn ang="T11">
                    <a:pos x="T2" y="T3"/>
                  </a:cxn>
                  <a:cxn ang="T12">
                    <a:pos x="T4" y="T5"/>
                  </a:cxn>
                  <a:cxn ang="T13">
                    <a:pos x="T6" y="T7"/>
                  </a:cxn>
                  <a:cxn ang="T14">
                    <a:pos x="T8" y="T9"/>
                  </a:cxn>
                </a:cxnLst>
                <a:rect l="T15" t="T16" r="T17" b="T18"/>
                <a:pathLst>
                  <a:path w="759" h="1937">
                    <a:moveTo>
                      <a:pt x="0" y="0"/>
                    </a:moveTo>
                    <a:lnTo>
                      <a:pt x="759" y="0"/>
                    </a:lnTo>
                    <a:lnTo>
                      <a:pt x="759" y="1937"/>
                    </a:lnTo>
                    <a:lnTo>
                      <a:pt x="410" y="1937"/>
                    </a:lnTo>
                    <a:lnTo>
                      <a:pt x="410" y="1837"/>
                    </a:lnTo>
                  </a:path>
                </a:pathLst>
              </a:custGeom>
              <a:noFill/>
              <a:ln w="1746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6" name="Line 19"/>
              <p:cNvSpPr>
                <a:spLocks noChangeShapeType="1"/>
              </p:cNvSpPr>
              <p:nvPr/>
            </p:nvSpPr>
            <p:spPr bwMode="auto">
              <a:xfrm>
                <a:off x="2918" y="1636"/>
                <a:ext cx="216" cy="1"/>
              </a:xfrm>
              <a:prstGeom prst="line">
                <a:avLst/>
              </a:prstGeom>
              <a:noFill/>
              <a:ln w="6350">
                <a:solidFill>
                  <a:srgbClr val="EB75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 name="Freeform 20"/>
              <p:cNvSpPr>
                <a:spLocks/>
              </p:cNvSpPr>
              <p:nvPr/>
            </p:nvSpPr>
            <p:spPr bwMode="auto">
              <a:xfrm>
                <a:off x="3128" y="1623"/>
                <a:ext cx="28" cy="26"/>
              </a:xfrm>
              <a:custGeom>
                <a:avLst/>
                <a:gdLst>
                  <a:gd name="T0" fmla="*/ 0 w 28"/>
                  <a:gd name="T1" fmla="*/ 0 h 26"/>
                  <a:gd name="T2" fmla="*/ 2 w 28"/>
                  <a:gd name="T3" fmla="*/ 26 h 26"/>
                  <a:gd name="T4" fmla="*/ 28 w 28"/>
                  <a:gd name="T5" fmla="*/ 13 h 26"/>
                  <a:gd name="T6" fmla="*/ 2 w 28"/>
                  <a:gd name="T7" fmla="*/ 0 h 26"/>
                  <a:gd name="T8" fmla="*/ 0 w 28"/>
                  <a:gd name="T9" fmla="*/ 0 h 26"/>
                  <a:gd name="T10" fmla="*/ 0 60000 65536"/>
                  <a:gd name="T11" fmla="*/ 0 60000 65536"/>
                  <a:gd name="T12" fmla="*/ 0 60000 65536"/>
                  <a:gd name="T13" fmla="*/ 0 60000 65536"/>
                  <a:gd name="T14" fmla="*/ 0 60000 65536"/>
                  <a:gd name="T15" fmla="*/ 0 w 28"/>
                  <a:gd name="T16" fmla="*/ 0 h 26"/>
                  <a:gd name="T17" fmla="*/ 28 w 28"/>
                  <a:gd name="T18" fmla="*/ 26 h 26"/>
                </a:gdLst>
                <a:ahLst/>
                <a:cxnLst>
                  <a:cxn ang="T10">
                    <a:pos x="T0" y="T1"/>
                  </a:cxn>
                  <a:cxn ang="T11">
                    <a:pos x="T2" y="T3"/>
                  </a:cxn>
                  <a:cxn ang="T12">
                    <a:pos x="T4" y="T5"/>
                  </a:cxn>
                  <a:cxn ang="T13">
                    <a:pos x="T6" y="T7"/>
                  </a:cxn>
                  <a:cxn ang="T14">
                    <a:pos x="T8" y="T9"/>
                  </a:cxn>
                </a:cxnLst>
                <a:rect l="T15" t="T16" r="T17" b="T18"/>
                <a:pathLst>
                  <a:path w="28" h="26">
                    <a:moveTo>
                      <a:pt x="0" y="0"/>
                    </a:moveTo>
                    <a:lnTo>
                      <a:pt x="2" y="26"/>
                    </a:lnTo>
                    <a:lnTo>
                      <a:pt x="28" y="13"/>
                    </a:lnTo>
                    <a:lnTo>
                      <a:pt x="2" y="0"/>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8" name="Freeform 21"/>
              <p:cNvSpPr>
                <a:spLocks/>
              </p:cNvSpPr>
              <p:nvPr/>
            </p:nvSpPr>
            <p:spPr bwMode="auto">
              <a:xfrm>
                <a:off x="2092" y="621"/>
                <a:ext cx="107" cy="183"/>
              </a:xfrm>
              <a:custGeom>
                <a:avLst/>
                <a:gdLst>
                  <a:gd name="T0" fmla="*/ 107 w 107"/>
                  <a:gd name="T1" fmla="*/ 181 h 183"/>
                  <a:gd name="T2" fmla="*/ 107 w 107"/>
                  <a:gd name="T3" fmla="*/ 0 h 183"/>
                  <a:gd name="T4" fmla="*/ 0 w 107"/>
                  <a:gd name="T5" fmla="*/ 0 h 183"/>
                  <a:gd name="T6" fmla="*/ 0 w 107"/>
                  <a:gd name="T7" fmla="*/ 183 h 183"/>
                  <a:gd name="T8" fmla="*/ 107 w 107"/>
                  <a:gd name="T9" fmla="*/ 183 h 183"/>
                  <a:gd name="T10" fmla="*/ 107 w 107"/>
                  <a:gd name="T11" fmla="*/ 181 h 183"/>
                  <a:gd name="T12" fmla="*/ 0 60000 65536"/>
                  <a:gd name="T13" fmla="*/ 0 60000 65536"/>
                  <a:gd name="T14" fmla="*/ 0 60000 65536"/>
                  <a:gd name="T15" fmla="*/ 0 60000 65536"/>
                  <a:gd name="T16" fmla="*/ 0 60000 65536"/>
                  <a:gd name="T17" fmla="*/ 0 60000 65536"/>
                  <a:gd name="T18" fmla="*/ 0 w 107"/>
                  <a:gd name="T19" fmla="*/ 0 h 183"/>
                  <a:gd name="T20" fmla="*/ 107 w 107"/>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107" h="183">
                    <a:moveTo>
                      <a:pt x="107" y="181"/>
                    </a:moveTo>
                    <a:lnTo>
                      <a:pt x="107" y="0"/>
                    </a:lnTo>
                    <a:lnTo>
                      <a:pt x="0" y="0"/>
                    </a:lnTo>
                    <a:lnTo>
                      <a:pt x="0" y="183"/>
                    </a:lnTo>
                    <a:lnTo>
                      <a:pt x="107" y="183"/>
                    </a:lnTo>
                    <a:lnTo>
                      <a:pt x="107"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9" name="Freeform 22"/>
              <p:cNvSpPr>
                <a:spLocks/>
              </p:cNvSpPr>
              <p:nvPr/>
            </p:nvSpPr>
            <p:spPr bwMode="auto">
              <a:xfrm>
                <a:off x="2092" y="621"/>
                <a:ext cx="107" cy="183"/>
              </a:xfrm>
              <a:custGeom>
                <a:avLst/>
                <a:gdLst>
                  <a:gd name="T0" fmla="*/ 107 w 107"/>
                  <a:gd name="T1" fmla="*/ 181 h 183"/>
                  <a:gd name="T2" fmla="*/ 107 w 107"/>
                  <a:gd name="T3" fmla="*/ 0 h 183"/>
                  <a:gd name="T4" fmla="*/ 0 w 107"/>
                  <a:gd name="T5" fmla="*/ 0 h 183"/>
                  <a:gd name="T6" fmla="*/ 0 w 107"/>
                  <a:gd name="T7" fmla="*/ 183 h 183"/>
                  <a:gd name="T8" fmla="*/ 107 w 107"/>
                  <a:gd name="T9" fmla="*/ 183 h 183"/>
                  <a:gd name="T10" fmla="*/ 0 60000 65536"/>
                  <a:gd name="T11" fmla="*/ 0 60000 65536"/>
                  <a:gd name="T12" fmla="*/ 0 60000 65536"/>
                  <a:gd name="T13" fmla="*/ 0 60000 65536"/>
                  <a:gd name="T14" fmla="*/ 0 60000 65536"/>
                  <a:gd name="T15" fmla="*/ 0 w 107"/>
                  <a:gd name="T16" fmla="*/ 0 h 183"/>
                  <a:gd name="T17" fmla="*/ 107 w 107"/>
                  <a:gd name="T18" fmla="*/ 183 h 183"/>
                </a:gdLst>
                <a:ahLst/>
                <a:cxnLst>
                  <a:cxn ang="T10">
                    <a:pos x="T0" y="T1"/>
                  </a:cxn>
                  <a:cxn ang="T11">
                    <a:pos x="T2" y="T3"/>
                  </a:cxn>
                  <a:cxn ang="T12">
                    <a:pos x="T4" y="T5"/>
                  </a:cxn>
                  <a:cxn ang="T13">
                    <a:pos x="T6" y="T7"/>
                  </a:cxn>
                  <a:cxn ang="T14">
                    <a:pos x="T8" y="T9"/>
                  </a:cxn>
                </a:cxnLst>
                <a:rect l="T15" t="T16" r="T17" b="T18"/>
                <a:pathLst>
                  <a:path w="107" h="183">
                    <a:moveTo>
                      <a:pt x="107" y="181"/>
                    </a:moveTo>
                    <a:lnTo>
                      <a:pt x="107" y="0"/>
                    </a:lnTo>
                    <a:lnTo>
                      <a:pt x="0" y="0"/>
                    </a:lnTo>
                    <a:lnTo>
                      <a:pt x="0" y="183"/>
                    </a:lnTo>
                    <a:lnTo>
                      <a:pt x="107" y="183"/>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0" name="Freeform 23"/>
              <p:cNvSpPr>
                <a:spLocks/>
              </p:cNvSpPr>
              <p:nvPr/>
            </p:nvSpPr>
            <p:spPr bwMode="auto">
              <a:xfrm>
                <a:off x="2709" y="1873"/>
                <a:ext cx="81" cy="463"/>
              </a:xfrm>
              <a:custGeom>
                <a:avLst/>
                <a:gdLst>
                  <a:gd name="T0" fmla="*/ 81 w 81"/>
                  <a:gd name="T1" fmla="*/ 0 h 463"/>
                  <a:gd name="T2" fmla="*/ 81 w 81"/>
                  <a:gd name="T3" fmla="*/ 463 h 463"/>
                  <a:gd name="T4" fmla="*/ 0 w 81"/>
                  <a:gd name="T5" fmla="*/ 463 h 463"/>
                  <a:gd name="T6" fmla="*/ 0 60000 65536"/>
                  <a:gd name="T7" fmla="*/ 0 60000 65536"/>
                  <a:gd name="T8" fmla="*/ 0 60000 65536"/>
                  <a:gd name="T9" fmla="*/ 0 w 81"/>
                  <a:gd name="T10" fmla="*/ 0 h 463"/>
                  <a:gd name="T11" fmla="*/ 81 w 81"/>
                  <a:gd name="T12" fmla="*/ 463 h 463"/>
                </a:gdLst>
                <a:ahLst/>
                <a:cxnLst>
                  <a:cxn ang="T6">
                    <a:pos x="T0" y="T1"/>
                  </a:cxn>
                  <a:cxn ang="T7">
                    <a:pos x="T2" y="T3"/>
                  </a:cxn>
                  <a:cxn ang="T8">
                    <a:pos x="T4" y="T5"/>
                  </a:cxn>
                </a:cxnLst>
                <a:rect l="T9" t="T10" r="T11" b="T12"/>
                <a:pathLst>
                  <a:path w="81" h="463">
                    <a:moveTo>
                      <a:pt x="81" y="0"/>
                    </a:moveTo>
                    <a:lnTo>
                      <a:pt x="81" y="463"/>
                    </a:lnTo>
                    <a:lnTo>
                      <a:pt x="0" y="463"/>
                    </a:lnTo>
                  </a:path>
                </a:pathLst>
              </a:custGeom>
              <a:noFill/>
              <a:ln w="1746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1" name="Freeform 24"/>
              <p:cNvSpPr>
                <a:spLocks/>
              </p:cNvSpPr>
              <p:nvPr/>
            </p:nvSpPr>
            <p:spPr bwMode="auto">
              <a:xfrm>
                <a:off x="3429" y="1254"/>
                <a:ext cx="170" cy="142"/>
              </a:xfrm>
              <a:custGeom>
                <a:avLst/>
                <a:gdLst>
                  <a:gd name="T0" fmla="*/ 100 w 170"/>
                  <a:gd name="T1" fmla="*/ 139 h 142"/>
                  <a:gd name="T2" fmla="*/ 111 w 170"/>
                  <a:gd name="T3" fmla="*/ 139 h 142"/>
                  <a:gd name="T4" fmla="*/ 122 w 170"/>
                  <a:gd name="T5" fmla="*/ 137 h 142"/>
                  <a:gd name="T6" fmla="*/ 133 w 170"/>
                  <a:gd name="T7" fmla="*/ 133 h 142"/>
                  <a:gd name="T8" fmla="*/ 142 w 170"/>
                  <a:gd name="T9" fmla="*/ 126 h 142"/>
                  <a:gd name="T10" fmla="*/ 150 w 170"/>
                  <a:gd name="T11" fmla="*/ 120 h 142"/>
                  <a:gd name="T12" fmla="*/ 157 w 170"/>
                  <a:gd name="T13" fmla="*/ 111 h 142"/>
                  <a:gd name="T14" fmla="*/ 161 w 170"/>
                  <a:gd name="T15" fmla="*/ 102 h 142"/>
                  <a:gd name="T16" fmla="*/ 166 w 170"/>
                  <a:gd name="T17" fmla="*/ 94 h 142"/>
                  <a:gd name="T18" fmla="*/ 168 w 170"/>
                  <a:gd name="T19" fmla="*/ 83 h 142"/>
                  <a:gd name="T20" fmla="*/ 170 w 170"/>
                  <a:gd name="T21" fmla="*/ 70 h 142"/>
                  <a:gd name="T22" fmla="*/ 168 w 170"/>
                  <a:gd name="T23" fmla="*/ 59 h 142"/>
                  <a:gd name="T24" fmla="*/ 166 w 170"/>
                  <a:gd name="T25" fmla="*/ 48 h 142"/>
                  <a:gd name="T26" fmla="*/ 161 w 170"/>
                  <a:gd name="T27" fmla="*/ 37 h 142"/>
                  <a:gd name="T28" fmla="*/ 157 w 170"/>
                  <a:gd name="T29" fmla="*/ 28 h 142"/>
                  <a:gd name="T30" fmla="*/ 150 w 170"/>
                  <a:gd name="T31" fmla="*/ 19 h 142"/>
                  <a:gd name="T32" fmla="*/ 142 w 170"/>
                  <a:gd name="T33" fmla="*/ 13 h 142"/>
                  <a:gd name="T34" fmla="*/ 133 w 170"/>
                  <a:gd name="T35" fmla="*/ 9 h 142"/>
                  <a:gd name="T36" fmla="*/ 122 w 170"/>
                  <a:gd name="T37" fmla="*/ 4 h 142"/>
                  <a:gd name="T38" fmla="*/ 111 w 170"/>
                  <a:gd name="T39" fmla="*/ 0 h 142"/>
                  <a:gd name="T40" fmla="*/ 100 w 170"/>
                  <a:gd name="T41" fmla="*/ 0 h 142"/>
                  <a:gd name="T42" fmla="*/ 0 w 170"/>
                  <a:gd name="T43" fmla="*/ 0 h 142"/>
                  <a:gd name="T44" fmla="*/ 0 w 170"/>
                  <a:gd name="T45" fmla="*/ 142 h 142"/>
                  <a:gd name="T46" fmla="*/ 100 w 170"/>
                  <a:gd name="T47" fmla="*/ 142 h 142"/>
                  <a:gd name="T48" fmla="*/ 100 w 170"/>
                  <a:gd name="T49" fmla="*/ 139 h 1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0"/>
                  <a:gd name="T76" fmla="*/ 0 h 142"/>
                  <a:gd name="T77" fmla="*/ 170 w 170"/>
                  <a:gd name="T78" fmla="*/ 142 h 1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0" h="142">
                    <a:moveTo>
                      <a:pt x="100" y="139"/>
                    </a:moveTo>
                    <a:lnTo>
                      <a:pt x="111" y="139"/>
                    </a:lnTo>
                    <a:lnTo>
                      <a:pt x="122" y="137"/>
                    </a:lnTo>
                    <a:lnTo>
                      <a:pt x="133" y="133"/>
                    </a:lnTo>
                    <a:lnTo>
                      <a:pt x="142" y="126"/>
                    </a:lnTo>
                    <a:lnTo>
                      <a:pt x="150" y="120"/>
                    </a:lnTo>
                    <a:lnTo>
                      <a:pt x="157" y="111"/>
                    </a:lnTo>
                    <a:lnTo>
                      <a:pt x="161" y="102"/>
                    </a:lnTo>
                    <a:lnTo>
                      <a:pt x="166" y="94"/>
                    </a:lnTo>
                    <a:lnTo>
                      <a:pt x="168" y="83"/>
                    </a:lnTo>
                    <a:lnTo>
                      <a:pt x="170" y="70"/>
                    </a:lnTo>
                    <a:lnTo>
                      <a:pt x="168" y="59"/>
                    </a:lnTo>
                    <a:lnTo>
                      <a:pt x="166" y="48"/>
                    </a:lnTo>
                    <a:lnTo>
                      <a:pt x="161" y="37"/>
                    </a:lnTo>
                    <a:lnTo>
                      <a:pt x="157" y="28"/>
                    </a:lnTo>
                    <a:lnTo>
                      <a:pt x="150" y="19"/>
                    </a:lnTo>
                    <a:lnTo>
                      <a:pt x="142" y="13"/>
                    </a:lnTo>
                    <a:lnTo>
                      <a:pt x="133" y="9"/>
                    </a:lnTo>
                    <a:lnTo>
                      <a:pt x="122" y="4"/>
                    </a:lnTo>
                    <a:lnTo>
                      <a:pt x="111" y="0"/>
                    </a:lnTo>
                    <a:lnTo>
                      <a:pt x="100" y="0"/>
                    </a:lnTo>
                    <a:lnTo>
                      <a:pt x="0" y="0"/>
                    </a:lnTo>
                    <a:lnTo>
                      <a:pt x="0" y="142"/>
                    </a:lnTo>
                    <a:lnTo>
                      <a:pt x="100" y="142"/>
                    </a:lnTo>
                    <a:lnTo>
                      <a:pt x="100" y="1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2" name="Freeform 25"/>
              <p:cNvSpPr>
                <a:spLocks/>
              </p:cNvSpPr>
              <p:nvPr/>
            </p:nvSpPr>
            <p:spPr bwMode="auto">
              <a:xfrm>
                <a:off x="3429" y="1254"/>
                <a:ext cx="170" cy="142"/>
              </a:xfrm>
              <a:custGeom>
                <a:avLst/>
                <a:gdLst>
                  <a:gd name="T0" fmla="*/ 100 w 170"/>
                  <a:gd name="T1" fmla="*/ 139 h 142"/>
                  <a:gd name="T2" fmla="*/ 111 w 170"/>
                  <a:gd name="T3" fmla="*/ 139 h 142"/>
                  <a:gd name="T4" fmla="*/ 122 w 170"/>
                  <a:gd name="T5" fmla="*/ 137 h 142"/>
                  <a:gd name="T6" fmla="*/ 133 w 170"/>
                  <a:gd name="T7" fmla="*/ 133 h 142"/>
                  <a:gd name="T8" fmla="*/ 142 w 170"/>
                  <a:gd name="T9" fmla="*/ 126 h 142"/>
                  <a:gd name="T10" fmla="*/ 150 w 170"/>
                  <a:gd name="T11" fmla="*/ 120 h 142"/>
                  <a:gd name="T12" fmla="*/ 157 w 170"/>
                  <a:gd name="T13" fmla="*/ 111 h 142"/>
                  <a:gd name="T14" fmla="*/ 161 w 170"/>
                  <a:gd name="T15" fmla="*/ 102 h 142"/>
                  <a:gd name="T16" fmla="*/ 166 w 170"/>
                  <a:gd name="T17" fmla="*/ 94 h 142"/>
                  <a:gd name="T18" fmla="*/ 168 w 170"/>
                  <a:gd name="T19" fmla="*/ 83 h 142"/>
                  <a:gd name="T20" fmla="*/ 170 w 170"/>
                  <a:gd name="T21" fmla="*/ 70 h 142"/>
                  <a:gd name="T22" fmla="*/ 168 w 170"/>
                  <a:gd name="T23" fmla="*/ 59 h 142"/>
                  <a:gd name="T24" fmla="*/ 166 w 170"/>
                  <a:gd name="T25" fmla="*/ 48 h 142"/>
                  <a:gd name="T26" fmla="*/ 161 w 170"/>
                  <a:gd name="T27" fmla="*/ 37 h 142"/>
                  <a:gd name="T28" fmla="*/ 157 w 170"/>
                  <a:gd name="T29" fmla="*/ 28 h 142"/>
                  <a:gd name="T30" fmla="*/ 150 w 170"/>
                  <a:gd name="T31" fmla="*/ 19 h 142"/>
                  <a:gd name="T32" fmla="*/ 142 w 170"/>
                  <a:gd name="T33" fmla="*/ 13 h 142"/>
                  <a:gd name="T34" fmla="*/ 133 w 170"/>
                  <a:gd name="T35" fmla="*/ 9 h 142"/>
                  <a:gd name="T36" fmla="*/ 122 w 170"/>
                  <a:gd name="T37" fmla="*/ 4 h 142"/>
                  <a:gd name="T38" fmla="*/ 111 w 170"/>
                  <a:gd name="T39" fmla="*/ 0 h 142"/>
                  <a:gd name="T40" fmla="*/ 100 w 170"/>
                  <a:gd name="T41" fmla="*/ 0 h 142"/>
                  <a:gd name="T42" fmla="*/ 0 w 170"/>
                  <a:gd name="T43" fmla="*/ 0 h 142"/>
                  <a:gd name="T44" fmla="*/ 0 w 170"/>
                  <a:gd name="T45" fmla="*/ 142 h 142"/>
                  <a:gd name="T46" fmla="*/ 100 w 170"/>
                  <a:gd name="T47" fmla="*/ 142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0"/>
                  <a:gd name="T73" fmla="*/ 0 h 142"/>
                  <a:gd name="T74" fmla="*/ 170 w 170"/>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0" h="142">
                    <a:moveTo>
                      <a:pt x="100" y="139"/>
                    </a:moveTo>
                    <a:lnTo>
                      <a:pt x="111" y="139"/>
                    </a:lnTo>
                    <a:lnTo>
                      <a:pt x="122" y="137"/>
                    </a:lnTo>
                    <a:lnTo>
                      <a:pt x="133" y="133"/>
                    </a:lnTo>
                    <a:lnTo>
                      <a:pt x="142" y="126"/>
                    </a:lnTo>
                    <a:lnTo>
                      <a:pt x="150" y="120"/>
                    </a:lnTo>
                    <a:lnTo>
                      <a:pt x="157" y="111"/>
                    </a:lnTo>
                    <a:lnTo>
                      <a:pt x="161" y="102"/>
                    </a:lnTo>
                    <a:lnTo>
                      <a:pt x="166" y="94"/>
                    </a:lnTo>
                    <a:lnTo>
                      <a:pt x="168" y="83"/>
                    </a:lnTo>
                    <a:lnTo>
                      <a:pt x="170" y="70"/>
                    </a:lnTo>
                    <a:lnTo>
                      <a:pt x="168" y="59"/>
                    </a:lnTo>
                    <a:lnTo>
                      <a:pt x="166" y="48"/>
                    </a:lnTo>
                    <a:lnTo>
                      <a:pt x="161" y="37"/>
                    </a:lnTo>
                    <a:lnTo>
                      <a:pt x="157" y="28"/>
                    </a:lnTo>
                    <a:lnTo>
                      <a:pt x="150" y="19"/>
                    </a:lnTo>
                    <a:lnTo>
                      <a:pt x="142" y="13"/>
                    </a:lnTo>
                    <a:lnTo>
                      <a:pt x="133" y="9"/>
                    </a:lnTo>
                    <a:lnTo>
                      <a:pt x="122" y="4"/>
                    </a:lnTo>
                    <a:lnTo>
                      <a:pt x="111" y="0"/>
                    </a:lnTo>
                    <a:lnTo>
                      <a:pt x="100" y="0"/>
                    </a:lnTo>
                    <a:lnTo>
                      <a:pt x="0" y="0"/>
                    </a:lnTo>
                    <a:lnTo>
                      <a:pt x="0" y="142"/>
                    </a:lnTo>
                    <a:lnTo>
                      <a:pt x="100" y="142"/>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3" name="Freeform 26"/>
              <p:cNvSpPr>
                <a:spLocks/>
              </p:cNvSpPr>
              <p:nvPr/>
            </p:nvSpPr>
            <p:spPr bwMode="auto">
              <a:xfrm>
                <a:off x="2330" y="2576"/>
                <a:ext cx="26" cy="26"/>
              </a:xfrm>
              <a:custGeom>
                <a:avLst/>
                <a:gdLst>
                  <a:gd name="T0" fmla="*/ 0 w 26"/>
                  <a:gd name="T1" fmla="*/ 0 h 26"/>
                  <a:gd name="T2" fmla="*/ 0 w 26"/>
                  <a:gd name="T3" fmla="*/ 26 h 26"/>
                  <a:gd name="T4" fmla="*/ 26 w 26"/>
                  <a:gd name="T5" fmla="*/ 13 h 26"/>
                  <a:gd name="T6" fmla="*/ 0 w 26"/>
                  <a:gd name="T7" fmla="*/ 0 h 26"/>
                  <a:gd name="T8" fmla="*/ 0 60000 65536"/>
                  <a:gd name="T9" fmla="*/ 0 60000 65536"/>
                  <a:gd name="T10" fmla="*/ 0 60000 65536"/>
                  <a:gd name="T11" fmla="*/ 0 60000 65536"/>
                  <a:gd name="T12" fmla="*/ 0 w 26"/>
                  <a:gd name="T13" fmla="*/ 0 h 26"/>
                  <a:gd name="T14" fmla="*/ 26 w 26"/>
                  <a:gd name="T15" fmla="*/ 26 h 26"/>
                </a:gdLst>
                <a:ahLst/>
                <a:cxnLst>
                  <a:cxn ang="T8">
                    <a:pos x="T0" y="T1"/>
                  </a:cxn>
                  <a:cxn ang="T9">
                    <a:pos x="T2" y="T3"/>
                  </a:cxn>
                  <a:cxn ang="T10">
                    <a:pos x="T4" y="T5"/>
                  </a:cxn>
                  <a:cxn ang="T11">
                    <a:pos x="T6" y="T7"/>
                  </a:cxn>
                </a:cxnLst>
                <a:rect l="T12" t="T13" r="T14" b="T15"/>
                <a:pathLst>
                  <a:path w="26" h="26">
                    <a:moveTo>
                      <a:pt x="0" y="0"/>
                    </a:moveTo>
                    <a:lnTo>
                      <a:pt x="0" y="26"/>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4" name="Freeform 27"/>
              <p:cNvSpPr>
                <a:spLocks/>
              </p:cNvSpPr>
              <p:nvPr/>
            </p:nvSpPr>
            <p:spPr bwMode="auto">
              <a:xfrm>
                <a:off x="2330" y="2818"/>
                <a:ext cx="26" cy="26"/>
              </a:xfrm>
              <a:custGeom>
                <a:avLst/>
                <a:gdLst>
                  <a:gd name="T0" fmla="*/ 0 w 26"/>
                  <a:gd name="T1" fmla="*/ 0 h 26"/>
                  <a:gd name="T2" fmla="*/ 0 w 26"/>
                  <a:gd name="T3" fmla="*/ 26 h 26"/>
                  <a:gd name="T4" fmla="*/ 26 w 26"/>
                  <a:gd name="T5" fmla="*/ 13 h 26"/>
                  <a:gd name="T6" fmla="*/ 0 w 26"/>
                  <a:gd name="T7" fmla="*/ 0 h 26"/>
                  <a:gd name="T8" fmla="*/ 0 60000 65536"/>
                  <a:gd name="T9" fmla="*/ 0 60000 65536"/>
                  <a:gd name="T10" fmla="*/ 0 60000 65536"/>
                  <a:gd name="T11" fmla="*/ 0 60000 65536"/>
                  <a:gd name="T12" fmla="*/ 0 w 26"/>
                  <a:gd name="T13" fmla="*/ 0 h 26"/>
                  <a:gd name="T14" fmla="*/ 26 w 26"/>
                  <a:gd name="T15" fmla="*/ 26 h 26"/>
                </a:gdLst>
                <a:ahLst/>
                <a:cxnLst>
                  <a:cxn ang="T8">
                    <a:pos x="T0" y="T1"/>
                  </a:cxn>
                  <a:cxn ang="T9">
                    <a:pos x="T2" y="T3"/>
                  </a:cxn>
                  <a:cxn ang="T10">
                    <a:pos x="T4" y="T5"/>
                  </a:cxn>
                  <a:cxn ang="T11">
                    <a:pos x="T6" y="T7"/>
                  </a:cxn>
                </a:cxnLst>
                <a:rect l="T12" t="T13" r="T14" b="T15"/>
                <a:pathLst>
                  <a:path w="26" h="26">
                    <a:moveTo>
                      <a:pt x="0" y="0"/>
                    </a:moveTo>
                    <a:lnTo>
                      <a:pt x="0" y="26"/>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5" name="Freeform 28"/>
              <p:cNvSpPr>
                <a:spLocks/>
              </p:cNvSpPr>
              <p:nvPr/>
            </p:nvSpPr>
            <p:spPr bwMode="auto">
              <a:xfrm>
                <a:off x="1333" y="1771"/>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6" name="Line 29"/>
              <p:cNvSpPr>
                <a:spLocks noChangeShapeType="1"/>
              </p:cNvSpPr>
              <p:nvPr/>
            </p:nvSpPr>
            <p:spPr bwMode="auto">
              <a:xfrm flipH="1" flipV="1">
                <a:off x="1599" y="2299"/>
                <a:ext cx="39" cy="7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 name="Freeform 30"/>
              <p:cNvSpPr>
                <a:spLocks/>
              </p:cNvSpPr>
              <p:nvPr/>
            </p:nvSpPr>
            <p:spPr bwMode="auto">
              <a:xfrm>
                <a:off x="31" y="1363"/>
                <a:ext cx="100" cy="281"/>
              </a:xfrm>
              <a:custGeom>
                <a:avLst/>
                <a:gdLst>
                  <a:gd name="T0" fmla="*/ 100 w 100"/>
                  <a:gd name="T1" fmla="*/ 281 h 281"/>
                  <a:gd name="T2" fmla="*/ 100 w 100"/>
                  <a:gd name="T3" fmla="*/ 0 h 281"/>
                  <a:gd name="T4" fmla="*/ 0 w 100"/>
                  <a:gd name="T5" fmla="*/ 0 h 281"/>
                  <a:gd name="T6" fmla="*/ 0 w 100"/>
                  <a:gd name="T7" fmla="*/ 281 h 281"/>
                  <a:gd name="T8" fmla="*/ 100 w 100"/>
                  <a:gd name="T9" fmla="*/ 281 h 281"/>
                  <a:gd name="T10" fmla="*/ 0 60000 65536"/>
                  <a:gd name="T11" fmla="*/ 0 60000 65536"/>
                  <a:gd name="T12" fmla="*/ 0 60000 65536"/>
                  <a:gd name="T13" fmla="*/ 0 60000 65536"/>
                  <a:gd name="T14" fmla="*/ 0 60000 65536"/>
                  <a:gd name="T15" fmla="*/ 0 w 100"/>
                  <a:gd name="T16" fmla="*/ 0 h 281"/>
                  <a:gd name="T17" fmla="*/ 100 w 100"/>
                  <a:gd name="T18" fmla="*/ 281 h 281"/>
                </a:gdLst>
                <a:ahLst/>
                <a:cxnLst>
                  <a:cxn ang="T10">
                    <a:pos x="T0" y="T1"/>
                  </a:cxn>
                  <a:cxn ang="T11">
                    <a:pos x="T2" y="T3"/>
                  </a:cxn>
                  <a:cxn ang="T12">
                    <a:pos x="T4" y="T5"/>
                  </a:cxn>
                  <a:cxn ang="T13">
                    <a:pos x="T6" y="T7"/>
                  </a:cxn>
                  <a:cxn ang="T14">
                    <a:pos x="T8" y="T9"/>
                  </a:cxn>
                </a:cxnLst>
                <a:rect l="T15" t="T16" r="T17" b="T18"/>
                <a:pathLst>
                  <a:path w="100" h="281">
                    <a:moveTo>
                      <a:pt x="100" y="281"/>
                    </a:moveTo>
                    <a:lnTo>
                      <a:pt x="100" y="0"/>
                    </a:lnTo>
                    <a:lnTo>
                      <a:pt x="0" y="0"/>
                    </a:lnTo>
                    <a:lnTo>
                      <a:pt x="0" y="281"/>
                    </a:lnTo>
                    <a:lnTo>
                      <a:pt x="100" y="2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8" name="Freeform 31"/>
              <p:cNvSpPr>
                <a:spLocks/>
              </p:cNvSpPr>
              <p:nvPr/>
            </p:nvSpPr>
            <p:spPr bwMode="auto">
              <a:xfrm>
                <a:off x="31" y="1363"/>
                <a:ext cx="100" cy="281"/>
              </a:xfrm>
              <a:custGeom>
                <a:avLst/>
                <a:gdLst>
                  <a:gd name="T0" fmla="*/ 100 w 100"/>
                  <a:gd name="T1" fmla="*/ 281 h 281"/>
                  <a:gd name="T2" fmla="*/ 100 w 100"/>
                  <a:gd name="T3" fmla="*/ 0 h 281"/>
                  <a:gd name="T4" fmla="*/ 0 w 100"/>
                  <a:gd name="T5" fmla="*/ 0 h 281"/>
                  <a:gd name="T6" fmla="*/ 0 w 100"/>
                  <a:gd name="T7" fmla="*/ 281 h 281"/>
                  <a:gd name="T8" fmla="*/ 100 w 100"/>
                  <a:gd name="T9" fmla="*/ 281 h 281"/>
                  <a:gd name="T10" fmla="*/ 0 60000 65536"/>
                  <a:gd name="T11" fmla="*/ 0 60000 65536"/>
                  <a:gd name="T12" fmla="*/ 0 60000 65536"/>
                  <a:gd name="T13" fmla="*/ 0 60000 65536"/>
                  <a:gd name="T14" fmla="*/ 0 60000 65536"/>
                  <a:gd name="T15" fmla="*/ 0 w 100"/>
                  <a:gd name="T16" fmla="*/ 0 h 281"/>
                  <a:gd name="T17" fmla="*/ 100 w 100"/>
                  <a:gd name="T18" fmla="*/ 281 h 281"/>
                </a:gdLst>
                <a:ahLst/>
                <a:cxnLst>
                  <a:cxn ang="T10">
                    <a:pos x="T0" y="T1"/>
                  </a:cxn>
                  <a:cxn ang="T11">
                    <a:pos x="T2" y="T3"/>
                  </a:cxn>
                  <a:cxn ang="T12">
                    <a:pos x="T4" y="T5"/>
                  </a:cxn>
                  <a:cxn ang="T13">
                    <a:pos x="T6" y="T7"/>
                  </a:cxn>
                  <a:cxn ang="T14">
                    <a:pos x="T8" y="T9"/>
                  </a:cxn>
                </a:cxnLst>
                <a:rect l="T15" t="T16" r="T17" b="T18"/>
                <a:pathLst>
                  <a:path w="100" h="281">
                    <a:moveTo>
                      <a:pt x="100" y="281"/>
                    </a:moveTo>
                    <a:lnTo>
                      <a:pt x="100" y="0"/>
                    </a:lnTo>
                    <a:lnTo>
                      <a:pt x="0" y="0"/>
                    </a:lnTo>
                    <a:lnTo>
                      <a:pt x="0" y="281"/>
                    </a:lnTo>
                    <a:lnTo>
                      <a:pt x="100" y="281"/>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9" name="Rectangle 32"/>
              <p:cNvSpPr>
                <a:spLocks noChangeArrowheads="1"/>
              </p:cNvSpPr>
              <p:nvPr/>
            </p:nvSpPr>
            <p:spPr bwMode="auto">
              <a:xfrm>
                <a:off x="46" y="1470"/>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P</a:t>
                </a:r>
                <a:endParaRPr lang="en-US" altLang="zh-CN"/>
              </a:p>
            </p:txBody>
          </p:sp>
          <p:sp>
            <p:nvSpPr>
              <p:cNvPr id="420" name="Rectangle 33"/>
              <p:cNvSpPr>
                <a:spLocks noChangeArrowheads="1"/>
              </p:cNvSpPr>
              <p:nvPr/>
            </p:nvSpPr>
            <p:spPr bwMode="auto">
              <a:xfrm>
                <a:off x="83" y="1470"/>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C</a:t>
                </a:r>
                <a:endParaRPr lang="en-US" altLang="zh-CN"/>
              </a:p>
            </p:txBody>
          </p:sp>
          <p:sp>
            <p:nvSpPr>
              <p:cNvPr id="421" name="Freeform 34"/>
              <p:cNvSpPr>
                <a:spLocks/>
              </p:cNvSpPr>
              <p:nvPr/>
            </p:nvSpPr>
            <p:spPr bwMode="auto">
              <a:xfrm>
                <a:off x="273" y="1389"/>
                <a:ext cx="606" cy="633"/>
              </a:xfrm>
              <a:custGeom>
                <a:avLst/>
                <a:gdLst>
                  <a:gd name="T0" fmla="*/ 604 w 606"/>
                  <a:gd name="T1" fmla="*/ 631 h 633"/>
                  <a:gd name="T2" fmla="*/ 606 w 606"/>
                  <a:gd name="T3" fmla="*/ 0 h 633"/>
                  <a:gd name="T4" fmla="*/ 0 w 606"/>
                  <a:gd name="T5" fmla="*/ 0 h 633"/>
                  <a:gd name="T6" fmla="*/ 0 w 606"/>
                  <a:gd name="T7" fmla="*/ 633 h 633"/>
                  <a:gd name="T8" fmla="*/ 606 w 606"/>
                  <a:gd name="T9" fmla="*/ 633 h 633"/>
                  <a:gd name="T10" fmla="*/ 604 w 606"/>
                  <a:gd name="T11" fmla="*/ 631 h 633"/>
                  <a:gd name="T12" fmla="*/ 0 60000 65536"/>
                  <a:gd name="T13" fmla="*/ 0 60000 65536"/>
                  <a:gd name="T14" fmla="*/ 0 60000 65536"/>
                  <a:gd name="T15" fmla="*/ 0 60000 65536"/>
                  <a:gd name="T16" fmla="*/ 0 60000 65536"/>
                  <a:gd name="T17" fmla="*/ 0 60000 65536"/>
                  <a:gd name="T18" fmla="*/ 0 w 606"/>
                  <a:gd name="T19" fmla="*/ 0 h 633"/>
                  <a:gd name="T20" fmla="*/ 606 w 606"/>
                  <a:gd name="T21" fmla="*/ 633 h 633"/>
                </a:gdLst>
                <a:ahLst/>
                <a:cxnLst>
                  <a:cxn ang="T12">
                    <a:pos x="T0" y="T1"/>
                  </a:cxn>
                  <a:cxn ang="T13">
                    <a:pos x="T2" y="T3"/>
                  </a:cxn>
                  <a:cxn ang="T14">
                    <a:pos x="T4" y="T5"/>
                  </a:cxn>
                  <a:cxn ang="T15">
                    <a:pos x="T6" y="T7"/>
                  </a:cxn>
                  <a:cxn ang="T16">
                    <a:pos x="T8" y="T9"/>
                  </a:cxn>
                  <a:cxn ang="T17">
                    <a:pos x="T10" y="T11"/>
                  </a:cxn>
                </a:cxnLst>
                <a:rect l="T18" t="T19" r="T20" b="T21"/>
                <a:pathLst>
                  <a:path w="606" h="633">
                    <a:moveTo>
                      <a:pt x="604" y="631"/>
                    </a:moveTo>
                    <a:lnTo>
                      <a:pt x="606" y="0"/>
                    </a:lnTo>
                    <a:lnTo>
                      <a:pt x="0" y="0"/>
                    </a:lnTo>
                    <a:lnTo>
                      <a:pt x="0" y="633"/>
                    </a:lnTo>
                    <a:lnTo>
                      <a:pt x="606" y="633"/>
                    </a:lnTo>
                    <a:lnTo>
                      <a:pt x="604" y="6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22" name="Freeform 35"/>
              <p:cNvSpPr>
                <a:spLocks/>
              </p:cNvSpPr>
              <p:nvPr/>
            </p:nvSpPr>
            <p:spPr bwMode="auto">
              <a:xfrm>
                <a:off x="273" y="1389"/>
                <a:ext cx="606" cy="633"/>
              </a:xfrm>
              <a:custGeom>
                <a:avLst/>
                <a:gdLst>
                  <a:gd name="T0" fmla="*/ 604 w 606"/>
                  <a:gd name="T1" fmla="*/ 631 h 633"/>
                  <a:gd name="T2" fmla="*/ 606 w 606"/>
                  <a:gd name="T3" fmla="*/ 0 h 633"/>
                  <a:gd name="T4" fmla="*/ 0 w 606"/>
                  <a:gd name="T5" fmla="*/ 0 h 633"/>
                  <a:gd name="T6" fmla="*/ 0 w 606"/>
                  <a:gd name="T7" fmla="*/ 633 h 633"/>
                  <a:gd name="T8" fmla="*/ 606 w 606"/>
                  <a:gd name="T9" fmla="*/ 633 h 633"/>
                  <a:gd name="T10" fmla="*/ 0 60000 65536"/>
                  <a:gd name="T11" fmla="*/ 0 60000 65536"/>
                  <a:gd name="T12" fmla="*/ 0 60000 65536"/>
                  <a:gd name="T13" fmla="*/ 0 60000 65536"/>
                  <a:gd name="T14" fmla="*/ 0 60000 65536"/>
                  <a:gd name="T15" fmla="*/ 0 w 606"/>
                  <a:gd name="T16" fmla="*/ 0 h 633"/>
                  <a:gd name="T17" fmla="*/ 606 w 606"/>
                  <a:gd name="T18" fmla="*/ 633 h 633"/>
                </a:gdLst>
                <a:ahLst/>
                <a:cxnLst>
                  <a:cxn ang="T10">
                    <a:pos x="T0" y="T1"/>
                  </a:cxn>
                  <a:cxn ang="T11">
                    <a:pos x="T2" y="T3"/>
                  </a:cxn>
                  <a:cxn ang="T12">
                    <a:pos x="T4" y="T5"/>
                  </a:cxn>
                  <a:cxn ang="T13">
                    <a:pos x="T6" y="T7"/>
                  </a:cxn>
                  <a:cxn ang="T14">
                    <a:pos x="T8" y="T9"/>
                  </a:cxn>
                </a:cxnLst>
                <a:rect l="T15" t="T16" r="T17" b="T18"/>
                <a:pathLst>
                  <a:path w="606" h="633">
                    <a:moveTo>
                      <a:pt x="604" y="631"/>
                    </a:moveTo>
                    <a:lnTo>
                      <a:pt x="606" y="0"/>
                    </a:lnTo>
                    <a:lnTo>
                      <a:pt x="0" y="0"/>
                    </a:lnTo>
                    <a:lnTo>
                      <a:pt x="0" y="633"/>
                    </a:lnTo>
                    <a:lnTo>
                      <a:pt x="606" y="633"/>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23" name="Rectangle 36"/>
              <p:cNvSpPr>
                <a:spLocks noChangeArrowheads="1"/>
              </p:cNvSpPr>
              <p:nvPr/>
            </p:nvSpPr>
            <p:spPr bwMode="auto">
              <a:xfrm>
                <a:off x="445" y="1640"/>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424" name="Rectangle 37"/>
              <p:cNvSpPr>
                <a:spLocks noChangeArrowheads="1"/>
              </p:cNvSpPr>
              <p:nvPr/>
            </p:nvSpPr>
            <p:spPr bwMode="auto">
              <a:xfrm>
                <a:off x="458" y="16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425" name="Rectangle 38"/>
              <p:cNvSpPr>
                <a:spLocks noChangeArrowheads="1"/>
              </p:cNvSpPr>
              <p:nvPr/>
            </p:nvSpPr>
            <p:spPr bwMode="auto">
              <a:xfrm>
                <a:off x="489" y="1640"/>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426" name="Rectangle 39"/>
              <p:cNvSpPr>
                <a:spLocks noChangeArrowheads="1"/>
              </p:cNvSpPr>
              <p:nvPr/>
            </p:nvSpPr>
            <p:spPr bwMode="auto">
              <a:xfrm>
                <a:off x="515" y="1640"/>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427" name="Rectangle 40"/>
              <p:cNvSpPr>
                <a:spLocks noChangeArrowheads="1"/>
              </p:cNvSpPr>
              <p:nvPr/>
            </p:nvSpPr>
            <p:spPr bwMode="auto">
              <a:xfrm>
                <a:off x="530" y="1640"/>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428" name="Rectangle 41"/>
              <p:cNvSpPr>
                <a:spLocks noChangeArrowheads="1"/>
              </p:cNvSpPr>
              <p:nvPr/>
            </p:nvSpPr>
            <p:spPr bwMode="auto">
              <a:xfrm>
                <a:off x="548" y="16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429" name="Rectangle 42"/>
              <p:cNvSpPr>
                <a:spLocks noChangeArrowheads="1"/>
              </p:cNvSpPr>
              <p:nvPr/>
            </p:nvSpPr>
            <p:spPr bwMode="auto">
              <a:xfrm>
                <a:off x="578" y="1640"/>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c</a:t>
                </a:r>
                <a:endParaRPr lang="en-US" altLang="zh-CN"/>
              </a:p>
            </p:txBody>
          </p:sp>
          <p:sp>
            <p:nvSpPr>
              <p:cNvPr id="430" name="Rectangle 43"/>
              <p:cNvSpPr>
                <a:spLocks noChangeArrowheads="1"/>
              </p:cNvSpPr>
              <p:nvPr/>
            </p:nvSpPr>
            <p:spPr bwMode="auto">
              <a:xfrm>
                <a:off x="606" y="1640"/>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431" name="Rectangle 44"/>
              <p:cNvSpPr>
                <a:spLocks noChangeArrowheads="1"/>
              </p:cNvSpPr>
              <p:nvPr/>
            </p:nvSpPr>
            <p:spPr bwMode="auto">
              <a:xfrm>
                <a:off x="620" y="1640"/>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432" name="Rectangle 45"/>
              <p:cNvSpPr>
                <a:spLocks noChangeArrowheads="1"/>
              </p:cNvSpPr>
              <p:nvPr/>
            </p:nvSpPr>
            <p:spPr bwMode="auto">
              <a:xfrm>
                <a:off x="633" y="16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o</a:t>
                </a:r>
                <a:endParaRPr lang="en-US" altLang="zh-CN"/>
              </a:p>
            </p:txBody>
          </p:sp>
          <p:sp>
            <p:nvSpPr>
              <p:cNvPr id="433" name="Rectangle 46"/>
              <p:cNvSpPr>
                <a:spLocks noChangeArrowheads="1"/>
              </p:cNvSpPr>
              <p:nvPr/>
            </p:nvSpPr>
            <p:spPr bwMode="auto">
              <a:xfrm>
                <a:off x="663" y="16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434" name="Rectangle 47"/>
              <p:cNvSpPr>
                <a:spLocks noChangeArrowheads="1"/>
              </p:cNvSpPr>
              <p:nvPr/>
            </p:nvSpPr>
            <p:spPr bwMode="auto">
              <a:xfrm>
                <a:off x="691" y="1640"/>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35" name="Rectangle 48"/>
              <p:cNvSpPr>
                <a:spLocks noChangeArrowheads="1"/>
              </p:cNvSpPr>
              <p:nvPr/>
            </p:nvSpPr>
            <p:spPr bwMode="auto">
              <a:xfrm>
                <a:off x="480" y="1703"/>
                <a:ext cx="7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436" name="Rectangle 49"/>
              <p:cNvSpPr>
                <a:spLocks noChangeArrowheads="1"/>
              </p:cNvSpPr>
              <p:nvPr/>
            </p:nvSpPr>
            <p:spPr bwMode="auto">
              <a:xfrm>
                <a:off x="524" y="170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437" name="Rectangle 50"/>
              <p:cNvSpPr>
                <a:spLocks noChangeArrowheads="1"/>
              </p:cNvSpPr>
              <p:nvPr/>
            </p:nvSpPr>
            <p:spPr bwMode="auto">
              <a:xfrm>
                <a:off x="554" y="1703"/>
                <a:ext cx="7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438" name="Rectangle 51"/>
              <p:cNvSpPr>
                <a:spLocks noChangeArrowheads="1"/>
              </p:cNvSpPr>
              <p:nvPr/>
            </p:nvSpPr>
            <p:spPr bwMode="auto">
              <a:xfrm>
                <a:off x="600" y="170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o</a:t>
                </a:r>
                <a:endParaRPr lang="en-US" altLang="zh-CN"/>
              </a:p>
            </p:txBody>
          </p:sp>
          <p:sp>
            <p:nvSpPr>
              <p:cNvPr id="439" name="Rectangle 52"/>
              <p:cNvSpPr>
                <a:spLocks noChangeArrowheads="1"/>
              </p:cNvSpPr>
              <p:nvPr/>
            </p:nvSpPr>
            <p:spPr bwMode="auto">
              <a:xfrm>
                <a:off x="628" y="1703"/>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440" name="Rectangle 53"/>
              <p:cNvSpPr>
                <a:spLocks noChangeArrowheads="1"/>
              </p:cNvSpPr>
              <p:nvPr/>
            </p:nvSpPr>
            <p:spPr bwMode="auto">
              <a:xfrm>
                <a:off x="648" y="1703"/>
                <a:ext cx="5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y</a:t>
                </a:r>
                <a:endParaRPr lang="en-US" altLang="zh-CN"/>
              </a:p>
            </p:txBody>
          </p:sp>
          <p:sp>
            <p:nvSpPr>
              <p:cNvPr id="441" name="Rectangle 54"/>
              <p:cNvSpPr>
                <a:spLocks noChangeArrowheads="1"/>
              </p:cNvSpPr>
              <p:nvPr/>
            </p:nvSpPr>
            <p:spPr bwMode="auto">
              <a:xfrm rot="-5400000">
                <a:off x="1109" y="1608"/>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442" name="Rectangle 55"/>
              <p:cNvSpPr>
                <a:spLocks noChangeArrowheads="1"/>
              </p:cNvSpPr>
              <p:nvPr/>
            </p:nvSpPr>
            <p:spPr bwMode="auto">
              <a:xfrm rot="-5400000">
                <a:off x="1100" y="158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443" name="Rectangle 56"/>
              <p:cNvSpPr>
                <a:spLocks noChangeArrowheads="1"/>
              </p:cNvSpPr>
              <p:nvPr/>
            </p:nvSpPr>
            <p:spPr bwMode="auto">
              <a:xfrm rot="-5400000">
                <a:off x="1102" y="1555"/>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444" name="Rectangle 57"/>
              <p:cNvSpPr>
                <a:spLocks noChangeArrowheads="1"/>
              </p:cNvSpPr>
              <p:nvPr/>
            </p:nvSpPr>
            <p:spPr bwMode="auto">
              <a:xfrm rot="-5400000">
                <a:off x="1108" y="1535"/>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445" name="Rectangle 58"/>
              <p:cNvSpPr>
                <a:spLocks noChangeArrowheads="1"/>
              </p:cNvSpPr>
              <p:nvPr/>
            </p:nvSpPr>
            <p:spPr bwMode="auto">
              <a:xfrm rot="-5400000">
                <a:off x="1106" y="1518"/>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446" name="Rectangle 59"/>
              <p:cNvSpPr>
                <a:spLocks noChangeArrowheads="1"/>
              </p:cNvSpPr>
              <p:nvPr/>
            </p:nvSpPr>
            <p:spPr bwMode="auto">
              <a:xfrm rot="-5400000">
                <a:off x="1100" y="149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447" name="Rectangle 60"/>
              <p:cNvSpPr>
                <a:spLocks noChangeArrowheads="1"/>
              </p:cNvSpPr>
              <p:nvPr/>
            </p:nvSpPr>
            <p:spPr bwMode="auto">
              <a:xfrm rot="-5400000">
                <a:off x="1102" y="1466"/>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c</a:t>
                </a:r>
                <a:endParaRPr lang="en-US" altLang="zh-CN"/>
              </a:p>
            </p:txBody>
          </p:sp>
          <p:sp>
            <p:nvSpPr>
              <p:cNvPr id="448" name="Rectangle 61"/>
              <p:cNvSpPr>
                <a:spLocks noChangeArrowheads="1"/>
              </p:cNvSpPr>
              <p:nvPr/>
            </p:nvSpPr>
            <p:spPr bwMode="auto">
              <a:xfrm rot="-5400000">
                <a:off x="1108" y="1446"/>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449" name="Rectangle 62"/>
              <p:cNvSpPr>
                <a:spLocks noChangeArrowheads="1"/>
              </p:cNvSpPr>
              <p:nvPr/>
            </p:nvSpPr>
            <p:spPr bwMode="auto">
              <a:xfrm rot="-5400000">
                <a:off x="1109" y="1431"/>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450" name="Rectangle 63"/>
              <p:cNvSpPr>
                <a:spLocks noChangeArrowheads="1"/>
              </p:cNvSpPr>
              <p:nvPr/>
            </p:nvSpPr>
            <p:spPr bwMode="auto">
              <a:xfrm rot="-5400000">
                <a:off x="1100" y="141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o</a:t>
                </a:r>
                <a:endParaRPr lang="en-US" altLang="zh-CN"/>
              </a:p>
            </p:txBody>
          </p:sp>
          <p:sp>
            <p:nvSpPr>
              <p:cNvPr id="451" name="Rectangle 64"/>
              <p:cNvSpPr>
                <a:spLocks noChangeArrowheads="1"/>
              </p:cNvSpPr>
              <p:nvPr/>
            </p:nvSpPr>
            <p:spPr bwMode="auto">
              <a:xfrm rot="-5400000">
                <a:off x="1100" y="138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452" name="Freeform 65"/>
              <p:cNvSpPr>
                <a:spLocks/>
              </p:cNvSpPr>
              <p:nvPr/>
            </p:nvSpPr>
            <p:spPr bwMode="auto">
              <a:xfrm>
                <a:off x="3468" y="1559"/>
                <a:ext cx="606" cy="633"/>
              </a:xfrm>
              <a:custGeom>
                <a:avLst/>
                <a:gdLst>
                  <a:gd name="T0" fmla="*/ 606 w 606"/>
                  <a:gd name="T1" fmla="*/ 633 h 633"/>
                  <a:gd name="T2" fmla="*/ 606 w 606"/>
                  <a:gd name="T3" fmla="*/ 0 h 633"/>
                  <a:gd name="T4" fmla="*/ 0 w 606"/>
                  <a:gd name="T5" fmla="*/ 0 h 633"/>
                  <a:gd name="T6" fmla="*/ 0 w 606"/>
                  <a:gd name="T7" fmla="*/ 633 h 633"/>
                  <a:gd name="T8" fmla="*/ 606 w 606"/>
                  <a:gd name="T9" fmla="*/ 633 h 633"/>
                  <a:gd name="T10" fmla="*/ 0 60000 65536"/>
                  <a:gd name="T11" fmla="*/ 0 60000 65536"/>
                  <a:gd name="T12" fmla="*/ 0 60000 65536"/>
                  <a:gd name="T13" fmla="*/ 0 60000 65536"/>
                  <a:gd name="T14" fmla="*/ 0 60000 65536"/>
                  <a:gd name="T15" fmla="*/ 0 w 606"/>
                  <a:gd name="T16" fmla="*/ 0 h 633"/>
                  <a:gd name="T17" fmla="*/ 606 w 606"/>
                  <a:gd name="T18" fmla="*/ 633 h 633"/>
                </a:gdLst>
                <a:ahLst/>
                <a:cxnLst>
                  <a:cxn ang="T10">
                    <a:pos x="T0" y="T1"/>
                  </a:cxn>
                  <a:cxn ang="T11">
                    <a:pos x="T2" y="T3"/>
                  </a:cxn>
                  <a:cxn ang="T12">
                    <a:pos x="T4" y="T5"/>
                  </a:cxn>
                  <a:cxn ang="T13">
                    <a:pos x="T6" y="T7"/>
                  </a:cxn>
                  <a:cxn ang="T14">
                    <a:pos x="T8" y="T9"/>
                  </a:cxn>
                </a:cxnLst>
                <a:rect l="T15" t="T16" r="T17" b="T18"/>
                <a:pathLst>
                  <a:path w="606" h="633">
                    <a:moveTo>
                      <a:pt x="606" y="633"/>
                    </a:moveTo>
                    <a:lnTo>
                      <a:pt x="606" y="0"/>
                    </a:lnTo>
                    <a:lnTo>
                      <a:pt x="0" y="0"/>
                    </a:lnTo>
                    <a:lnTo>
                      <a:pt x="0" y="633"/>
                    </a:lnTo>
                    <a:lnTo>
                      <a:pt x="606" y="6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53" name="Freeform 66"/>
              <p:cNvSpPr>
                <a:spLocks/>
              </p:cNvSpPr>
              <p:nvPr/>
            </p:nvSpPr>
            <p:spPr bwMode="auto">
              <a:xfrm>
                <a:off x="3468" y="1559"/>
                <a:ext cx="606" cy="633"/>
              </a:xfrm>
              <a:custGeom>
                <a:avLst/>
                <a:gdLst>
                  <a:gd name="T0" fmla="*/ 606 w 606"/>
                  <a:gd name="T1" fmla="*/ 633 h 633"/>
                  <a:gd name="T2" fmla="*/ 606 w 606"/>
                  <a:gd name="T3" fmla="*/ 0 h 633"/>
                  <a:gd name="T4" fmla="*/ 0 w 606"/>
                  <a:gd name="T5" fmla="*/ 0 h 633"/>
                  <a:gd name="T6" fmla="*/ 0 w 606"/>
                  <a:gd name="T7" fmla="*/ 633 h 633"/>
                  <a:gd name="T8" fmla="*/ 606 w 606"/>
                  <a:gd name="T9" fmla="*/ 633 h 633"/>
                  <a:gd name="T10" fmla="*/ 0 60000 65536"/>
                  <a:gd name="T11" fmla="*/ 0 60000 65536"/>
                  <a:gd name="T12" fmla="*/ 0 60000 65536"/>
                  <a:gd name="T13" fmla="*/ 0 60000 65536"/>
                  <a:gd name="T14" fmla="*/ 0 60000 65536"/>
                  <a:gd name="T15" fmla="*/ 0 w 606"/>
                  <a:gd name="T16" fmla="*/ 0 h 633"/>
                  <a:gd name="T17" fmla="*/ 606 w 606"/>
                  <a:gd name="T18" fmla="*/ 633 h 633"/>
                </a:gdLst>
                <a:ahLst/>
                <a:cxnLst>
                  <a:cxn ang="T10">
                    <a:pos x="T0" y="T1"/>
                  </a:cxn>
                  <a:cxn ang="T11">
                    <a:pos x="T2" y="T3"/>
                  </a:cxn>
                  <a:cxn ang="T12">
                    <a:pos x="T4" y="T5"/>
                  </a:cxn>
                  <a:cxn ang="T13">
                    <a:pos x="T6" y="T7"/>
                  </a:cxn>
                  <a:cxn ang="T14">
                    <a:pos x="T8" y="T9"/>
                  </a:cxn>
                </a:cxnLst>
                <a:rect l="T15" t="T16" r="T17" b="T18"/>
                <a:pathLst>
                  <a:path w="606" h="633">
                    <a:moveTo>
                      <a:pt x="606" y="633"/>
                    </a:moveTo>
                    <a:lnTo>
                      <a:pt x="606" y="0"/>
                    </a:lnTo>
                    <a:lnTo>
                      <a:pt x="0" y="0"/>
                    </a:lnTo>
                    <a:lnTo>
                      <a:pt x="0" y="633"/>
                    </a:lnTo>
                    <a:lnTo>
                      <a:pt x="606" y="633"/>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54" name="Freeform 67"/>
              <p:cNvSpPr>
                <a:spLocks/>
              </p:cNvSpPr>
              <p:nvPr/>
            </p:nvSpPr>
            <p:spPr bwMode="auto">
              <a:xfrm>
                <a:off x="1333" y="1448"/>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55" name="Freeform 68"/>
              <p:cNvSpPr>
                <a:spLocks/>
              </p:cNvSpPr>
              <p:nvPr/>
            </p:nvSpPr>
            <p:spPr bwMode="auto">
              <a:xfrm>
                <a:off x="1333" y="1932"/>
                <a:ext cx="28" cy="29"/>
              </a:xfrm>
              <a:custGeom>
                <a:avLst/>
                <a:gdLst>
                  <a:gd name="T0" fmla="*/ 0 w 28"/>
                  <a:gd name="T1" fmla="*/ 0 h 29"/>
                  <a:gd name="T2" fmla="*/ 2 w 28"/>
                  <a:gd name="T3" fmla="*/ 29 h 29"/>
                  <a:gd name="T4" fmla="*/ 28 w 28"/>
                  <a:gd name="T5" fmla="*/ 16 h 29"/>
                  <a:gd name="T6" fmla="*/ 2 w 28"/>
                  <a:gd name="T7" fmla="*/ 2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2" y="29"/>
                    </a:lnTo>
                    <a:lnTo>
                      <a:pt x="28" y="16"/>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56" name="Freeform 69"/>
              <p:cNvSpPr>
                <a:spLocks/>
              </p:cNvSpPr>
              <p:nvPr/>
            </p:nvSpPr>
            <p:spPr bwMode="auto">
              <a:xfrm>
                <a:off x="192" y="767"/>
                <a:ext cx="273" cy="736"/>
              </a:xfrm>
              <a:custGeom>
                <a:avLst/>
                <a:gdLst>
                  <a:gd name="T0" fmla="*/ 273 w 273"/>
                  <a:gd name="T1" fmla="*/ 0 h 736"/>
                  <a:gd name="T2" fmla="*/ 0 w 273"/>
                  <a:gd name="T3" fmla="*/ 3 h 736"/>
                  <a:gd name="T4" fmla="*/ 0 w 273"/>
                  <a:gd name="T5" fmla="*/ 736 h 736"/>
                  <a:gd name="T6" fmla="*/ 0 60000 65536"/>
                  <a:gd name="T7" fmla="*/ 0 60000 65536"/>
                  <a:gd name="T8" fmla="*/ 0 60000 65536"/>
                  <a:gd name="T9" fmla="*/ 0 w 273"/>
                  <a:gd name="T10" fmla="*/ 0 h 736"/>
                  <a:gd name="T11" fmla="*/ 273 w 273"/>
                  <a:gd name="T12" fmla="*/ 736 h 736"/>
                </a:gdLst>
                <a:ahLst/>
                <a:cxnLst>
                  <a:cxn ang="T6">
                    <a:pos x="T0" y="T1"/>
                  </a:cxn>
                  <a:cxn ang="T7">
                    <a:pos x="T2" y="T3"/>
                  </a:cxn>
                  <a:cxn ang="T8">
                    <a:pos x="T4" y="T5"/>
                  </a:cxn>
                </a:cxnLst>
                <a:rect l="T9" t="T10" r="T11" b="T12"/>
                <a:pathLst>
                  <a:path w="273" h="736">
                    <a:moveTo>
                      <a:pt x="273" y="0"/>
                    </a:moveTo>
                    <a:lnTo>
                      <a:pt x="0" y="3"/>
                    </a:lnTo>
                    <a:lnTo>
                      <a:pt x="0" y="736"/>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57" name="Line 70"/>
              <p:cNvSpPr>
                <a:spLocks noChangeShapeType="1"/>
              </p:cNvSpPr>
              <p:nvPr/>
            </p:nvSpPr>
            <p:spPr bwMode="auto">
              <a:xfrm flipH="1">
                <a:off x="367" y="1090"/>
                <a:ext cx="98"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8" name="Freeform 71"/>
              <p:cNvSpPr>
                <a:spLocks/>
              </p:cNvSpPr>
              <p:nvPr/>
            </p:nvSpPr>
            <p:spPr bwMode="auto">
              <a:xfrm>
                <a:off x="486" y="658"/>
                <a:ext cx="177" cy="544"/>
              </a:xfrm>
              <a:custGeom>
                <a:avLst/>
                <a:gdLst>
                  <a:gd name="T0" fmla="*/ 0 w 177"/>
                  <a:gd name="T1" fmla="*/ 0 h 544"/>
                  <a:gd name="T2" fmla="*/ 0 w 177"/>
                  <a:gd name="T3" fmla="*/ 221 h 544"/>
                  <a:gd name="T4" fmla="*/ 57 w 177"/>
                  <a:gd name="T5" fmla="*/ 273 h 544"/>
                  <a:gd name="T6" fmla="*/ 0 w 177"/>
                  <a:gd name="T7" fmla="*/ 325 h 544"/>
                  <a:gd name="T8" fmla="*/ 0 w 177"/>
                  <a:gd name="T9" fmla="*/ 544 h 544"/>
                  <a:gd name="T10" fmla="*/ 177 w 177"/>
                  <a:gd name="T11" fmla="*/ 378 h 544"/>
                  <a:gd name="T12" fmla="*/ 177 w 177"/>
                  <a:gd name="T13" fmla="*/ 166 h 544"/>
                  <a:gd name="T14" fmla="*/ 0 w 177"/>
                  <a:gd name="T15" fmla="*/ 3 h 544"/>
                  <a:gd name="T16" fmla="*/ 0 60000 65536"/>
                  <a:gd name="T17" fmla="*/ 0 60000 65536"/>
                  <a:gd name="T18" fmla="*/ 0 60000 65536"/>
                  <a:gd name="T19" fmla="*/ 0 60000 65536"/>
                  <a:gd name="T20" fmla="*/ 0 60000 65536"/>
                  <a:gd name="T21" fmla="*/ 0 60000 65536"/>
                  <a:gd name="T22" fmla="*/ 0 60000 65536"/>
                  <a:gd name="T23" fmla="*/ 0 60000 65536"/>
                  <a:gd name="T24" fmla="*/ 0 w 177"/>
                  <a:gd name="T25" fmla="*/ 0 h 544"/>
                  <a:gd name="T26" fmla="*/ 177 w 177"/>
                  <a:gd name="T27" fmla="*/ 544 h 5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7" h="544">
                    <a:moveTo>
                      <a:pt x="0" y="0"/>
                    </a:moveTo>
                    <a:lnTo>
                      <a:pt x="0" y="221"/>
                    </a:lnTo>
                    <a:lnTo>
                      <a:pt x="57" y="273"/>
                    </a:lnTo>
                    <a:lnTo>
                      <a:pt x="0" y="325"/>
                    </a:lnTo>
                    <a:lnTo>
                      <a:pt x="0" y="544"/>
                    </a:lnTo>
                    <a:lnTo>
                      <a:pt x="177" y="378"/>
                    </a:lnTo>
                    <a:lnTo>
                      <a:pt x="177" y="166"/>
                    </a:lnTo>
                    <a:lnTo>
                      <a:pt x="0" y="3"/>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59" name="Rectangle 72"/>
              <p:cNvSpPr>
                <a:spLocks noChangeArrowheads="1"/>
              </p:cNvSpPr>
              <p:nvPr/>
            </p:nvSpPr>
            <p:spPr bwMode="auto">
              <a:xfrm>
                <a:off x="556" y="898"/>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460" name="Rectangle 73"/>
              <p:cNvSpPr>
                <a:spLocks noChangeArrowheads="1"/>
              </p:cNvSpPr>
              <p:nvPr/>
            </p:nvSpPr>
            <p:spPr bwMode="auto">
              <a:xfrm>
                <a:off x="591" y="898"/>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461" name="Rectangle 74"/>
              <p:cNvSpPr>
                <a:spLocks noChangeArrowheads="1"/>
              </p:cNvSpPr>
              <p:nvPr/>
            </p:nvSpPr>
            <p:spPr bwMode="auto">
              <a:xfrm>
                <a:off x="622" y="898"/>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462" name="Freeform 75"/>
              <p:cNvSpPr>
                <a:spLocks/>
              </p:cNvSpPr>
              <p:nvPr/>
            </p:nvSpPr>
            <p:spPr bwMode="auto">
              <a:xfrm>
                <a:off x="2369" y="1732"/>
                <a:ext cx="28" cy="28"/>
              </a:xfrm>
              <a:custGeom>
                <a:avLst/>
                <a:gdLst>
                  <a:gd name="T0" fmla="*/ 0 w 28"/>
                  <a:gd name="T1" fmla="*/ 0 h 28"/>
                  <a:gd name="T2" fmla="*/ 0 w 28"/>
                  <a:gd name="T3" fmla="*/ 28 h 28"/>
                  <a:gd name="T4" fmla="*/ 28 w 28"/>
                  <a:gd name="T5" fmla="*/ 15 h 28"/>
                  <a:gd name="T6" fmla="*/ 0 w 28"/>
                  <a:gd name="T7" fmla="*/ 0 h 28"/>
                  <a:gd name="T8" fmla="*/ 0 60000 65536"/>
                  <a:gd name="T9" fmla="*/ 0 60000 65536"/>
                  <a:gd name="T10" fmla="*/ 0 60000 65536"/>
                  <a:gd name="T11" fmla="*/ 0 60000 65536"/>
                  <a:gd name="T12" fmla="*/ 0 w 28"/>
                  <a:gd name="T13" fmla="*/ 0 h 28"/>
                  <a:gd name="T14" fmla="*/ 28 w 28"/>
                  <a:gd name="T15" fmla="*/ 28 h 28"/>
                </a:gdLst>
                <a:ahLst/>
                <a:cxnLst>
                  <a:cxn ang="T8">
                    <a:pos x="T0" y="T1"/>
                  </a:cxn>
                  <a:cxn ang="T9">
                    <a:pos x="T2" y="T3"/>
                  </a:cxn>
                  <a:cxn ang="T10">
                    <a:pos x="T4" y="T5"/>
                  </a:cxn>
                  <a:cxn ang="T11">
                    <a:pos x="T6" y="T7"/>
                  </a:cxn>
                </a:cxnLst>
                <a:rect l="T12" t="T13" r="T14" b="T15"/>
                <a:pathLst>
                  <a:path w="28" h="28">
                    <a:moveTo>
                      <a:pt x="0" y="0"/>
                    </a:moveTo>
                    <a:lnTo>
                      <a:pt x="0" y="28"/>
                    </a:lnTo>
                    <a:lnTo>
                      <a:pt x="28"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63" name="Freeform 76"/>
              <p:cNvSpPr>
                <a:spLocks/>
              </p:cNvSpPr>
              <p:nvPr/>
            </p:nvSpPr>
            <p:spPr bwMode="auto">
              <a:xfrm>
                <a:off x="2369" y="1974"/>
                <a:ext cx="28" cy="26"/>
              </a:xfrm>
              <a:custGeom>
                <a:avLst/>
                <a:gdLst>
                  <a:gd name="T0" fmla="*/ 0 w 28"/>
                  <a:gd name="T1" fmla="*/ 0 h 26"/>
                  <a:gd name="T2" fmla="*/ 0 w 28"/>
                  <a:gd name="T3" fmla="*/ 26 h 26"/>
                  <a:gd name="T4" fmla="*/ 28 w 28"/>
                  <a:gd name="T5" fmla="*/ 13 h 26"/>
                  <a:gd name="T6" fmla="*/ 0 w 28"/>
                  <a:gd name="T7" fmla="*/ 0 h 26"/>
                  <a:gd name="T8" fmla="*/ 0 60000 65536"/>
                  <a:gd name="T9" fmla="*/ 0 60000 65536"/>
                  <a:gd name="T10" fmla="*/ 0 60000 65536"/>
                  <a:gd name="T11" fmla="*/ 0 60000 65536"/>
                  <a:gd name="T12" fmla="*/ 0 w 28"/>
                  <a:gd name="T13" fmla="*/ 0 h 26"/>
                  <a:gd name="T14" fmla="*/ 28 w 28"/>
                  <a:gd name="T15" fmla="*/ 26 h 26"/>
                </a:gdLst>
                <a:ahLst/>
                <a:cxnLst>
                  <a:cxn ang="T8">
                    <a:pos x="T0" y="T1"/>
                  </a:cxn>
                  <a:cxn ang="T9">
                    <a:pos x="T2" y="T3"/>
                  </a:cxn>
                  <a:cxn ang="T10">
                    <a:pos x="T4" y="T5"/>
                  </a:cxn>
                  <a:cxn ang="T11">
                    <a:pos x="T6" y="T7"/>
                  </a:cxn>
                </a:cxnLst>
                <a:rect l="T12" t="T13" r="T14" b="T15"/>
                <a:pathLst>
                  <a:path w="28" h="26">
                    <a:moveTo>
                      <a:pt x="0" y="0"/>
                    </a:moveTo>
                    <a:lnTo>
                      <a:pt x="0" y="26"/>
                    </a:lnTo>
                    <a:lnTo>
                      <a:pt x="28"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64" name="Freeform 77"/>
              <p:cNvSpPr>
                <a:spLocks/>
              </p:cNvSpPr>
              <p:nvPr/>
            </p:nvSpPr>
            <p:spPr bwMode="auto">
              <a:xfrm>
                <a:off x="2552" y="1852"/>
                <a:ext cx="26" cy="28"/>
              </a:xfrm>
              <a:custGeom>
                <a:avLst/>
                <a:gdLst>
                  <a:gd name="T0" fmla="*/ 0 w 26"/>
                  <a:gd name="T1" fmla="*/ 0 h 28"/>
                  <a:gd name="T2" fmla="*/ 0 w 26"/>
                  <a:gd name="T3" fmla="*/ 28 h 28"/>
                  <a:gd name="T4" fmla="*/ 26 w 26"/>
                  <a:gd name="T5" fmla="*/ 15 h 28"/>
                  <a:gd name="T6" fmla="*/ 0 w 26"/>
                  <a:gd name="T7" fmla="*/ 2 h 28"/>
                  <a:gd name="T8" fmla="*/ 0 w 26"/>
                  <a:gd name="T9" fmla="*/ 0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0" y="0"/>
                    </a:moveTo>
                    <a:lnTo>
                      <a:pt x="0" y="28"/>
                    </a:lnTo>
                    <a:lnTo>
                      <a:pt x="26" y="15"/>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65" name="Line 78"/>
              <p:cNvSpPr>
                <a:spLocks noChangeShapeType="1"/>
              </p:cNvSpPr>
              <p:nvPr/>
            </p:nvSpPr>
            <p:spPr bwMode="auto">
              <a:xfrm flipH="1">
                <a:off x="2502" y="1867"/>
                <a:ext cx="5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6" name="Freeform 79"/>
              <p:cNvSpPr>
                <a:spLocks/>
              </p:cNvSpPr>
              <p:nvPr/>
            </p:nvSpPr>
            <p:spPr bwMode="auto">
              <a:xfrm>
                <a:off x="2552" y="1529"/>
                <a:ext cx="26" cy="28"/>
              </a:xfrm>
              <a:custGeom>
                <a:avLst/>
                <a:gdLst>
                  <a:gd name="T0" fmla="*/ 0 w 26"/>
                  <a:gd name="T1" fmla="*/ 0 h 28"/>
                  <a:gd name="T2" fmla="*/ 0 w 26"/>
                  <a:gd name="T3" fmla="*/ 28 h 28"/>
                  <a:gd name="T4" fmla="*/ 26 w 26"/>
                  <a:gd name="T5" fmla="*/ 15 h 28"/>
                  <a:gd name="T6" fmla="*/ 0 w 26"/>
                  <a:gd name="T7" fmla="*/ 2 h 28"/>
                  <a:gd name="T8" fmla="*/ 0 w 26"/>
                  <a:gd name="T9" fmla="*/ 0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0" y="0"/>
                    </a:moveTo>
                    <a:lnTo>
                      <a:pt x="0" y="28"/>
                    </a:lnTo>
                    <a:lnTo>
                      <a:pt x="26" y="15"/>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67" name="Freeform 80"/>
              <p:cNvSpPr>
                <a:spLocks/>
              </p:cNvSpPr>
              <p:nvPr/>
            </p:nvSpPr>
            <p:spPr bwMode="auto">
              <a:xfrm>
                <a:off x="4410" y="1760"/>
                <a:ext cx="29" cy="28"/>
              </a:xfrm>
              <a:custGeom>
                <a:avLst/>
                <a:gdLst>
                  <a:gd name="T0" fmla="*/ 0 w 29"/>
                  <a:gd name="T1" fmla="*/ 0 h 28"/>
                  <a:gd name="T2" fmla="*/ 3 w 29"/>
                  <a:gd name="T3" fmla="*/ 28 h 28"/>
                  <a:gd name="T4" fmla="*/ 29 w 29"/>
                  <a:gd name="T5" fmla="*/ 15 h 28"/>
                  <a:gd name="T6" fmla="*/ 3 w 29"/>
                  <a:gd name="T7" fmla="*/ 2 h 28"/>
                  <a:gd name="T8" fmla="*/ 0 w 29"/>
                  <a:gd name="T9" fmla="*/ 0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0" y="0"/>
                    </a:moveTo>
                    <a:lnTo>
                      <a:pt x="3" y="28"/>
                    </a:lnTo>
                    <a:lnTo>
                      <a:pt x="29" y="15"/>
                    </a:lnTo>
                    <a:lnTo>
                      <a:pt x="3"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68" name="Freeform 81"/>
              <p:cNvSpPr>
                <a:spLocks/>
              </p:cNvSpPr>
              <p:nvPr/>
            </p:nvSpPr>
            <p:spPr bwMode="auto">
              <a:xfrm>
                <a:off x="4410" y="2002"/>
                <a:ext cx="29" cy="28"/>
              </a:xfrm>
              <a:custGeom>
                <a:avLst/>
                <a:gdLst>
                  <a:gd name="T0" fmla="*/ 0 w 29"/>
                  <a:gd name="T1" fmla="*/ 0 h 28"/>
                  <a:gd name="T2" fmla="*/ 3 w 29"/>
                  <a:gd name="T3" fmla="*/ 28 h 28"/>
                  <a:gd name="T4" fmla="*/ 29 w 29"/>
                  <a:gd name="T5" fmla="*/ 13 h 28"/>
                  <a:gd name="T6" fmla="*/ 3 w 29"/>
                  <a:gd name="T7" fmla="*/ 0 h 28"/>
                  <a:gd name="T8" fmla="*/ 0 w 29"/>
                  <a:gd name="T9" fmla="*/ 0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0" y="0"/>
                    </a:moveTo>
                    <a:lnTo>
                      <a:pt x="3" y="28"/>
                    </a:lnTo>
                    <a:lnTo>
                      <a:pt x="29" y="13"/>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69" name="Freeform 82"/>
              <p:cNvSpPr>
                <a:spLocks/>
              </p:cNvSpPr>
              <p:nvPr/>
            </p:nvSpPr>
            <p:spPr bwMode="auto">
              <a:xfrm>
                <a:off x="3438" y="2063"/>
                <a:ext cx="28" cy="29"/>
              </a:xfrm>
              <a:custGeom>
                <a:avLst/>
                <a:gdLst>
                  <a:gd name="T0" fmla="*/ 0 w 28"/>
                  <a:gd name="T1" fmla="*/ 0 h 29"/>
                  <a:gd name="T2" fmla="*/ 0 w 28"/>
                  <a:gd name="T3" fmla="*/ 29 h 29"/>
                  <a:gd name="T4" fmla="*/ 28 w 28"/>
                  <a:gd name="T5" fmla="*/ 13 h 29"/>
                  <a:gd name="T6" fmla="*/ 0 w 28"/>
                  <a:gd name="T7" fmla="*/ 0 h 29"/>
                  <a:gd name="T8" fmla="*/ 0 60000 65536"/>
                  <a:gd name="T9" fmla="*/ 0 60000 65536"/>
                  <a:gd name="T10" fmla="*/ 0 60000 65536"/>
                  <a:gd name="T11" fmla="*/ 0 60000 65536"/>
                  <a:gd name="T12" fmla="*/ 0 w 28"/>
                  <a:gd name="T13" fmla="*/ 0 h 29"/>
                  <a:gd name="T14" fmla="*/ 28 w 28"/>
                  <a:gd name="T15" fmla="*/ 29 h 29"/>
                </a:gdLst>
                <a:ahLst/>
                <a:cxnLst>
                  <a:cxn ang="T8">
                    <a:pos x="T0" y="T1"/>
                  </a:cxn>
                  <a:cxn ang="T9">
                    <a:pos x="T2" y="T3"/>
                  </a:cxn>
                  <a:cxn ang="T10">
                    <a:pos x="T4" y="T5"/>
                  </a:cxn>
                  <a:cxn ang="T11">
                    <a:pos x="T6" y="T7"/>
                  </a:cxn>
                </a:cxnLst>
                <a:rect l="T12" t="T13" r="T14" b="T15"/>
                <a:pathLst>
                  <a:path w="28" h="29">
                    <a:moveTo>
                      <a:pt x="0" y="0"/>
                    </a:moveTo>
                    <a:lnTo>
                      <a:pt x="0" y="29"/>
                    </a:lnTo>
                    <a:lnTo>
                      <a:pt x="28"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70" name="Freeform 83"/>
              <p:cNvSpPr>
                <a:spLocks/>
              </p:cNvSpPr>
              <p:nvPr/>
            </p:nvSpPr>
            <p:spPr bwMode="auto">
              <a:xfrm>
                <a:off x="2508" y="2120"/>
                <a:ext cx="201" cy="430"/>
              </a:xfrm>
              <a:custGeom>
                <a:avLst/>
                <a:gdLst>
                  <a:gd name="T0" fmla="*/ 101 w 201"/>
                  <a:gd name="T1" fmla="*/ 427 h 430"/>
                  <a:gd name="T2" fmla="*/ 118 w 201"/>
                  <a:gd name="T3" fmla="*/ 427 h 430"/>
                  <a:gd name="T4" fmla="*/ 133 w 201"/>
                  <a:gd name="T5" fmla="*/ 419 h 430"/>
                  <a:gd name="T6" fmla="*/ 147 w 201"/>
                  <a:gd name="T7" fmla="*/ 406 h 430"/>
                  <a:gd name="T8" fmla="*/ 160 w 201"/>
                  <a:gd name="T9" fmla="*/ 388 h 430"/>
                  <a:gd name="T10" fmla="*/ 173 w 201"/>
                  <a:gd name="T11" fmla="*/ 366 h 430"/>
                  <a:gd name="T12" fmla="*/ 181 w 201"/>
                  <a:gd name="T13" fmla="*/ 342 h 430"/>
                  <a:gd name="T14" fmla="*/ 190 w 201"/>
                  <a:gd name="T15" fmla="*/ 314 h 430"/>
                  <a:gd name="T16" fmla="*/ 197 w 201"/>
                  <a:gd name="T17" fmla="*/ 283 h 430"/>
                  <a:gd name="T18" fmla="*/ 201 w 201"/>
                  <a:gd name="T19" fmla="*/ 249 h 430"/>
                  <a:gd name="T20" fmla="*/ 201 w 201"/>
                  <a:gd name="T21" fmla="*/ 216 h 430"/>
                  <a:gd name="T22" fmla="*/ 201 w 201"/>
                  <a:gd name="T23" fmla="*/ 181 h 430"/>
                  <a:gd name="T24" fmla="*/ 197 w 201"/>
                  <a:gd name="T25" fmla="*/ 146 h 430"/>
                  <a:gd name="T26" fmla="*/ 190 w 201"/>
                  <a:gd name="T27" fmla="*/ 116 h 430"/>
                  <a:gd name="T28" fmla="*/ 181 w 201"/>
                  <a:gd name="T29" fmla="*/ 89 h 430"/>
                  <a:gd name="T30" fmla="*/ 173 w 201"/>
                  <a:gd name="T31" fmla="*/ 63 h 430"/>
                  <a:gd name="T32" fmla="*/ 160 w 201"/>
                  <a:gd name="T33" fmla="*/ 41 h 430"/>
                  <a:gd name="T34" fmla="*/ 147 w 201"/>
                  <a:gd name="T35" fmla="*/ 24 h 430"/>
                  <a:gd name="T36" fmla="*/ 133 w 201"/>
                  <a:gd name="T37" fmla="*/ 11 h 430"/>
                  <a:gd name="T38" fmla="*/ 118 w 201"/>
                  <a:gd name="T39" fmla="*/ 4 h 430"/>
                  <a:gd name="T40" fmla="*/ 101 w 201"/>
                  <a:gd name="T41" fmla="*/ 0 h 430"/>
                  <a:gd name="T42" fmla="*/ 83 w 201"/>
                  <a:gd name="T43" fmla="*/ 4 h 430"/>
                  <a:gd name="T44" fmla="*/ 68 w 201"/>
                  <a:gd name="T45" fmla="*/ 11 h 430"/>
                  <a:gd name="T46" fmla="*/ 55 w 201"/>
                  <a:gd name="T47" fmla="*/ 24 h 430"/>
                  <a:gd name="T48" fmla="*/ 42 w 201"/>
                  <a:gd name="T49" fmla="*/ 41 h 430"/>
                  <a:gd name="T50" fmla="*/ 29 w 201"/>
                  <a:gd name="T51" fmla="*/ 63 h 430"/>
                  <a:gd name="T52" fmla="*/ 20 w 201"/>
                  <a:gd name="T53" fmla="*/ 89 h 430"/>
                  <a:gd name="T54" fmla="*/ 11 w 201"/>
                  <a:gd name="T55" fmla="*/ 116 h 430"/>
                  <a:gd name="T56" fmla="*/ 5 w 201"/>
                  <a:gd name="T57" fmla="*/ 146 h 430"/>
                  <a:gd name="T58" fmla="*/ 0 w 201"/>
                  <a:gd name="T59" fmla="*/ 181 h 430"/>
                  <a:gd name="T60" fmla="*/ 0 w 201"/>
                  <a:gd name="T61" fmla="*/ 216 h 430"/>
                  <a:gd name="T62" fmla="*/ 0 w 201"/>
                  <a:gd name="T63" fmla="*/ 251 h 430"/>
                  <a:gd name="T64" fmla="*/ 5 w 201"/>
                  <a:gd name="T65" fmla="*/ 283 h 430"/>
                  <a:gd name="T66" fmla="*/ 11 w 201"/>
                  <a:gd name="T67" fmla="*/ 314 h 430"/>
                  <a:gd name="T68" fmla="*/ 20 w 201"/>
                  <a:gd name="T69" fmla="*/ 342 h 430"/>
                  <a:gd name="T70" fmla="*/ 29 w 201"/>
                  <a:gd name="T71" fmla="*/ 366 h 430"/>
                  <a:gd name="T72" fmla="*/ 42 w 201"/>
                  <a:gd name="T73" fmla="*/ 388 h 430"/>
                  <a:gd name="T74" fmla="*/ 55 w 201"/>
                  <a:gd name="T75" fmla="*/ 406 h 430"/>
                  <a:gd name="T76" fmla="*/ 68 w 201"/>
                  <a:gd name="T77" fmla="*/ 419 h 430"/>
                  <a:gd name="T78" fmla="*/ 85 w 201"/>
                  <a:gd name="T79" fmla="*/ 427 h 430"/>
                  <a:gd name="T80" fmla="*/ 101 w 201"/>
                  <a:gd name="T81" fmla="*/ 430 h 430"/>
                  <a:gd name="T82" fmla="*/ 101 w 201"/>
                  <a:gd name="T83" fmla="*/ 427 h 4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1"/>
                  <a:gd name="T127" fmla="*/ 0 h 430"/>
                  <a:gd name="T128" fmla="*/ 201 w 201"/>
                  <a:gd name="T129" fmla="*/ 430 h 4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1" h="430">
                    <a:moveTo>
                      <a:pt x="101" y="427"/>
                    </a:moveTo>
                    <a:lnTo>
                      <a:pt x="118" y="427"/>
                    </a:lnTo>
                    <a:lnTo>
                      <a:pt x="133" y="419"/>
                    </a:lnTo>
                    <a:lnTo>
                      <a:pt x="147" y="406"/>
                    </a:lnTo>
                    <a:lnTo>
                      <a:pt x="160" y="388"/>
                    </a:lnTo>
                    <a:lnTo>
                      <a:pt x="173" y="366"/>
                    </a:lnTo>
                    <a:lnTo>
                      <a:pt x="181" y="342"/>
                    </a:lnTo>
                    <a:lnTo>
                      <a:pt x="190" y="314"/>
                    </a:lnTo>
                    <a:lnTo>
                      <a:pt x="197" y="283"/>
                    </a:lnTo>
                    <a:lnTo>
                      <a:pt x="201" y="249"/>
                    </a:lnTo>
                    <a:lnTo>
                      <a:pt x="201" y="216"/>
                    </a:lnTo>
                    <a:lnTo>
                      <a:pt x="201" y="181"/>
                    </a:lnTo>
                    <a:lnTo>
                      <a:pt x="197" y="146"/>
                    </a:lnTo>
                    <a:lnTo>
                      <a:pt x="190" y="116"/>
                    </a:lnTo>
                    <a:lnTo>
                      <a:pt x="181" y="89"/>
                    </a:lnTo>
                    <a:lnTo>
                      <a:pt x="173" y="63"/>
                    </a:lnTo>
                    <a:lnTo>
                      <a:pt x="160" y="41"/>
                    </a:lnTo>
                    <a:lnTo>
                      <a:pt x="147" y="24"/>
                    </a:lnTo>
                    <a:lnTo>
                      <a:pt x="133" y="11"/>
                    </a:lnTo>
                    <a:lnTo>
                      <a:pt x="118" y="4"/>
                    </a:lnTo>
                    <a:lnTo>
                      <a:pt x="101" y="0"/>
                    </a:lnTo>
                    <a:lnTo>
                      <a:pt x="83" y="4"/>
                    </a:lnTo>
                    <a:lnTo>
                      <a:pt x="68" y="11"/>
                    </a:lnTo>
                    <a:lnTo>
                      <a:pt x="55" y="24"/>
                    </a:lnTo>
                    <a:lnTo>
                      <a:pt x="42" y="41"/>
                    </a:lnTo>
                    <a:lnTo>
                      <a:pt x="29" y="63"/>
                    </a:lnTo>
                    <a:lnTo>
                      <a:pt x="20" y="89"/>
                    </a:lnTo>
                    <a:lnTo>
                      <a:pt x="11" y="116"/>
                    </a:lnTo>
                    <a:lnTo>
                      <a:pt x="5" y="146"/>
                    </a:lnTo>
                    <a:lnTo>
                      <a:pt x="0" y="181"/>
                    </a:lnTo>
                    <a:lnTo>
                      <a:pt x="0" y="216"/>
                    </a:lnTo>
                    <a:lnTo>
                      <a:pt x="0" y="251"/>
                    </a:lnTo>
                    <a:lnTo>
                      <a:pt x="5" y="283"/>
                    </a:lnTo>
                    <a:lnTo>
                      <a:pt x="11" y="314"/>
                    </a:lnTo>
                    <a:lnTo>
                      <a:pt x="20" y="342"/>
                    </a:lnTo>
                    <a:lnTo>
                      <a:pt x="29" y="366"/>
                    </a:lnTo>
                    <a:lnTo>
                      <a:pt x="42" y="388"/>
                    </a:lnTo>
                    <a:lnTo>
                      <a:pt x="55" y="406"/>
                    </a:lnTo>
                    <a:lnTo>
                      <a:pt x="68" y="419"/>
                    </a:lnTo>
                    <a:lnTo>
                      <a:pt x="85" y="427"/>
                    </a:lnTo>
                    <a:lnTo>
                      <a:pt x="101" y="430"/>
                    </a:lnTo>
                    <a:lnTo>
                      <a:pt x="101" y="4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71" name="Freeform 84"/>
              <p:cNvSpPr>
                <a:spLocks/>
              </p:cNvSpPr>
              <p:nvPr/>
            </p:nvSpPr>
            <p:spPr bwMode="auto">
              <a:xfrm>
                <a:off x="2508" y="2120"/>
                <a:ext cx="201" cy="430"/>
              </a:xfrm>
              <a:custGeom>
                <a:avLst/>
                <a:gdLst>
                  <a:gd name="T0" fmla="*/ 101 w 201"/>
                  <a:gd name="T1" fmla="*/ 427 h 430"/>
                  <a:gd name="T2" fmla="*/ 118 w 201"/>
                  <a:gd name="T3" fmla="*/ 427 h 430"/>
                  <a:gd name="T4" fmla="*/ 133 w 201"/>
                  <a:gd name="T5" fmla="*/ 419 h 430"/>
                  <a:gd name="T6" fmla="*/ 147 w 201"/>
                  <a:gd name="T7" fmla="*/ 406 h 430"/>
                  <a:gd name="T8" fmla="*/ 160 w 201"/>
                  <a:gd name="T9" fmla="*/ 388 h 430"/>
                  <a:gd name="T10" fmla="*/ 173 w 201"/>
                  <a:gd name="T11" fmla="*/ 366 h 430"/>
                  <a:gd name="T12" fmla="*/ 181 w 201"/>
                  <a:gd name="T13" fmla="*/ 342 h 430"/>
                  <a:gd name="T14" fmla="*/ 190 w 201"/>
                  <a:gd name="T15" fmla="*/ 314 h 430"/>
                  <a:gd name="T16" fmla="*/ 197 w 201"/>
                  <a:gd name="T17" fmla="*/ 283 h 430"/>
                  <a:gd name="T18" fmla="*/ 201 w 201"/>
                  <a:gd name="T19" fmla="*/ 249 h 430"/>
                  <a:gd name="T20" fmla="*/ 201 w 201"/>
                  <a:gd name="T21" fmla="*/ 216 h 430"/>
                  <a:gd name="T22" fmla="*/ 201 w 201"/>
                  <a:gd name="T23" fmla="*/ 181 h 430"/>
                  <a:gd name="T24" fmla="*/ 197 w 201"/>
                  <a:gd name="T25" fmla="*/ 146 h 430"/>
                  <a:gd name="T26" fmla="*/ 190 w 201"/>
                  <a:gd name="T27" fmla="*/ 116 h 430"/>
                  <a:gd name="T28" fmla="*/ 181 w 201"/>
                  <a:gd name="T29" fmla="*/ 89 h 430"/>
                  <a:gd name="T30" fmla="*/ 173 w 201"/>
                  <a:gd name="T31" fmla="*/ 63 h 430"/>
                  <a:gd name="T32" fmla="*/ 160 w 201"/>
                  <a:gd name="T33" fmla="*/ 41 h 430"/>
                  <a:gd name="T34" fmla="*/ 147 w 201"/>
                  <a:gd name="T35" fmla="*/ 24 h 430"/>
                  <a:gd name="T36" fmla="*/ 133 w 201"/>
                  <a:gd name="T37" fmla="*/ 11 h 430"/>
                  <a:gd name="T38" fmla="*/ 118 w 201"/>
                  <a:gd name="T39" fmla="*/ 4 h 430"/>
                  <a:gd name="T40" fmla="*/ 101 w 201"/>
                  <a:gd name="T41" fmla="*/ 0 h 430"/>
                  <a:gd name="T42" fmla="*/ 83 w 201"/>
                  <a:gd name="T43" fmla="*/ 4 h 430"/>
                  <a:gd name="T44" fmla="*/ 68 w 201"/>
                  <a:gd name="T45" fmla="*/ 11 h 430"/>
                  <a:gd name="T46" fmla="*/ 55 w 201"/>
                  <a:gd name="T47" fmla="*/ 24 h 430"/>
                  <a:gd name="T48" fmla="*/ 42 w 201"/>
                  <a:gd name="T49" fmla="*/ 41 h 430"/>
                  <a:gd name="T50" fmla="*/ 29 w 201"/>
                  <a:gd name="T51" fmla="*/ 63 h 430"/>
                  <a:gd name="T52" fmla="*/ 20 w 201"/>
                  <a:gd name="T53" fmla="*/ 89 h 430"/>
                  <a:gd name="T54" fmla="*/ 11 w 201"/>
                  <a:gd name="T55" fmla="*/ 116 h 430"/>
                  <a:gd name="T56" fmla="*/ 5 w 201"/>
                  <a:gd name="T57" fmla="*/ 146 h 430"/>
                  <a:gd name="T58" fmla="*/ 0 w 201"/>
                  <a:gd name="T59" fmla="*/ 181 h 430"/>
                  <a:gd name="T60" fmla="*/ 0 w 201"/>
                  <a:gd name="T61" fmla="*/ 216 h 430"/>
                  <a:gd name="T62" fmla="*/ 0 w 201"/>
                  <a:gd name="T63" fmla="*/ 251 h 430"/>
                  <a:gd name="T64" fmla="*/ 5 w 201"/>
                  <a:gd name="T65" fmla="*/ 283 h 430"/>
                  <a:gd name="T66" fmla="*/ 11 w 201"/>
                  <a:gd name="T67" fmla="*/ 314 h 430"/>
                  <a:gd name="T68" fmla="*/ 20 w 201"/>
                  <a:gd name="T69" fmla="*/ 342 h 430"/>
                  <a:gd name="T70" fmla="*/ 29 w 201"/>
                  <a:gd name="T71" fmla="*/ 366 h 430"/>
                  <a:gd name="T72" fmla="*/ 42 w 201"/>
                  <a:gd name="T73" fmla="*/ 388 h 430"/>
                  <a:gd name="T74" fmla="*/ 55 w 201"/>
                  <a:gd name="T75" fmla="*/ 406 h 430"/>
                  <a:gd name="T76" fmla="*/ 68 w 201"/>
                  <a:gd name="T77" fmla="*/ 419 h 430"/>
                  <a:gd name="T78" fmla="*/ 85 w 201"/>
                  <a:gd name="T79" fmla="*/ 427 h 430"/>
                  <a:gd name="T80" fmla="*/ 101 w 201"/>
                  <a:gd name="T81" fmla="*/ 430 h 4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01"/>
                  <a:gd name="T124" fmla="*/ 0 h 430"/>
                  <a:gd name="T125" fmla="*/ 201 w 201"/>
                  <a:gd name="T126" fmla="*/ 430 h 4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01" h="430">
                    <a:moveTo>
                      <a:pt x="101" y="427"/>
                    </a:moveTo>
                    <a:lnTo>
                      <a:pt x="118" y="427"/>
                    </a:lnTo>
                    <a:lnTo>
                      <a:pt x="133" y="419"/>
                    </a:lnTo>
                    <a:lnTo>
                      <a:pt x="147" y="406"/>
                    </a:lnTo>
                    <a:lnTo>
                      <a:pt x="160" y="388"/>
                    </a:lnTo>
                    <a:lnTo>
                      <a:pt x="173" y="366"/>
                    </a:lnTo>
                    <a:lnTo>
                      <a:pt x="181" y="342"/>
                    </a:lnTo>
                    <a:lnTo>
                      <a:pt x="190" y="314"/>
                    </a:lnTo>
                    <a:lnTo>
                      <a:pt x="197" y="283"/>
                    </a:lnTo>
                    <a:lnTo>
                      <a:pt x="201" y="249"/>
                    </a:lnTo>
                    <a:lnTo>
                      <a:pt x="201" y="216"/>
                    </a:lnTo>
                    <a:lnTo>
                      <a:pt x="201" y="181"/>
                    </a:lnTo>
                    <a:lnTo>
                      <a:pt x="197" y="146"/>
                    </a:lnTo>
                    <a:lnTo>
                      <a:pt x="190" y="116"/>
                    </a:lnTo>
                    <a:lnTo>
                      <a:pt x="181" y="89"/>
                    </a:lnTo>
                    <a:lnTo>
                      <a:pt x="173" y="63"/>
                    </a:lnTo>
                    <a:lnTo>
                      <a:pt x="160" y="41"/>
                    </a:lnTo>
                    <a:lnTo>
                      <a:pt x="147" y="24"/>
                    </a:lnTo>
                    <a:lnTo>
                      <a:pt x="133" y="11"/>
                    </a:lnTo>
                    <a:lnTo>
                      <a:pt x="118" y="4"/>
                    </a:lnTo>
                    <a:lnTo>
                      <a:pt x="101" y="0"/>
                    </a:lnTo>
                    <a:lnTo>
                      <a:pt x="83" y="4"/>
                    </a:lnTo>
                    <a:lnTo>
                      <a:pt x="68" y="11"/>
                    </a:lnTo>
                    <a:lnTo>
                      <a:pt x="55" y="24"/>
                    </a:lnTo>
                    <a:lnTo>
                      <a:pt x="42" y="41"/>
                    </a:lnTo>
                    <a:lnTo>
                      <a:pt x="29" y="63"/>
                    </a:lnTo>
                    <a:lnTo>
                      <a:pt x="20" y="89"/>
                    </a:lnTo>
                    <a:lnTo>
                      <a:pt x="11" y="116"/>
                    </a:lnTo>
                    <a:lnTo>
                      <a:pt x="5" y="146"/>
                    </a:lnTo>
                    <a:lnTo>
                      <a:pt x="0" y="181"/>
                    </a:lnTo>
                    <a:lnTo>
                      <a:pt x="0" y="216"/>
                    </a:lnTo>
                    <a:lnTo>
                      <a:pt x="0" y="251"/>
                    </a:lnTo>
                    <a:lnTo>
                      <a:pt x="5" y="283"/>
                    </a:lnTo>
                    <a:lnTo>
                      <a:pt x="11" y="314"/>
                    </a:lnTo>
                    <a:lnTo>
                      <a:pt x="20" y="342"/>
                    </a:lnTo>
                    <a:lnTo>
                      <a:pt x="29" y="366"/>
                    </a:lnTo>
                    <a:lnTo>
                      <a:pt x="42" y="388"/>
                    </a:lnTo>
                    <a:lnTo>
                      <a:pt x="55" y="406"/>
                    </a:lnTo>
                    <a:lnTo>
                      <a:pt x="68" y="419"/>
                    </a:lnTo>
                    <a:lnTo>
                      <a:pt x="85" y="427"/>
                    </a:lnTo>
                    <a:lnTo>
                      <a:pt x="101" y="430"/>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72" name="Rectangle 85"/>
              <p:cNvSpPr>
                <a:spLocks noChangeArrowheads="1"/>
              </p:cNvSpPr>
              <p:nvPr/>
            </p:nvSpPr>
            <p:spPr bwMode="auto">
              <a:xfrm>
                <a:off x="1307" y="2458"/>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473" name="Rectangle 86"/>
              <p:cNvSpPr>
                <a:spLocks noChangeArrowheads="1"/>
              </p:cNvSpPr>
              <p:nvPr/>
            </p:nvSpPr>
            <p:spPr bwMode="auto">
              <a:xfrm>
                <a:off x="1322" y="245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474" name="Rectangle 87"/>
              <p:cNvSpPr>
                <a:spLocks noChangeArrowheads="1"/>
              </p:cNvSpPr>
              <p:nvPr/>
            </p:nvSpPr>
            <p:spPr bwMode="auto">
              <a:xfrm>
                <a:off x="1352" y="2458"/>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475" name="Rectangle 88"/>
              <p:cNvSpPr>
                <a:spLocks noChangeArrowheads="1"/>
              </p:cNvSpPr>
              <p:nvPr/>
            </p:nvSpPr>
            <p:spPr bwMode="auto">
              <a:xfrm>
                <a:off x="1379" y="2458"/>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476" name="Rectangle 89"/>
              <p:cNvSpPr>
                <a:spLocks noChangeArrowheads="1"/>
              </p:cNvSpPr>
              <p:nvPr/>
            </p:nvSpPr>
            <p:spPr bwMode="auto">
              <a:xfrm>
                <a:off x="1394" y="2458"/>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477" name="Rectangle 90"/>
              <p:cNvSpPr>
                <a:spLocks noChangeArrowheads="1"/>
              </p:cNvSpPr>
              <p:nvPr/>
            </p:nvSpPr>
            <p:spPr bwMode="auto">
              <a:xfrm>
                <a:off x="1411" y="245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478" name="Rectangle 91"/>
              <p:cNvSpPr>
                <a:spLocks noChangeArrowheads="1"/>
              </p:cNvSpPr>
              <p:nvPr/>
            </p:nvSpPr>
            <p:spPr bwMode="auto">
              <a:xfrm>
                <a:off x="1442" y="2458"/>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c</a:t>
                </a:r>
                <a:endParaRPr lang="en-US" altLang="zh-CN"/>
              </a:p>
            </p:txBody>
          </p:sp>
          <p:sp>
            <p:nvSpPr>
              <p:cNvPr id="479" name="Rectangle 92"/>
              <p:cNvSpPr>
                <a:spLocks noChangeArrowheads="1"/>
              </p:cNvSpPr>
              <p:nvPr/>
            </p:nvSpPr>
            <p:spPr bwMode="auto">
              <a:xfrm>
                <a:off x="1468" y="2458"/>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480" name="Rectangle 93"/>
              <p:cNvSpPr>
                <a:spLocks noChangeArrowheads="1"/>
              </p:cNvSpPr>
              <p:nvPr/>
            </p:nvSpPr>
            <p:spPr bwMode="auto">
              <a:xfrm>
                <a:off x="1483" y="2458"/>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481" name="Rectangle 94"/>
              <p:cNvSpPr>
                <a:spLocks noChangeArrowheads="1"/>
              </p:cNvSpPr>
              <p:nvPr/>
            </p:nvSpPr>
            <p:spPr bwMode="auto">
              <a:xfrm>
                <a:off x="1494" y="245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o</a:t>
                </a:r>
                <a:endParaRPr lang="en-US" altLang="zh-CN"/>
              </a:p>
            </p:txBody>
          </p:sp>
          <p:sp>
            <p:nvSpPr>
              <p:cNvPr id="482" name="Rectangle 95"/>
              <p:cNvSpPr>
                <a:spLocks noChangeArrowheads="1"/>
              </p:cNvSpPr>
              <p:nvPr/>
            </p:nvSpPr>
            <p:spPr bwMode="auto">
              <a:xfrm>
                <a:off x="1525" y="245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483" name="Rectangle 96"/>
              <p:cNvSpPr>
                <a:spLocks noChangeArrowheads="1"/>
              </p:cNvSpPr>
              <p:nvPr/>
            </p:nvSpPr>
            <p:spPr bwMode="auto">
              <a:xfrm>
                <a:off x="1555" y="2458"/>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84" name="Rectangle 97"/>
              <p:cNvSpPr>
                <a:spLocks noChangeArrowheads="1"/>
              </p:cNvSpPr>
              <p:nvPr/>
            </p:nvSpPr>
            <p:spPr bwMode="auto">
              <a:xfrm>
                <a:off x="1307" y="2513"/>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485" name="Rectangle 98"/>
              <p:cNvSpPr>
                <a:spLocks noChangeArrowheads="1"/>
              </p:cNvSpPr>
              <p:nvPr/>
            </p:nvSpPr>
            <p:spPr bwMode="auto">
              <a:xfrm>
                <a:off x="1322" y="251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2</a:t>
                </a:r>
                <a:endParaRPr lang="en-US" altLang="zh-CN"/>
              </a:p>
            </p:txBody>
          </p:sp>
          <p:sp>
            <p:nvSpPr>
              <p:cNvPr id="486" name="Rectangle 99"/>
              <p:cNvSpPr>
                <a:spLocks noChangeArrowheads="1"/>
              </p:cNvSpPr>
              <p:nvPr/>
            </p:nvSpPr>
            <p:spPr bwMode="auto">
              <a:xfrm>
                <a:off x="1352" y="251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0</a:t>
                </a:r>
                <a:endParaRPr lang="en-US" altLang="zh-CN"/>
              </a:p>
            </p:txBody>
          </p:sp>
          <p:sp>
            <p:nvSpPr>
              <p:cNvPr id="487" name="Rectangle 100"/>
              <p:cNvSpPr>
                <a:spLocks noChangeArrowheads="1"/>
              </p:cNvSpPr>
              <p:nvPr/>
            </p:nvSpPr>
            <p:spPr bwMode="auto">
              <a:xfrm>
                <a:off x="1381" y="251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488" name="Rectangle 101"/>
              <p:cNvSpPr>
                <a:spLocks noChangeArrowheads="1"/>
              </p:cNvSpPr>
              <p:nvPr/>
            </p:nvSpPr>
            <p:spPr bwMode="auto">
              <a:xfrm>
                <a:off x="1422" y="251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489" name="Rectangle 102"/>
              <p:cNvSpPr>
                <a:spLocks noChangeArrowheads="1"/>
              </p:cNvSpPr>
              <p:nvPr/>
            </p:nvSpPr>
            <p:spPr bwMode="auto">
              <a:xfrm>
                <a:off x="1453" y="251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6</a:t>
                </a:r>
                <a:endParaRPr lang="en-US" altLang="zh-CN"/>
              </a:p>
            </p:txBody>
          </p:sp>
          <p:sp>
            <p:nvSpPr>
              <p:cNvPr id="490" name="Rectangle 103"/>
              <p:cNvSpPr>
                <a:spLocks noChangeArrowheads="1"/>
              </p:cNvSpPr>
              <p:nvPr/>
            </p:nvSpPr>
            <p:spPr bwMode="auto">
              <a:xfrm>
                <a:off x="1481" y="2513"/>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491" name="Line 104"/>
              <p:cNvSpPr>
                <a:spLocks noChangeShapeType="1"/>
              </p:cNvSpPr>
              <p:nvPr/>
            </p:nvSpPr>
            <p:spPr bwMode="auto">
              <a:xfrm>
                <a:off x="2199" y="2334"/>
                <a:ext cx="288"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 name="Rectangle 105"/>
              <p:cNvSpPr>
                <a:spLocks noChangeArrowheads="1"/>
              </p:cNvSpPr>
              <p:nvPr/>
            </p:nvSpPr>
            <p:spPr bwMode="auto">
              <a:xfrm rot="-5400000">
                <a:off x="4413" y="1597"/>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493" name="Rectangle 106"/>
              <p:cNvSpPr>
                <a:spLocks noChangeArrowheads="1"/>
              </p:cNvSpPr>
              <p:nvPr/>
            </p:nvSpPr>
            <p:spPr bwMode="auto">
              <a:xfrm rot="-5400000">
                <a:off x="4420" y="156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494" name="Rectangle 107"/>
              <p:cNvSpPr>
                <a:spLocks noChangeArrowheads="1"/>
              </p:cNvSpPr>
              <p:nvPr/>
            </p:nvSpPr>
            <p:spPr bwMode="auto">
              <a:xfrm rot="-5400000">
                <a:off x="4412" y="1522"/>
                <a:ext cx="7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495" name="Rectangle 108"/>
              <p:cNvSpPr>
                <a:spLocks noChangeArrowheads="1"/>
              </p:cNvSpPr>
              <p:nvPr/>
            </p:nvSpPr>
            <p:spPr bwMode="auto">
              <a:xfrm rot="-5400000">
                <a:off x="4428" y="1491"/>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t</a:t>
                </a:r>
                <a:endParaRPr lang="en-US" altLang="zh-CN"/>
              </a:p>
            </p:txBody>
          </p:sp>
          <p:sp>
            <p:nvSpPr>
              <p:cNvPr id="496" name="Rectangle 109"/>
              <p:cNvSpPr>
                <a:spLocks noChangeArrowheads="1"/>
              </p:cNvSpPr>
              <p:nvPr/>
            </p:nvSpPr>
            <p:spPr bwMode="auto">
              <a:xfrm rot="-5400000">
                <a:off x="4420" y="147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o</a:t>
                </a:r>
                <a:endParaRPr lang="en-US" altLang="zh-CN"/>
              </a:p>
            </p:txBody>
          </p:sp>
          <p:sp>
            <p:nvSpPr>
              <p:cNvPr id="497" name="Rectangle 110"/>
              <p:cNvSpPr>
                <a:spLocks noChangeArrowheads="1"/>
              </p:cNvSpPr>
              <p:nvPr/>
            </p:nvSpPr>
            <p:spPr bwMode="auto">
              <a:xfrm rot="-5400000">
                <a:off x="4415" y="1435"/>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498" name="Rectangle 111"/>
              <p:cNvSpPr>
                <a:spLocks noChangeArrowheads="1"/>
              </p:cNvSpPr>
              <p:nvPr/>
            </p:nvSpPr>
            <p:spPr bwMode="auto">
              <a:xfrm rot="-5400000">
                <a:off x="4420" y="140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499" name="Rectangle 112"/>
              <p:cNvSpPr>
                <a:spLocks noChangeArrowheads="1"/>
              </p:cNvSpPr>
              <p:nvPr/>
            </p:nvSpPr>
            <p:spPr bwMode="auto">
              <a:xfrm rot="-5400000">
                <a:off x="4419" y="1369"/>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g</a:t>
                </a:r>
                <a:endParaRPr lang="en-US" altLang="zh-CN"/>
              </a:p>
            </p:txBody>
          </p:sp>
          <p:sp>
            <p:nvSpPr>
              <p:cNvPr id="500" name="Rectangle 113"/>
              <p:cNvSpPr>
                <a:spLocks noChangeArrowheads="1"/>
              </p:cNvSpPr>
              <p:nvPr/>
            </p:nvSpPr>
            <p:spPr bwMode="auto">
              <a:xfrm>
                <a:off x="2635" y="2572"/>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A</a:t>
                </a:r>
                <a:endParaRPr lang="en-US" altLang="zh-CN"/>
              </a:p>
            </p:txBody>
          </p:sp>
          <p:sp>
            <p:nvSpPr>
              <p:cNvPr id="501" name="Rectangle 114"/>
              <p:cNvSpPr>
                <a:spLocks noChangeArrowheads="1"/>
              </p:cNvSpPr>
              <p:nvPr/>
            </p:nvSpPr>
            <p:spPr bwMode="auto">
              <a:xfrm>
                <a:off x="2670" y="257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L</a:t>
                </a:r>
                <a:endParaRPr lang="en-US" altLang="zh-CN"/>
              </a:p>
            </p:txBody>
          </p:sp>
          <p:sp>
            <p:nvSpPr>
              <p:cNvPr id="502" name="Rectangle 115"/>
              <p:cNvSpPr>
                <a:spLocks noChangeArrowheads="1"/>
              </p:cNvSpPr>
              <p:nvPr/>
            </p:nvSpPr>
            <p:spPr bwMode="auto">
              <a:xfrm>
                <a:off x="2700" y="2572"/>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U</a:t>
                </a:r>
                <a:endParaRPr lang="en-US" altLang="zh-CN"/>
              </a:p>
            </p:txBody>
          </p:sp>
          <p:sp>
            <p:nvSpPr>
              <p:cNvPr id="503" name="Rectangle 116"/>
              <p:cNvSpPr>
                <a:spLocks noChangeArrowheads="1"/>
              </p:cNvSpPr>
              <p:nvPr/>
            </p:nvSpPr>
            <p:spPr bwMode="auto">
              <a:xfrm>
                <a:off x="2740" y="2572"/>
                <a:ext cx="68"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O</a:t>
                </a:r>
                <a:endParaRPr lang="en-US" altLang="zh-CN"/>
              </a:p>
            </p:txBody>
          </p:sp>
          <p:sp>
            <p:nvSpPr>
              <p:cNvPr id="504" name="Rectangle 117"/>
              <p:cNvSpPr>
                <a:spLocks noChangeArrowheads="1"/>
              </p:cNvSpPr>
              <p:nvPr/>
            </p:nvSpPr>
            <p:spPr bwMode="auto">
              <a:xfrm>
                <a:off x="2781" y="2572"/>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p</a:t>
                </a:r>
                <a:endParaRPr lang="en-US" altLang="zh-CN"/>
              </a:p>
            </p:txBody>
          </p:sp>
          <p:sp>
            <p:nvSpPr>
              <p:cNvPr id="505" name="Rectangle 118"/>
              <p:cNvSpPr>
                <a:spLocks noChangeArrowheads="1"/>
              </p:cNvSpPr>
              <p:nvPr/>
            </p:nvSpPr>
            <p:spPr bwMode="auto">
              <a:xfrm>
                <a:off x="3374" y="1162"/>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B</a:t>
                </a:r>
                <a:endParaRPr lang="en-US" altLang="zh-CN"/>
              </a:p>
            </p:txBody>
          </p:sp>
          <p:sp>
            <p:nvSpPr>
              <p:cNvPr id="506" name="Rectangle 119"/>
              <p:cNvSpPr>
                <a:spLocks noChangeArrowheads="1"/>
              </p:cNvSpPr>
              <p:nvPr/>
            </p:nvSpPr>
            <p:spPr bwMode="auto">
              <a:xfrm>
                <a:off x="3409" y="1162"/>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507" name="Rectangle 120"/>
              <p:cNvSpPr>
                <a:spLocks noChangeArrowheads="1"/>
              </p:cNvSpPr>
              <p:nvPr/>
            </p:nvSpPr>
            <p:spPr bwMode="auto">
              <a:xfrm>
                <a:off x="3429" y="116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a</a:t>
                </a:r>
                <a:endParaRPr lang="en-US" altLang="zh-CN"/>
              </a:p>
            </p:txBody>
          </p:sp>
          <p:sp>
            <p:nvSpPr>
              <p:cNvPr id="508" name="Rectangle 121"/>
              <p:cNvSpPr>
                <a:spLocks noChangeArrowheads="1"/>
              </p:cNvSpPr>
              <p:nvPr/>
            </p:nvSpPr>
            <p:spPr bwMode="auto">
              <a:xfrm>
                <a:off x="3457" y="116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n</a:t>
                </a:r>
                <a:endParaRPr lang="en-US" altLang="zh-CN"/>
              </a:p>
            </p:txBody>
          </p:sp>
          <p:sp>
            <p:nvSpPr>
              <p:cNvPr id="509" name="Rectangle 122"/>
              <p:cNvSpPr>
                <a:spLocks noChangeArrowheads="1"/>
              </p:cNvSpPr>
              <p:nvPr/>
            </p:nvSpPr>
            <p:spPr bwMode="auto">
              <a:xfrm>
                <a:off x="3488" y="1162"/>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c</a:t>
                </a:r>
                <a:endParaRPr lang="en-US" altLang="zh-CN"/>
              </a:p>
            </p:txBody>
          </p:sp>
          <p:sp>
            <p:nvSpPr>
              <p:cNvPr id="510" name="Rectangle 123"/>
              <p:cNvSpPr>
                <a:spLocks noChangeArrowheads="1"/>
              </p:cNvSpPr>
              <p:nvPr/>
            </p:nvSpPr>
            <p:spPr bwMode="auto">
              <a:xfrm>
                <a:off x="3514" y="116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h</a:t>
                </a:r>
                <a:endParaRPr lang="en-US" altLang="zh-CN"/>
              </a:p>
            </p:txBody>
          </p:sp>
          <p:sp>
            <p:nvSpPr>
              <p:cNvPr id="511" name="Rectangle 124"/>
              <p:cNvSpPr>
                <a:spLocks noChangeArrowheads="1"/>
              </p:cNvSpPr>
              <p:nvPr/>
            </p:nvSpPr>
            <p:spPr bwMode="auto">
              <a:xfrm>
                <a:off x="2439" y="2884"/>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512" name="Rectangle 125"/>
              <p:cNvSpPr>
                <a:spLocks noChangeArrowheads="1"/>
              </p:cNvSpPr>
              <p:nvPr/>
            </p:nvSpPr>
            <p:spPr bwMode="auto">
              <a:xfrm>
                <a:off x="2476" y="288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513" name="Rectangle 126"/>
              <p:cNvSpPr>
                <a:spLocks noChangeArrowheads="1"/>
              </p:cNvSpPr>
              <p:nvPr/>
            </p:nvSpPr>
            <p:spPr bwMode="auto">
              <a:xfrm>
                <a:off x="2506" y="2884"/>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g</a:t>
                </a:r>
                <a:endParaRPr lang="en-US" altLang="zh-CN"/>
              </a:p>
            </p:txBody>
          </p:sp>
          <p:sp>
            <p:nvSpPr>
              <p:cNvPr id="514" name="Rectangle 127"/>
              <p:cNvSpPr>
                <a:spLocks noChangeArrowheads="1"/>
              </p:cNvSpPr>
              <p:nvPr/>
            </p:nvSpPr>
            <p:spPr bwMode="auto">
              <a:xfrm>
                <a:off x="2537" y="2884"/>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D</a:t>
                </a:r>
                <a:endParaRPr lang="en-US" altLang="zh-CN"/>
              </a:p>
            </p:txBody>
          </p:sp>
          <p:sp>
            <p:nvSpPr>
              <p:cNvPr id="515" name="Rectangle 128"/>
              <p:cNvSpPr>
                <a:spLocks noChangeArrowheads="1"/>
              </p:cNvSpPr>
              <p:nvPr/>
            </p:nvSpPr>
            <p:spPr bwMode="auto">
              <a:xfrm>
                <a:off x="2576" y="2884"/>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s</a:t>
                </a:r>
                <a:endParaRPr lang="en-US" altLang="zh-CN"/>
              </a:p>
            </p:txBody>
          </p:sp>
          <p:sp>
            <p:nvSpPr>
              <p:cNvPr id="516" name="Rectangle 129"/>
              <p:cNvSpPr>
                <a:spLocks noChangeArrowheads="1"/>
              </p:cNvSpPr>
              <p:nvPr/>
            </p:nvSpPr>
            <p:spPr bwMode="auto">
              <a:xfrm>
                <a:off x="2602" y="2884"/>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t</a:t>
                </a:r>
                <a:endParaRPr lang="en-US" altLang="zh-CN"/>
              </a:p>
            </p:txBody>
          </p:sp>
          <p:sp>
            <p:nvSpPr>
              <p:cNvPr id="517" name="Rectangle 130"/>
              <p:cNvSpPr>
                <a:spLocks noChangeArrowheads="1"/>
              </p:cNvSpPr>
              <p:nvPr/>
            </p:nvSpPr>
            <p:spPr bwMode="auto">
              <a:xfrm>
                <a:off x="2703" y="131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A</a:t>
                </a:r>
                <a:endParaRPr lang="en-US" altLang="zh-CN"/>
              </a:p>
            </p:txBody>
          </p:sp>
          <p:sp>
            <p:nvSpPr>
              <p:cNvPr id="518" name="Rectangle 131"/>
              <p:cNvSpPr>
                <a:spLocks noChangeArrowheads="1"/>
              </p:cNvSpPr>
              <p:nvPr/>
            </p:nvSpPr>
            <p:spPr bwMode="auto">
              <a:xfrm>
                <a:off x="2737" y="131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L</a:t>
                </a:r>
                <a:endParaRPr lang="en-US" altLang="zh-CN"/>
              </a:p>
            </p:txBody>
          </p:sp>
          <p:sp>
            <p:nvSpPr>
              <p:cNvPr id="519" name="Rectangle 132"/>
              <p:cNvSpPr>
                <a:spLocks noChangeArrowheads="1"/>
              </p:cNvSpPr>
              <p:nvPr/>
            </p:nvSpPr>
            <p:spPr bwMode="auto">
              <a:xfrm>
                <a:off x="2768" y="1317"/>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U</a:t>
                </a:r>
                <a:endParaRPr lang="en-US" altLang="zh-CN"/>
              </a:p>
            </p:txBody>
          </p:sp>
          <p:sp>
            <p:nvSpPr>
              <p:cNvPr id="520" name="Rectangle 133"/>
              <p:cNvSpPr>
                <a:spLocks noChangeArrowheads="1"/>
              </p:cNvSpPr>
              <p:nvPr/>
            </p:nvSpPr>
            <p:spPr bwMode="auto">
              <a:xfrm>
                <a:off x="2807" y="131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S</a:t>
                </a:r>
                <a:endParaRPr lang="en-US" altLang="zh-CN"/>
              </a:p>
            </p:txBody>
          </p:sp>
          <p:sp>
            <p:nvSpPr>
              <p:cNvPr id="521" name="Rectangle 134"/>
              <p:cNvSpPr>
                <a:spLocks noChangeArrowheads="1"/>
              </p:cNvSpPr>
              <p:nvPr/>
            </p:nvSpPr>
            <p:spPr bwMode="auto">
              <a:xfrm>
                <a:off x="2842" y="1317"/>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522" name="Rectangle 135"/>
              <p:cNvSpPr>
                <a:spLocks noChangeArrowheads="1"/>
              </p:cNvSpPr>
              <p:nvPr/>
            </p:nvSpPr>
            <p:spPr bwMode="auto">
              <a:xfrm>
                <a:off x="2862" y="1317"/>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c</a:t>
                </a:r>
                <a:endParaRPr lang="en-US" altLang="zh-CN"/>
              </a:p>
            </p:txBody>
          </p:sp>
          <p:sp>
            <p:nvSpPr>
              <p:cNvPr id="523" name="Freeform 136"/>
              <p:cNvSpPr>
                <a:spLocks/>
              </p:cNvSpPr>
              <p:nvPr/>
            </p:nvSpPr>
            <p:spPr bwMode="auto">
              <a:xfrm>
                <a:off x="179" y="1489"/>
                <a:ext cx="26" cy="27"/>
              </a:xfrm>
              <a:custGeom>
                <a:avLst/>
                <a:gdLst>
                  <a:gd name="T0" fmla="*/ 13 w 26"/>
                  <a:gd name="T1" fmla="*/ 27 h 27"/>
                  <a:gd name="T2" fmla="*/ 15 w 26"/>
                  <a:gd name="T3" fmla="*/ 27 h 27"/>
                  <a:gd name="T4" fmla="*/ 17 w 26"/>
                  <a:gd name="T5" fmla="*/ 27 h 27"/>
                  <a:gd name="T6" fmla="*/ 20 w 26"/>
                  <a:gd name="T7" fmla="*/ 27 h 27"/>
                  <a:gd name="T8" fmla="*/ 22 w 26"/>
                  <a:gd name="T9" fmla="*/ 24 h 27"/>
                  <a:gd name="T10" fmla="*/ 24 w 26"/>
                  <a:gd name="T11" fmla="*/ 22 h 27"/>
                  <a:gd name="T12" fmla="*/ 24 w 26"/>
                  <a:gd name="T13" fmla="*/ 20 h 27"/>
                  <a:gd name="T14" fmla="*/ 26 w 26"/>
                  <a:gd name="T15" fmla="*/ 18 h 27"/>
                  <a:gd name="T16" fmla="*/ 26 w 26"/>
                  <a:gd name="T17" fmla="*/ 16 h 27"/>
                  <a:gd name="T18" fmla="*/ 26 w 26"/>
                  <a:gd name="T19" fmla="*/ 14 h 27"/>
                  <a:gd name="T20" fmla="*/ 26 w 26"/>
                  <a:gd name="T21" fmla="*/ 11 h 27"/>
                  <a:gd name="T22" fmla="*/ 26 w 26"/>
                  <a:gd name="T23" fmla="*/ 9 h 27"/>
                  <a:gd name="T24" fmla="*/ 24 w 26"/>
                  <a:gd name="T25" fmla="*/ 7 h 27"/>
                  <a:gd name="T26" fmla="*/ 22 w 26"/>
                  <a:gd name="T27" fmla="*/ 5 h 27"/>
                  <a:gd name="T28" fmla="*/ 22 w 26"/>
                  <a:gd name="T29" fmla="*/ 3 h 27"/>
                  <a:gd name="T30" fmla="*/ 20 w 26"/>
                  <a:gd name="T31" fmla="*/ 3 h 27"/>
                  <a:gd name="T32" fmla="*/ 17 w 26"/>
                  <a:gd name="T33" fmla="*/ 0 h 27"/>
                  <a:gd name="T34" fmla="*/ 15 w 26"/>
                  <a:gd name="T35" fmla="*/ 0 h 27"/>
                  <a:gd name="T36" fmla="*/ 13 w 26"/>
                  <a:gd name="T37" fmla="*/ 0 h 27"/>
                  <a:gd name="T38" fmla="*/ 11 w 26"/>
                  <a:gd name="T39" fmla="*/ 0 h 27"/>
                  <a:gd name="T40" fmla="*/ 9 w 26"/>
                  <a:gd name="T41" fmla="*/ 0 h 27"/>
                  <a:gd name="T42" fmla="*/ 6 w 26"/>
                  <a:gd name="T43" fmla="*/ 3 h 27"/>
                  <a:gd name="T44" fmla="*/ 4 w 26"/>
                  <a:gd name="T45" fmla="*/ 3 h 27"/>
                  <a:gd name="T46" fmla="*/ 4 w 26"/>
                  <a:gd name="T47" fmla="*/ 5 h 27"/>
                  <a:gd name="T48" fmla="*/ 2 w 26"/>
                  <a:gd name="T49" fmla="*/ 7 h 27"/>
                  <a:gd name="T50" fmla="*/ 0 w 26"/>
                  <a:gd name="T51" fmla="*/ 7 h 27"/>
                  <a:gd name="T52" fmla="*/ 0 w 26"/>
                  <a:gd name="T53" fmla="*/ 9 h 27"/>
                  <a:gd name="T54" fmla="*/ 0 w 26"/>
                  <a:gd name="T55" fmla="*/ 11 h 27"/>
                  <a:gd name="T56" fmla="*/ 0 w 26"/>
                  <a:gd name="T57" fmla="*/ 14 h 27"/>
                  <a:gd name="T58" fmla="*/ 0 w 26"/>
                  <a:gd name="T59" fmla="*/ 16 h 27"/>
                  <a:gd name="T60" fmla="*/ 0 w 26"/>
                  <a:gd name="T61" fmla="*/ 18 h 27"/>
                  <a:gd name="T62" fmla="*/ 0 w 26"/>
                  <a:gd name="T63" fmla="*/ 20 h 27"/>
                  <a:gd name="T64" fmla="*/ 2 w 26"/>
                  <a:gd name="T65" fmla="*/ 22 h 27"/>
                  <a:gd name="T66" fmla="*/ 4 w 26"/>
                  <a:gd name="T67" fmla="*/ 24 h 27"/>
                  <a:gd name="T68" fmla="*/ 6 w 26"/>
                  <a:gd name="T69" fmla="*/ 27 h 27"/>
                  <a:gd name="T70" fmla="*/ 9 w 26"/>
                  <a:gd name="T71" fmla="*/ 27 h 27"/>
                  <a:gd name="T72" fmla="*/ 11 w 26"/>
                  <a:gd name="T73" fmla="*/ 27 h 27"/>
                  <a:gd name="T74" fmla="*/ 13 w 26"/>
                  <a:gd name="T75" fmla="*/ 27 h 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6"/>
                  <a:gd name="T115" fmla="*/ 0 h 27"/>
                  <a:gd name="T116" fmla="*/ 26 w 26"/>
                  <a:gd name="T117" fmla="*/ 27 h 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6" h="27">
                    <a:moveTo>
                      <a:pt x="13" y="27"/>
                    </a:moveTo>
                    <a:lnTo>
                      <a:pt x="15" y="27"/>
                    </a:lnTo>
                    <a:lnTo>
                      <a:pt x="17" y="27"/>
                    </a:lnTo>
                    <a:lnTo>
                      <a:pt x="20" y="27"/>
                    </a:lnTo>
                    <a:lnTo>
                      <a:pt x="22" y="24"/>
                    </a:lnTo>
                    <a:lnTo>
                      <a:pt x="24" y="22"/>
                    </a:lnTo>
                    <a:lnTo>
                      <a:pt x="24" y="20"/>
                    </a:lnTo>
                    <a:lnTo>
                      <a:pt x="26" y="18"/>
                    </a:lnTo>
                    <a:lnTo>
                      <a:pt x="26" y="16"/>
                    </a:lnTo>
                    <a:lnTo>
                      <a:pt x="26" y="14"/>
                    </a:lnTo>
                    <a:lnTo>
                      <a:pt x="26" y="11"/>
                    </a:lnTo>
                    <a:lnTo>
                      <a:pt x="26" y="9"/>
                    </a:lnTo>
                    <a:lnTo>
                      <a:pt x="24" y="7"/>
                    </a:lnTo>
                    <a:lnTo>
                      <a:pt x="22" y="5"/>
                    </a:lnTo>
                    <a:lnTo>
                      <a:pt x="22" y="3"/>
                    </a:lnTo>
                    <a:lnTo>
                      <a:pt x="20" y="3"/>
                    </a:lnTo>
                    <a:lnTo>
                      <a:pt x="17" y="0"/>
                    </a:lnTo>
                    <a:lnTo>
                      <a:pt x="15" y="0"/>
                    </a:lnTo>
                    <a:lnTo>
                      <a:pt x="13" y="0"/>
                    </a:lnTo>
                    <a:lnTo>
                      <a:pt x="11" y="0"/>
                    </a:lnTo>
                    <a:lnTo>
                      <a:pt x="9" y="0"/>
                    </a:lnTo>
                    <a:lnTo>
                      <a:pt x="6" y="3"/>
                    </a:lnTo>
                    <a:lnTo>
                      <a:pt x="4" y="3"/>
                    </a:lnTo>
                    <a:lnTo>
                      <a:pt x="4" y="5"/>
                    </a:lnTo>
                    <a:lnTo>
                      <a:pt x="2" y="7"/>
                    </a:lnTo>
                    <a:lnTo>
                      <a:pt x="0" y="7"/>
                    </a:lnTo>
                    <a:lnTo>
                      <a:pt x="0" y="9"/>
                    </a:lnTo>
                    <a:lnTo>
                      <a:pt x="0" y="11"/>
                    </a:lnTo>
                    <a:lnTo>
                      <a:pt x="0" y="14"/>
                    </a:lnTo>
                    <a:lnTo>
                      <a:pt x="0" y="16"/>
                    </a:lnTo>
                    <a:lnTo>
                      <a:pt x="0" y="18"/>
                    </a:lnTo>
                    <a:lnTo>
                      <a:pt x="0" y="20"/>
                    </a:lnTo>
                    <a:lnTo>
                      <a:pt x="2" y="22"/>
                    </a:lnTo>
                    <a:lnTo>
                      <a:pt x="4" y="24"/>
                    </a:lnTo>
                    <a:lnTo>
                      <a:pt x="6" y="27"/>
                    </a:lnTo>
                    <a:lnTo>
                      <a:pt x="9" y="27"/>
                    </a:lnTo>
                    <a:lnTo>
                      <a:pt x="11" y="27"/>
                    </a:lnTo>
                    <a:lnTo>
                      <a:pt x="13"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24" name="Freeform 137"/>
              <p:cNvSpPr>
                <a:spLocks/>
              </p:cNvSpPr>
              <p:nvPr/>
            </p:nvSpPr>
            <p:spPr bwMode="auto">
              <a:xfrm>
                <a:off x="456" y="754"/>
                <a:ext cx="28" cy="29"/>
              </a:xfrm>
              <a:custGeom>
                <a:avLst/>
                <a:gdLst>
                  <a:gd name="T0" fmla="*/ 0 w 28"/>
                  <a:gd name="T1" fmla="*/ 0 h 29"/>
                  <a:gd name="T2" fmla="*/ 0 w 28"/>
                  <a:gd name="T3" fmla="*/ 29 h 29"/>
                  <a:gd name="T4" fmla="*/ 28 w 28"/>
                  <a:gd name="T5" fmla="*/ 16 h 29"/>
                  <a:gd name="T6" fmla="*/ 0 w 28"/>
                  <a:gd name="T7" fmla="*/ 2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0" y="29"/>
                    </a:lnTo>
                    <a:lnTo>
                      <a:pt x="28" y="16"/>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25" name="Freeform 138"/>
              <p:cNvSpPr>
                <a:spLocks/>
              </p:cNvSpPr>
              <p:nvPr/>
            </p:nvSpPr>
            <p:spPr bwMode="auto">
              <a:xfrm>
                <a:off x="456" y="1077"/>
                <a:ext cx="28" cy="29"/>
              </a:xfrm>
              <a:custGeom>
                <a:avLst/>
                <a:gdLst>
                  <a:gd name="T0" fmla="*/ 0 w 28"/>
                  <a:gd name="T1" fmla="*/ 0 h 29"/>
                  <a:gd name="T2" fmla="*/ 0 w 28"/>
                  <a:gd name="T3" fmla="*/ 29 h 29"/>
                  <a:gd name="T4" fmla="*/ 28 w 28"/>
                  <a:gd name="T5" fmla="*/ 15 h 29"/>
                  <a:gd name="T6" fmla="*/ 0 w 28"/>
                  <a:gd name="T7" fmla="*/ 2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0" y="29"/>
                    </a:lnTo>
                    <a:lnTo>
                      <a:pt x="28" y="15"/>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26" name="Rectangle 139"/>
              <p:cNvSpPr>
                <a:spLocks noChangeArrowheads="1"/>
              </p:cNvSpPr>
              <p:nvPr/>
            </p:nvSpPr>
            <p:spPr bwMode="auto">
              <a:xfrm>
                <a:off x="312" y="106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4</a:t>
                </a:r>
                <a:endParaRPr lang="en-US" altLang="zh-CN"/>
              </a:p>
            </p:txBody>
          </p:sp>
          <p:sp>
            <p:nvSpPr>
              <p:cNvPr id="527" name="Line 140"/>
              <p:cNvSpPr>
                <a:spLocks noChangeShapeType="1"/>
              </p:cNvSpPr>
              <p:nvPr/>
            </p:nvSpPr>
            <p:spPr bwMode="auto">
              <a:xfrm flipH="1">
                <a:off x="2199" y="929"/>
                <a:ext cx="259"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8" name="Freeform 141"/>
              <p:cNvSpPr>
                <a:spLocks/>
              </p:cNvSpPr>
              <p:nvPr/>
            </p:nvSpPr>
            <p:spPr bwMode="auto">
              <a:xfrm>
                <a:off x="2484" y="820"/>
                <a:ext cx="336" cy="543"/>
              </a:xfrm>
              <a:custGeom>
                <a:avLst/>
                <a:gdLst>
                  <a:gd name="T0" fmla="*/ 0 w 336"/>
                  <a:gd name="T1" fmla="*/ 0 h 543"/>
                  <a:gd name="T2" fmla="*/ 0 w 336"/>
                  <a:gd name="T3" fmla="*/ 220 h 543"/>
                  <a:gd name="T4" fmla="*/ 55 w 336"/>
                  <a:gd name="T5" fmla="*/ 272 h 543"/>
                  <a:gd name="T6" fmla="*/ 0 w 336"/>
                  <a:gd name="T7" fmla="*/ 323 h 543"/>
                  <a:gd name="T8" fmla="*/ 0 w 336"/>
                  <a:gd name="T9" fmla="*/ 543 h 543"/>
                  <a:gd name="T10" fmla="*/ 336 w 336"/>
                  <a:gd name="T11" fmla="*/ 377 h 543"/>
                  <a:gd name="T12" fmla="*/ 336 w 336"/>
                  <a:gd name="T13" fmla="*/ 166 h 543"/>
                  <a:gd name="T14" fmla="*/ 0 w 336"/>
                  <a:gd name="T15" fmla="*/ 0 h 543"/>
                  <a:gd name="T16" fmla="*/ 0 60000 65536"/>
                  <a:gd name="T17" fmla="*/ 0 60000 65536"/>
                  <a:gd name="T18" fmla="*/ 0 60000 65536"/>
                  <a:gd name="T19" fmla="*/ 0 60000 65536"/>
                  <a:gd name="T20" fmla="*/ 0 60000 65536"/>
                  <a:gd name="T21" fmla="*/ 0 60000 65536"/>
                  <a:gd name="T22" fmla="*/ 0 60000 65536"/>
                  <a:gd name="T23" fmla="*/ 0 60000 65536"/>
                  <a:gd name="T24" fmla="*/ 0 w 336"/>
                  <a:gd name="T25" fmla="*/ 0 h 543"/>
                  <a:gd name="T26" fmla="*/ 336 w 336"/>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6" h="543">
                    <a:moveTo>
                      <a:pt x="0" y="0"/>
                    </a:moveTo>
                    <a:lnTo>
                      <a:pt x="0" y="220"/>
                    </a:lnTo>
                    <a:lnTo>
                      <a:pt x="55" y="272"/>
                    </a:lnTo>
                    <a:lnTo>
                      <a:pt x="0" y="323"/>
                    </a:lnTo>
                    <a:lnTo>
                      <a:pt x="0" y="543"/>
                    </a:lnTo>
                    <a:lnTo>
                      <a:pt x="336" y="377"/>
                    </a:lnTo>
                    <a:lnTo>
                      <a:pt x="336" y="16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29" name="Freeform 142"/>
              <p:cNvSpPr>
                <a:spLocks/>
              </p:cNvSpPr>
              <p:nvPr/>
            </p:nvSpPr>
            <p:spPr bwMode="auto">
              <a:xfrm>
                <a:off x="2484" y="820"/>
                <a:ext cx="336" cy="543"/>
              </a:xfrm>
              <a:custGeom>
                <a:avLst/>
                <a:gdLst>
                  <a:gd name="T0" fmla="*/ 0 w 336"/>
                  <a:gd name="T1" fmla="*/ 0 h 543"/>
                  <a:gd name="T2" fmla="*/ 0 w 336"/>
                  <a:gd name="T3" fmla="*/ 220 h 543"/>
                  <a:gd name="T4" fmla="*/ 55 w 336"/>
                  <a:gd name="T5" fmla="*/ 272 h 543"/>
                  <a:gd name="T6" fmla="*/ 0 w 336"/>
                  <a:gd name="T7" fmla="*/ 323 h 543"/>
                  <a:gd name="T8" fmla="*/ 0 w 336"/>
                  <a:gd name="T9" fmla="*/ 543 h 543"/>
                  <a:gd name="T10" fmla="*/ 336 w 336"/>
                  <a:gd name="T11" fmla="*/ 377 h 543"/>
                  <a:gd name="T12" fmla="*/ 336 w 336"/>
                  <a:gd name="T13" fmla="*/ 166 h 543"/>
                  <a:gd name="T14" fmla="*/ 0 w 336"/>
                  <a:gd name="T15" fmla="*/ 0 h 543"/>
                  <a:gd name="T16" fmla="*/ 0 60000 65536"/>
                  <a:gd name="T17" fmla="*/ 0 60000 65536"/>
                  <a:gd name="T18" fmla="*/ 0 60000 65536"/>
                  <a:gd name="T19" fmla="*/ 0 60000 65536"/>
                  <a:gd name="T20" fmla="*/ 0 60000 65536"/>
                  <a:gd name="T21" fmla="*/ 0 60000 65536"/>
                  <a:gd name="T22" fmla="*/ 0 60000 65536"/>
                  <a:gd name="T23" fmla="*/ 0 60000 65536"/>
                  <a:gd name="T24" fmla="*/ 0 w 336"/>
                  <a:gd name="T25" fmla="*/ 0 h 543"/>
                  <a:gd name="T26" fmla="*/ 336 w 336"/>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6" h="543">
                    <a:moveTo>
                      <a:pt x="0" y="0"/>
                    </a:moveTo>
                    <a:lnTo>
                      <a:pt x="0" y="220"/>
                    </a:lnTo>
                    <a:lnTo>
                      <a:pt x="55" y="272"/>
                    </a:lnTo>
                    <a:lnTo>
                      <a:pt x="0" y="323"/>
                    </a:lnTo>
                    <a:lnTo>
                      <a:pt x="0" y="543"/>
                    </a:lnTo>
                    <a:lnTo>
                      <a:pt x="336" y="377"/>
                    </a:lnTo>
                    <a:lnTo>
                      <a:pt x="336" y="166"/>
                    </a:lnTo>
                    <a:lnTo>
                      <a:pt x="0" y="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0" name="Line 143"/>
              <p:cNvSpPr>
                <a:spLocks noChangeShapeType="1"/>
              </p:cNvSpPr>
              <p:nvPr/>
            </p:nvSpPr>
            <p:spPr bwMode="auto">
              <a:xfrm flipH="1">
                <a:off x="2820" y="1090"/>
                <a:ext cx="321"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1" name="Freeform 144"/>
              <p:cNvSpPr>
                <a:spLocks/>
              </p:cNvSpPr>
              <p:nvPr/>
            </p:nvSpPr>
            <p:spPr bwMode="auto">
              <a:xfrm>
                <a:off x="3128" y="1077"/>
                <a:ext cx="28" cy="29"/>
              </a:xfrm>
              <a:custGeom>
                <a:avLst/>
                <a:gdLst>
                  <a:gd name="T0" fmla="*/ 0 w 28"/>
                  <a:gd name="T1" fmla="*/ 0 h 29"/>
                  <a:gd name="T2" fmla="*/ 2 w 28"/>
                  <a:gd name="T3" fmla="*/ 29 h 29"/>
                  <a:gd name="T4" fmla="*/ 28 w 28"/>
                  <a:gd name="T5" fmla="*/ 15 h 29"/>
                  <a:gd name="T6" fmla="*/ 2 w 28"/>
                  <a:gd name="T7" fmla="*/ 0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2" y="29"/>
                    </a:lnTo>
                    <a:lnTo>
                      <a:pt x="28" y="15"/>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2" name="Line 145"/>
              <p:cNvSpPr>
                <a:spLocks noChangeShapeType="1"/>
              </p:cNvSpPr>
              <p:nvPr/>
            </p:nvSpPr>
            <p:spPr bwMode="auto">
              <a:xfrm>
                <a:off x="131" y="1503"/>
                <a:ext cx="12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 name="Freeform 146"/>
              <p:cNvSpPr>
                <a:spLocks/>
              </p:cNvSpPr>
              <p:nvPr/>
            </p:nvSpPr>
            <p:spPr bwMode="auto">
              <a:xfrm>
                <a:off x="242" y="1489"/>
                <a:ext cx="29" cy="29"/>
              </a:xfrm>
              <a:custGeom>
                <a:avLst/>
                <a:gdLst>
                  <a:gd name="T0" fmla="*/ 0 w 29"/>
                  <a:gd name="T1" fmla="*/ 0 h 29"/>
                  <a:gd name="T2" fmla="*/ 0 w 29"/>
                  <a:gd name="T3" fmla="*/ 29 h 29"/>
                  <a:gd name="T4" fmla="*/ 29 w 29"/>
                  <a:gd name="T5" fmla="*/ 14 h 29"/>
                  <a:gd name="T6" fmla="*/ 0 w 29"/>
                  <a:gd name="T7" fmla="*/ 0 h 29"/>
                  <a:gd name="T8" fmla="*/ 0 60000 65536"/>
                  <a:gd name="T9" fmla="*/ 0 60000 65536"/>
                  <a:gd name="T10" fmla="*/ 0 60000 65536"/>
                  <a:gd name="T11" fmla="*/ 0 60000 65536"/>
                  <a:gd name="T12" fmla="*/ 0 w 29"/>
                  <a:gd name="T13" fmla="*/ 0 h 29"/>
                  <a:gd name="T14" fmla="*/ 29 w 29"/>
                  <a:gd name="T15" fmla="*/ 29 h 29"/>
                </a:gdLst>
                <a:ahLst/>
                <a:cxnLst>
                  <a:cxn ang="T8">
                    <a:pos x="T0" y="T1"/>
                  </a:cxn>
                  <a:cxn ang="T9">
                    <a:pos x="T2" y="T3"/>
                  </a:cxn>
                  <a:cxn ang="T10">
                    <a:pos x="T4" y="T5"/>
                  </a:cxn>
                  <a:cxn ang="T11">
                    <a:pos x="T6" y="T7"/>
                  </a:cxn>
                </a:cxnLst>
                <a:rect l="T12" t="T13" r="T14" b="T15"/>
                <a:pathLst>
                  <a:path w="29" h="29">
                    <a:moveTo>
                      <a:pt x="0" y="0"/>
                    </a:moveTo>
                    <a:lnTo>
                      <a:pt x="0" y="29"/>
                    </a:lnTo>
                    <a:lnTo>
                      <a:pt x="29" y="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4" name="Freeform 147"/>
              <p:cNvSpPr>
                <a:spLocks/>
              </p:cNvSpPr>
              <p:nvPr/>
            </p:nvSpPr>
            <p:spPr bwMode="auto">
              <a:xfrm>
                <a:off x="0" y="1489"/>
                <a:ext cx="28" cy="29"/>
              </a:xfrm>
              <a:custGeom>
                <a:avLst/>
                <a:gdLst>
                  <a:gd name="T0" fmla="*/ 0 w 28"/>
                  <a:gd name="T1" fmla="*/ 0 h 29"/>
                  <a:gd name="T2" fmla="*/ 0 w 28"/>
                  <a:gd name="T3" fmla="*/ 29 h 29"/>
                  <a:gd name="T4" fmla="*/ 28 w 28"/>
                  <a:gd name="T5" fmla="*/ 14 h 29"/>
                  <a:gd name="T6" fmla="*/ 0 w 28"/>
                  <a:gd name="T7" fmla="*/ 0 h 29"/>
                  <a:gd name="T8" fmla="*/ 0 60000 65536"/>
                  <a:gd name="T9" fmla="*/ 0 60000 65536"/>
                  <a:gd name="T10" fmla="*/ 0 60000 65536"/>
                  <a:gd name="T11" fmla="*/ 0 60000 65536"/>
                  <a:gd name="T12" fmla="*/ 0 w 28"/>
                  <a:gd name="T13" fmla="*/ 0 h 29"/>
                  <a:gd name="T14" fmla="*/ 28 w 28"/>
                  <a:gd name="T15" fmla="*/ 29 h 29"/>
                </a:gdLst>
                <a:ahLst/>
                <a:cxnLst>
                  <a:cxn ang="T8">
                    <a:pos x="T0" y="T1"/>
                  </a:cxn>
                  <a:cxn ang="T9">
                    <a:pos x="T2" y="T3"/>
                  </a:cxn>
                  <a:cxn ang="T10">
                    <a:pos x="T4" y="T5"/>
                  </a:cxn>
                  <a:cxn ang="T11">
                    <a:pos x="T6" y="T7"/>
                  </a:cxn>
                </a:cxnLst>
                <a:rect l="T12" t="T13" r="T14" b="T15"/>
                <a:pathLst>
                  <a:path w="28" h="29">
                    <a:moveTo>
                      <a:pt x="0" y="0"/>
                    </a:moveTo>
                    <a:lnTo>
                      <a:pt x="0" y="29"/>
                    </a:lnTo>
                    <a:lnTo>
                      <a:pt x="28" y="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5" name="Freeform 148"/>
              <p:cNvSpPr>
                <a:spLocks/>
              </p:cNvSpPr>
              <p:nvPr/>
            </p:nvSpPr>
            <p:spPr bwMode="auto">
              <a:xfrm>
                <a:off x="1677" y="2321"/>
                <a:ext cx="29" cy="28"/>
              </a:xfrm>
              <a:custGeom>
                <a:avLst/>
                <a:gdLst>
                  <a:gd name="T0" fmla="*/ 0 w 29"/>
                  <a:gd name="T1" fmla="*/ 0 h 28"/>
                  <a:gd name="T2" fmla="*/ 3 w 29"/>
                  <a:gd name="T3" fmla="*/ 28 h 28"/>
                  <a:gd name="T4" fmla="*/ 29 w 29"/>
                  <a:gd name="T5" fmla="*/ 15 h 28"/>
                  <a:gd name="T6" fmla="*/ 3 w 29"/>
                  <a:gd name="T7" fmla="*/ 0 h 28"/>
                  <a:gd name="T8" fmla="*/ 0 w 29"/>
                  <a:gd name="T9" fmla="*/ 0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0" y="0"/>
                    </a:moveTo>
                    <a:lnTo>
                      <a:pt x="3" y="28"/>
                    </a:lnTo>
                    <a:lnTo>
                      <a:pt x="29" y="15"/>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6" name="Freeform 149"/>
              <p:cNvSpPr>
                <a:spLocks/>
              </p:cNvSpPr>
              <p:nvPr/>
            </p:nvSpPr>
            <p:spPr bwMode="auto">
              <a:xfrm>
                <a:off x="1710" y="2120"/>
                <a:ext cx="201" cy="430"/>
              </a:xfrm>
              <a:custGeom>
                <a:avLst/>
                <a:gdLst>
                  <a:gd name="T0" fmla="*/ 100 w 201"/>
                  <a:gd name="T1" fmla="*/ 427 h 430"/>
                  <a:gd name="T2" fmla="*/ 118 w 201"/>
                  <a:gd name="T3" fmla="*/ 427 h 430"/>
                  <a:gd name="T4" fmla="*/ 133 w 201"/>
                  <a:gd name="T5" fmla="*/ 419 h 430"/>
                  <a:gd name="T6" fmla="*/ 146 w 201"/>
                  <a:gd name="T7" fmla="*/ 406 h 430"/>
                  <a:gd name="T8" fmla="*/ 161 w 201"/>
                  <a:gd name="T9" fmla="*/ 388 h 430"/>
                  <a:gd name="T10" fmla="*/ 172 w 201"/>
                  <a:gd name="T11" fmla="*/ 366 h 430"/>
                  <a:gd name="T12" fmla="*/ 183 w 201"/>
                  <a:gd name="T13" fmla="*/ 342 h 430"/>
                  <a:gd name="T14" fmla="*/ 190 w 201"/>
                  <a:gd name="T15" fmla="*/ 314 h 430"/>
                  <a:gd name="T16" fmla="*/ 196 w 201"/>
                  <a:gd name="T17" fmla="*/ 283 h 430"/>
                  <a:gd name="T18" fmla="*/ 201 w 201"/>
                  <a:gd name="T19" fmla="*/ 251 h 430"/>
                  <a:gd name="T20" fmla="*/ 201 w 201"/>
                  <a:gd name="T21" fmla="*/ 216 h 430"/>
                  <a:gd name="T22" fmla="*/ 201 w 201"/>
                  <a:gd name="T23" fmla="*/ 181 h 430"/>
                  <a:gd name="T24" fmla="*/ 196 w 201"/>
                  <a:gd name="T25" fmla="*/ 146 h 430"/>
                  <a:gd name="T26" fmla="*/ 190 w 201"/>
                  <a:gd name="T27" fmla="*/ 116 h 430"/>
                  <a:gd name="T28" fmla="*/ 183 w 201"/>
                  <a:gd name="T29" fmla="*/ 89 h 430"/>
                  <a:gd name="T30" fmla="*/ 172 w 201"/>
                  <a:gd name="T31" fmla="*/ 63 h 430"/>
                  <a:gd name="T32" fmla="*/ 161 w 201"/>
                  <a:gd name="T33" fmla="*/ 41 h 430"/>
                  <a:gd name="T34" fmla="*/ 146 w 201"/>
                  <a:gd name="T35" fmla="*/ 24 h 430"/>
                  <a:gd name="T36" fmla="*/ 133 w 201"/>
                  <a:gd name="T37" fmla="*/ 11 h 430"/>
                  <a:gd name="T38" fmla="*/ 118 w 201"/>
                  <a:gd name="T39" fmla="*/ 4 h 430"/>
                  <a:gd name="T40" fmla="*/ 100 w 201"/>
                  <a:gd name="T41" fmla="*/ 0 h 430"/>
                  <a:gd name="T42" fmla="*/ 85 w 201"/>
                  <a:gd name="T43" fmla="*/ 4 h 430"/>
                  <a:gd name="T44" fmla="*/ 70 w 201"/>
                  <a:gd name="T45" fmla="*/ 11 h 430"/>
                  <a:gd name="T46" fmla="*/ 55 w 201"/>
                  <a:gd name="T47" fmla="*/ 24 h 430"/>
                  <a:gd name="T48" fmla="*/ 42 w 201"/>
                  <a:gd name="T49" fmla="*/ 41 h 430"/>
                  <a:gd name="T50" fmla="*/ 31 w 201"/>
                  <a:gd name="T51" fmla="*/ 63 h 430"/>
                  <a:gd name="T52" fmla="*/ 20 w 201"/>
                  <a:gd name="T53" fmla="*/ 89 h 430"/>
                  <a:gd name="T54" fmla="*/ 11 w 201"/>
                  <a:gd name="T55" fmla="*/ 116 h 430"/>
                  <a:gd name="T56" fmla="*/ 4 w 201"/>
                  <a:gd name="T57" fmla="*/ 148 h 430"/>
                  <a:gd name="T58" fmla="*/ 2 w 201"/>
                  <a:gd name="T59" fmla="*/ 181 h 430"/>
                  <a:gd name="T60" fmla="*/ 0 w 201"/>
                  <a:gd name="T61" fmla="*/ 216 h 430"/>
                  <a:gd name="T62" fmla="*/ 2 w 201"/>
                  <a:gd name="T63" fmla="*/ 251 h 430"/>
                  <a:gd name="T64" fmla="*/ 4 w 201"/>
                  <a:gd name="T65" fmla="*/ 283 h 430"/>
                  <a:gd name="T66" fmla="*/ 11 w 201"/>
                  <a:gd name="T67" fmla="*/ 314 h 430"/>
                  <a:gd name="T68" fmla="*/ 20 w 201"/>
                  <a:gd name="T69" fmla="*/ 342 h 430"/>
                  <a:gd name="T70" fmla="*/ 31 w 201"/>
                  <a:gd name="T71" fmla="*/ 366 h 430"/>
                  <a:gd name="T72" fmla="*/ 42 w 201"/>
                  <a:gd name="T73" fmla="*/ 388 h 430"/>
                  <a:gd name="T74" fmla="*/ 55 w 201"/>
                  <a:gd name="T75" fmla="*/ 406 h 430"/>
                  <a:gd name="T76" fmla="*/ 70 w 201"/>
                  <a:gd name="T77" fmla="*/ 419 h 430"/>
                  <a:gd name="T78" fmla="*/ 85 w 201"/>
                  <a:gd name="T79" fmla="*/ 427 h 430"/>
                  <a:gd name="T80" fmla="*/ 100 w 201"/>
                  <a:gd name="T81" fmla="*/ 430 h 430"/>
                  <a:gd name="T82" fmla="*/ 100 w 201"/>
                  <a:gd name="T83" fmla="*/ 427 h 4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1"/>
                  <a:gd name="T127" fmla="*/ 0 h 430"/>
                  <a:gd name="T128" fmla="*/ 201 w 201"/>
                  <a:gd name="T129" fmla="*/ 430 h 4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1" h="430">
                    <a:moveTo>
                      <a:pt x="100" y="427"/>
                    </a:moveTo>
                    <a:lnTo>
                      <a:pt x="118" y="427"/>
                    </a:lnTo>
                    <a:lnTo>
                      <a:pt x="133" y="419"/>
                    </a:lnTo>
                    <a:lnTo>
                      <a:pt x="146" y="406"/>
                    </a:lnTo>
                    <a:lnTo>
                      <a:pt x="161" y="388"/>
                    </a:lnTo>
                    <a:lnTo>
                      <a:pt x="172" y="366"/>
                    </a:lnTo>
                    <a:lnTo>
                      <a:pt x="183" y="342"/>
                    </a:lnTo>
                    <a:lnTo>
                      <a:pt x="190" y="314"/>
                    </a:lnTo>
                    <a:lnTo>
                      <a:pt x="196" y="283"/>
                    </a:lnTo>
                    <a:lnTo>
                      <a:pt x="201" y="251"/>
                    </a:lnTo>
                    <a:lnTo>
                      <a:pt x="201" y="216"/>
                    </a:lnTo>
                    <a:lnTo>
                      <a:pt x="201" y="181"/>
                    </a:lnTo>
                    <a:lnTo>
                      <a:pt x="196" y="146"/>
                    </a:lnTo>
                    <a:lnTo>
                      <a:pt x="190" y="116"/>
                    </a:lnTo>
                    <a:lnTo>
                      <a:pt x="183" y="89"/>
                    </a:lnTo>
                    <a:lnTo>
                      <a:pt x="172" y="63"/>
                    </a:lnTo>
                    <a:lnTo>
                      <a:pt x="161" y="41"/>
                    </a:lnTo>
                    <a:lnTo>
                      <a:pt x="146" y="24"/>
                    </a:lnTo>
                    <a:lnTo>
                      <a:pt x="133" y="11"/>
                    </a:lnTo>
                    <a:lnTo>
                      <a:pt x="118" y="4"/>
                    </a:lnTo>
                    <a:lnTo>
                      <a:pt x="100" y="0"/>
                    </a:lnTo>
                    <a:lnTo>
                      <a:pt x="85" y="4"/>
                    </a:lnTo>
                    <a:lnTo>
                      <a:pt x="70" y="11"/>
                    </a:lnTo>
                    <a:lnTo>
                      <a:pt x="55" y="24"/>
                    </a:lnTo>
                    <a:lnTo>
                      <a:pt x="42" y="41"/>
                    </a:lnTo>
                    <a:lnTo>
                      <a:pt x="31" y="63"/>
                    </a:lnTo>
                    <a:lnTo>
                      <a:pt x="20" y="89"/>
                    </a:lnTo>
                    <a:lnTo>
                      <a:pt x="11" y="116"/>
                    </a:lnTo>
                    <a:lnTo>
                      <a:pt x="4" y="148"/>
                    </a:lnTo>
                    <a:lnTo>
                      <a:pt x="2" y="181"/>
                    </a:lnTo>
                    <a:lnTo>
                      <a:pt x="0" y="216"/>
                    </a:lnTo>
                    <a:lnTo>
                      <a:pt x="2" y="251"/>
                    </a:lnTo>
                    <a:lnTo>
                      <a:pt x="4" y="283"/>
                    </a:lnTo>
                    <a:lnTo>
                      <a:pt x="11" y="314"/>
                    </a:lnTo>
                    <a:lnTo>
                      <a:pt x="20" y="342"/>
                    </a:lnTo>
                    <a:lnTo>
                      <a:pt x="31" y="366"/>
                    </a:lnTo>
                    <a:lnTo>
                      <a:pt x="42" y="388"/>
                    </a:lnTo>
                    <a:lnTo>
                      <a:pt x="55" y="406"/>
                    </a:lnTo>
                    <a:lnTo>
                      <a:pt x="70" y="419"/>
                    </a:lnTo>
                    <a:lnTo>
                      <a:pt x="85" y="427"/>
                    </a:lnTo>
                    <a:lnTo>
                      <a:pt x="100" y="430"/>
                    </a:lnTo>
                    <a:lnTo>
                      <a:pt x="100" y="4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7" name="Freeform 150"/>
              <p:cNvSpPr>
                <a:spLocks/>
              </p:cNvSpPr>
              <p:nvPr/>
            </p:nvSpPr>
            <p:spPr bwMode="auto">
              <a:xfrm>
                <a:off x="1710" y="2120"/>
                <a:ext cx="201" cy="430"/>
              </a:xfrm>
              <a:custGeom>
                <a:avLst/>
                <a:gdLst>
                  <a:gd name="T0" fmla="*/ 100 w 201"/>
                  <a:gd name="T1" fmla="*/ 427 h 430"/>
                  <a:gd name="T2" fmla="*/ 118 w 201"/>
                  <a:gd name="T3" fmla="*/ 427 h 430"/>
                  <a:gd name="T4" fmla="*/ 133 w 201"/>
                  <a:gd name="T5" fmla="*/ 419 h 430"/>
                  <a:gd name="T6" fmla="*/ 146 w 201"/>
                  <a:gd name="T7" fmla="*/ 406 h 430"/>
                  <a:gd name="T8" fmla="*/ 161 w 201"/>
                  <a:gd name="T9" fmla="*/ 388 h 430"/>
                  <a:gd name="T10" fmla="*/ 172 w 201"/>
                  <a:gd name="T11" fmla="*/ 366 h 430"/>
                  <a:gd name="T12" fmla="*/ 183 w 201"/>
                  <a:gd name="T13" fmla="*/ 342 h 430"/>
                  <a:gd name="T14" fmla="*/ 190 w 201"/>
                  <a:gd name="T15" fmla="*/ 314 h 430"/>
                  <a:gd name="T16" fmla="*/ 196 w 201"/>
                  <a:gd name="T17" fmla="*/ 283 h 430"/>
                  <a:gd name="T18" fmla="*/ 201 w 201"/>
                  <a:gd name="T19" fmla="*/ 251 h 430"/>
                  <a:gd name="T20" fmla="*/ 201 w 201"/>
                  <a:gd name="T21" fmla="*/ 216 h 430"/>
                  <a:gd name="T22" fmla="*/ 201 w 201"/>
                  <a:gd name="T23" fmla="*/ 181 h 430"/>
                  <a:gd name="T24" fmla="*/ 196 w 201"/>
                  <a:gd name="T25" fmla="*/ 146 h 430"/>
                  <a:gd name="T26" fmla="*/ 190 w 201"/>
                  <a:gd name="T27" fmla="*/ 116 h 430"/>
                  <a:gd name="T28" fmla="*/ 183 w 201"/>
                  <a:gd name="T29" fmla="*/ 89 h 430"/>
                  <a:gd name="T30" fmla="*/ 172 w 201"/>
                  <a:gd name="T31" fmla="*/ 63 h 430"/>
                  <a:gd name="T32" fmla="*/ 161 w 201"/>
                  <a:gd name="T33" fmla="*/ 41 h 430"/>
                  <a:gd name="T34" fmla="*/ 146 w 201"/>
                  <a:gd name="T35" fmla="*/ 24 h 430"/>
                  <a:gd name="T36" fmla="*/ 133 w 201"/>
                  <a:gd name="T37" fmla="*/ 11 h 430"/>
                  <a:gd name="T38" fmla="*/ 118 w 201"/>
                  <a:gd name="T39" fmla="*/ 4 h 430"/>
                  <a:gd name="T40" fmla="*/ 100 w 201"/>
                  <a:gd name="T41" fmla="*/ 0 h 430"/>
                  <a:gd name="T42" fmla="*/ 85 w 201"/>
                  <a:gd name="T43" fmla="*/ 4 h 430"/>
                  <a:gd name="T44" fmla="*/ 70 w 201"/>
                  <a:gd name="T45" fmla="*/ 11 h 430"/>
                  <a:gd name="T46" fmla="*/ 55 w 201"/>
                  <a:gd name="T47" fmla="*/ 24 h 430"/>
                  <a:gd name="T48" fmla="*/ 42 w 201"/>
                  <a:gd name="T49" fmla="*/ 41 h 430"/>
                  <a:gd name="T50" fmla="*/ 31 w 201"/>
                  <a:gd name="T51" fmla="*/ 63 h 430"/>
                  <a:gd name="T52" fmla="*/ 20 w 201"/>
                  <a:gd name="T53" fmla="*/ 89 h 430"/>
                  <a:gd name="T54" fmla="*/ 11 w 201"/>
                  <a:gd name="T55" fmla="*/ 116 h 430"/>
                  <a:gd name="T56" fmla="*/ 4 w 201"/>
                  <a:gd name="T57" fmla="*/ 148 h 430"/>
                  <a:gd name="T58" fmla="*/ 2 w 201"/>
                  <a:gd name="T59" fmla="*/ 181 h 430"/>
                  <a:gd name="T60" fmla="*/ 0 w 201"/>
                  <a:gd name="T61" fmla="*/ 216 h 430"/>
                  <a:gd name="T62" fmla="*/ 2 w 201"/>
                  <a:gd name="T63" fmla="*/ 251 h 430"/>
                  <a:gd name="T64" fmla="*/ 4 w 201"/>
                  <a:gd name="T65" fmla="*/ 283 h 430"/>
                  <a:gd name="T66" fmla="*/ 11 w 201"/>
                  <a:gd name="T67" fmla="*/ 314 h 430"/>
                  <a:gd name="T68" fmla="*/ 20 w 201"/>
                  <a:gd name="T69" fmla="*/ 342 h 430"/>
                  <a:gd name="T70" fmla="*/ 31 w 201"/>
                  <a:gd name="T71" fmla="*/ 366 h 430"/>
                  <a:gd name="T72" fmla="*/ 42 w 201"/>
                  <a:gd name="T73" fmla="*/ 388 h 430"/>
                  <a:gd name="T74" fmla="*/ 55 w 201"/>
                  <a:gd name="T75" fmla="*/ 406 h 430"/>
                  <a:gd name="T76" fmla="*/ 70 w 201"/>
                  <a:gd name="T77" fmla="*/ 419 h 430"/>
                  <a:gd name="T78" fmla="*/ 85 w 201"/>
                  <a:gd name="T79" fmla="*/ 427 h 430"/>
                  <a:gd name="T80" fmla="*/ 100 w 201"/>
                  <a:gd name="T81" fmla="*/ 430 h 4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01"/>
                  <a:gd name="T124" fmla="*/ 0 h 430"/>
                  <a:gd name="T125" fmla="*/ 201 w 201"/>
                  <a:gd name="T126" fmla="*/ 430 h 4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01" h="430">
                    <a:moveTo>
                      <a:pt x="100" y="427"/>
                    </a:moveTo>
                    <a:lnTo>
                      <a:pt x="118" y="427"/>
                    </a:lnTo>
                    <a:lnTo>
                      <a:pt x="133" y="419"/>
                    </a:lnTo>
                    <a:lnTo>
                      <a:pt x="146" y="406"/>
                    </a:lnTo>
                    <a:lnTo>
                      <a:pt x="161" y="388"/>
                    </a:lnTo>
                    <a:lnTo>
                      <a:pt x="172" y="366"/>
                    </a:lnTo>
                    <a:lnTo>
                      <a:pt x="183" y="342"/>
                    </a:lnTo>
                    <a:lnTo>
                      <a:pt x="190" y="314"/>
                    </a:lnTo>
                    <a:lnTo>
                      <a:pt x="196" y="283"/>
                    </a:lnTo>
                    <a:lnTo>
                      <a:pt x="201" y="251"/>
                    </a:lnTo>
                    <a:lnTo>
                      <a:pt x="201" y="216"/>
                    </a:lnTo>
                    <a:lnTo>
                      <a:pt x="201" y="181"/>
                    </a:lnTo>
                    <a:lnTo>
                      <a:pt x="196" y="146"/>
                    </a:lnTo>
                    <a:lnTo>
                      <a:pt x="190" y="116"/>
                    </a:lnTo>
                    <a:lnTo>
                      <a:pt x="183" y="89"/>
                    </a:lnTo>
                    <a:lnTo>
                      <a:pt x="172" y="63"/>
                    </a:lnTo>
                    <a:lnTo>
                      <a:pt x="161" y="41"/>
                    </a:lnTo>
                    <a:lnTo>
                      <a:pt x="146" y="24"/>
                    </a:lnTo>
                    <a:lnTo>
                      <a:pt x="133" y="11"/>
                    </a:lnTo>
                    <a:lnTo>
                      <a:pt x="118" y="4"/>
                    </a:lnTo>
                    <a:lnTo>
                      <a:pt x="100" y="0"/>
                    </a:lnTo>
                    <a:lnTo>
                      <a:pt x="85" y="4"/>
                    </a:lnTo>
                    <a:lnTo>
                      <a:pt x="70" y="11"/>
                    </a:lnTo>
                    <a:lnTo>
                      <a:pt x="55" y="24"/>
                    </a:lnTo>
                    <a:lnTo>
                      <a:pt x="42" y="41"/>
                    </a:lnTo>
                    <a:lnTo>
                      <a:pt x="31" y="63"/>
                    </a:lnTo>
                    <a:lnTo>
                      <a:pt x="20" y="89"/>
                    </a:lnTo>
                    <a:lnTo>
                      <a:pt x="11" y="116"/>
                    </a:lnTo>
                    <a:lnTo>
                      <a:pt x="4" y="148"/>
                    </a:lnTo>
                    <a:lnTo>
                      <a:pt x="2" y="181"/>
                    </a:lnTo>
                    <a:lnTo>
                      <a:pt x="0" y="216"/>
                    </a:lnTo>
                    <a:lnTo>
                      <a:pt x="2" y="251"/>
                    </a:lnTo>
                    <a:lnTo>
                      <a:pt x="4" y="283"/>
                    </a:lnTo>
                    <a:lnTo>
                      <a:pt x="11" y="314"/>
                    </a:lnTo>
                    <a:lnTo>
                      <a:pt x="20" y="342"/>
                    </a:lnTo>
                    <a:lnTo>
                      <a:pt x="31" y="366"/>
                    </a:lnTo>
                    <a:lnTo>
                      <a:pt x="42" y="388"/>
                    </a:lnTo>
                    <a:lnTo>
                      <a:pt x="55" y="406"/>
                    </a:lnTo>
                    <a:lnTo>
                      <a:pt x="70" y="419"/>
                    </a:lnTo>
                    <a:lnTo>
                      <a:pt x="85" y="427"/>
                    </a:lnTo>
                    <a:lnTo>
                      <a:pt x="100" y="43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8" name="Rectangle 151"/>
              <p:cNvSpPr>
                <a:spLocks noChangeArrowheads="1"/>
              </p:cNvSpPr>
              <p:nvPr/>
            </p:nvSpPr>
            <p:spPr bwMode="auto">
              <a:xfrm>
                <a:off x="1586" y="222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539" name="Rectangle 152"/>
              <p:cNvSpPr>
                <a:spLocks noChangeArrowheads="1"/>
              </p:cNvSpPr>
              <p:nvPr/>
            </p:nvSpPr>
            <p:spPr bwMode="auto">
              <a:xfrm>
                <a:off x="1614" y="222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6</a:t>
                </a:r>
                <a:endParaRPr lang="en-US" altLang="zh-CN"/>
              </a:p>
            </p:txBody>
          </p:sp>
          <p:sp>
            <p:nvSpPr>
              <p:cNvPr id="540" name="Line 153"/>
              <p:cNvSpPr>
                <a:spLocks noChangeShapeType="1"/>
              </p:cNvSpPr>
              <p:nvPr/>
            </p:nvSpPr>
            <p:spPr bwMode="auto">
              <a:xfrm flipH="1" flipV="1">
                <a:off x="1952" y="2299"/>
                <a:ext cx="39" cy="7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 name="Rectangle 154"/>
              <p:cNvSpPr>
                <a:spLocks noChangeArrowheads="1"/>
              </p:cNvSpPr>
              <p:nvPr/>
            </p:nvSpPr>
            <p:spPr bwMode="auto">
              <a:xfrm>
                <a:off x="1939" y="222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3</a:t>
                </a:r>
                <a:endParaRPr lang="en-US" altLang="zh-CN"/>
              </a:p>
            </p:txBody>
          </p:sp>
          <p:sp>
            <p:nvSpPr>
              <p:cNvPr id="542" name="Rectangle 155"/>
              <p:cNvSpPr>
                <a:spLocks noChangeArrowheads="1"/>
              </p:cNvSpPr>
              <p:nvPr/>
            </p:nvSpPr>
            <p:spPr bwMode="auto">
              <a:xfrm>
                <a:off x="1967" y="222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2</a:t>
                </a:r>
                <a:endParaRPr lang="en-US" altLang="zh-CN"/>
              </a:p>
            </p:txBody>
          </p:sp>
          <p:sp>
            <p:nvSpPr>
              <p:cNvPr id="543" name="Rectangle 156"/>
              <p:cNvSpPr>
                <a:spLocks noChangeArrowheads="1"/>
              </p:cNvSpPr>
              <p:nvPr/>
            </p:nvSpPr>
            <p:spPr bwMode="auto">
              <a:xfrm>
                <a:off x="1307" y="2203"/>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544" name="Rectangle 157"/>
              <p:cNvSpPr>
                <a:spLocks noChangeArrowheads="1"/>
              </p:cNvSpPr>
              <p:nvPr/>
            </p:nvSpPr>
            <p:spPr bwMode="auto">
              <a:xfrm>
                <a:off x="1322" y="220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545" name="Rectangle 158"/>
              <p:cNvSpPr>
                <a:spLocks noChangeArrowheads="1"/>
              </p:cNvSpPr>
              <p:nvPr/>
            </p:nvSpPr>
            <p:spPr bwMode="auto">
              <a:xfrm>
                <a:off x="1352" y="2203"/>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546" name="Rectangle 159"/>
              <p:cNvSpPr>
                <a:spLocks noChangeArrowheads="1"/>
              </p:cNvSpPr>
              <p:nvPr/>
            </p:nvSpPr>
            <p:spPr bwMode="auto">
              <a:xfrm>
                <a:off x="1379" y="2203"/>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547" name="Rectangle 160"/>
              <p:cNvSpPr>
                <a:spLocks noChangeArrowheads="1"/>
              </p:cNvSpPr>
              <p:nvPr/>
            </p:nvSpPr>
            <p:spPr bwMode="auto">
              <a:xfrm>
                <a:off x="1394" y="2203"/>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548" name="Rectangle 161"/>
              <p:cNvSpPr>
                <a:spLocks noChangeArrowheads="1"/>
              </p:cNvSpPr>
              <p:nvPr/>
            </p:nvSpPr>
            <p:spPr bwMode="auto">
              <a:xfrm>
                <a:off x="1411" y="220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549" name="Rectangle 162"/>
              <p:cNvSpPr>
                <a:spLocks noChangeArrowheads="1"/>
              </p:cNvSpPr>
              <p:nvPr/>
            </p:nvSpPr>
            <p:spPr bwMode="auto">
              <a:xfrm>
                <a:off x="1442" y="2203"/>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c</a:t>
                </a:r>
                <a:endParaRPr lang="en-US" altLang="zh-CN"/>
              </a:p>
            </p:txBody>
          </p:sp>
          <p:sp>
            <p:nvSpPr>
              <p:cNvPr id="550" name="Rectangle 163"/>
              <p:cNvSpPr>
                <a:spLocks noChangeArrowheads="1"/>
              </p:cNvSpPr>
              <p:nvPr/>
            </p:nvSpPr>
            <p:spPr bwMode="auto">
              <a:xfrm>
                <a:off x="1468" y="2203"/>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551" name="Rectangle 164"/>
              <p:cNvSpPr>
                <a:spLocks noChangeArrowheads="1"/>
              </p:cNvSpPr>
              <p:nvPr/>
            </p:nvSpPr>
            <p:spPr bwMode="auto">
              <a:xfrm>
                <a:off x="1483" y="2203"/>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552" name="Rectangle 165"/>
              <p:cNvSpPr>
                <a:spLocks noChangeArrowheads="1"/>
              </p:cNvSpPr>
              <p:nvPr/>
            </p:nvSpPr>
            <p:spPr bwMode="auto">
              <a:xfrm>
                <a:off x="1496" y="220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o</a:t>
                </a:r>
                <a:endParaRPr lang="en-US" altLang="zh-CN"/>
              </a:p>
            </p:txBody>
          </p:sp>
          <p:sp>
            <p:nvSpPr>
              <p:cNvPr id="553" name="Rectangle 166"/>
              <p:cNvSpPr>
                <a:spLocks noChangeArrowheads="1"/>
              </p:cNvSpPr>
              <p:nvPr/>
            </p:nvSpPr>
            <p:spPr bwMode="auto">
              <a:xfrm>
                <a:off x="1525" y="220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554" name="Rectangle 167"/>
              <p:cNvSpPr>
                <a:spLocks noChangeArrowheads="1"/>
              </p:cNvSpPr>
              <p:nvPr/>
            </p:nvSpPr>
            <p:spPr bwMode="auto">
              <a:xfrm>
                <a:off x="1555" y="2203"/>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55" name="Rectangle 168"/>
              <p:cNvSpPr>
                <a:spLocks noChangeArrowheads="1"/>
              </p:cNvSpPr>
              <p:nvPr/>
            </p:nvSpPr>
            <p:spPr bwMode="auto">
              <a:xfrm>
                <a:off x="1307" y="2257"/>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556" name="Rectangle 169"/>
              <p:cNvSpPr>
                <a:spLocks noChangeArrowheads="1"/>
              </p:cNvSpPr>
              <p:nvPr/>
            </p:nvSpPr>
            <p:spPr bwMode="auto">
              <a:xfrm>
                <a:off x="1322" y="225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557" name="Rectangle 170"/>
              <p:cNvSpPr>
                <a:spLocks noChangeArrowheads="1"/>
              </p:cNvSpPr>
              <p:nvPr/>
            </p:nvSpPr>
            <p:spPr bwMode="auto">
              <a:xfrm>
                <a:off x="1352" y="225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5</a:t>
                </a:r>
                <a:endParaRPr lang="en-US" altLang="zh-CN"/>
              </a:p>
            </p:txBody>
          </p:sp>
          <p:sp>
            <p:nvSpPr>
              <p:cNvPr id="558" name="Rectangle 171"/>
              <p:cNvSpPr>
                <a:spLocks noChangeArrowheads="1"/>
              </p:cNvSpPr>
              <p:nvPr/>
            </p:nvSpPr>
            <p:spPr bwMode="auto">
              <a:xfrm>
                <a:off x="1383" y="225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559" name="Rectangle 172"/>
              <p:cNvSpPr>
                <a:spLocks noChangeArrowheads="1"/>
              </p:cNvSpPr>
              <p:nvPr/>
            </p:nvSpPr>
            <p:spPr bwMode="auto">
              <a:xfrm>
                <a:off x="1422" y="225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0</a:t>
                </a:r>
                <a:endParaRPr lang="en-US" altLang="zh-CN"/>
              </a:p>
            </p:txBody>
          </p:sp>
          <p:sp>
            <p:nvSpPr>
              <p:cNvPr id="560" name="Rectangle 173"/>
              <p:cNvSpPr>
                <a:spLocks noChangeArrowheads="1"/>
              </p:cNvSpPr>
              <p:nvPr/>
            </p:nvSpPr>
            <p:spPr bwMode="auto">
              <a:xfrm>
                <a:off x="1453" y="2257"/>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561" name="Freeform 174"/>
              <p:cNvSpPr>
                <a:spLocks/>
              </p:cNvSpPr>
              <p:nvPr/>
            </p:nvSpPr>
            <p:spPr bwMode="auto">
              <a:xfrm>
                <a:off x="2454" y="916"/>
                <a:ext cx="28" cy="28"/>
              </a:xfrm>
              <a:custGeom>
                <a:avLst/>
                <a:gdLst>
                  <a:gd name="T0" fmla="*/ 0 w 28"/>
                  <a:gd name="T1" fmla="*/ 0 h 28"/>
                  <a:gd name="T2" fmla="*/ 0 w 28"/>
                  <a:gd name="T3" fmla="*/ 28 h 28"/>
                  <a:gd name="T4" fmla="*/ 28 w 28"/>
                  <a:gd name="T5" fmla="*/ 15 h 28"/>
                  <a:gd name="T6" fmla="*/ 0 w 28"/>
                  <a:gd name="T7" fmla="*/ 0 h 28"/>
                  <a:gd name="T8" fmla="*/ 0 60000 65536"/>
                  <a:gd name="T9" fmla="*/ 0 60000 65536"/>
                  <a:gd name="T10" fmla="*/ 0 60000 65536"/>
                  <a:gd name="T11" fmla="*/ 0 60000 65536"/>
                  <a:gd name="T12" fmla="*/ 0 w 28"/>
                  <a:gd name="T13" fmla="*/ 0 h 28"/>
                  <a:gd name="T14" fmla="*/ 28 w 28"/>
                  <a:gd name="T15" fmla="*/ 28 h 28"/>
                </a:gdLst>
                <a:ahLst/>
                <a:cxnLst>
                  <a:cxn ang="T8">
                    <a:pos x="T0" y="T1"/>
                  </a:cxn>
                  <a:cxn ang="T9">
                    <a:pos x="T2" y="T3"/>
                  </a:cxn>
                  <a:cxn ang="T10">
                    <a:pos x="T4" y="T5"/>
                  </a:cxn>
                  <a:cxn ang="T11">
                    <a:pos x="T6" y="T7"/>
                  </a:cxn>
                </a:cxnLst>
                <a:rect l="T12" t="T13" r="T14" b="T15"/>
                <a:pathLst>
                  <a:path w="28" h="28">
                    <a:moveTo>
                      <a:pt x="0" y="0"/>
                    </a:moveTo>
                    <a:lnTo>
                      <a:pt x="0" y="28"/>
                    </a:lnTo>
                    <a:lnTo>
                      <a:pt x="28"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62" name="Freeform 175"/>
              <p:cNvSpPr>
                <a:spLocks/>
              </p:cNvSpPr>
              <p:nvPr/>
            </p:nvSpPr>
            <p:spPr bwMode="auto">
              <a:xfrm>
                <a:off x="2454" y="1239"/>
                <a:ext cx="28" cy="28"/>
              </a:xfrm>
              <a:custGeom>
                <a:avLst/>
                <a:gdLst>
                  <a:gd name="T0" fmla="*/ 0 w 28"/>
                  <a:gd name="T1" fmla="*/ 0 h 28"/>
                  <a:gd name="T2" fmla="*/ 0 w 28"/>
                  <a:gd name="T3" fmla="*/ 28 h 28"/>
                  <a:gd name="T4" fmla="*/ 28 w 28"/>
                  <a:gd name="T5" fmla="*/ 15 h 28"/>
                  <a:gd name="T6" fmla="*/ 0 w 28"/>
                  <a:gd name="T7" fmla="*/ 0 h 28"/>
                  <a:gd name="T8" fmla="*/ 0 60000 65536"/>
                  <a:gd name="T9" fmla="*/ 0 60000 65536"/>
                  <a:gd name="T10" fmla="*/ 0 60000 65536"/>
                  <a:gd name="T11" fmla="*/ 0 60000 65536"/>
                  <a:gd name="T12" fmla="*/ 0 w 28"/>
                  <a:gd name="T13" fmla="*/ 0 h 28"/>
                  <a:gd name="T14" fmla="*/ 28 w 28"/>
                  <a:gd name="T15" fmla="*/ 28 h 28"/>
                </a:gdLst>
                <a:ahLst/>
                <a:cxnLst>
                  <a:cxn ang="T8">
                    <a:pos x="T0" y="T1"/>
                  </a:cxn>
                  <a:cxn ang="T9">
                    <a:pos x="T2" y="T3"/>
                  </a:cxn>
                  <a:cxn ang="T10">
                    <a:pos x="T4" y="T5"/>
                  </a:cxn>
                  <a:cxn ang="T11">
                    <a:pos x="T6" y="T7"/>
                  </a:cxn>
                </a:cxnLst>
                <a:rect l="T12" t="T13" r="T14" b="T15"/>
                <a:pathLst>
                  <a:path w="28" h="28">
                    <a:moveTo>
                      <a:pt x="0" y="0"/>
                    </a:moveTo>
                    <a:lnTo>
                      <a:pt x="0" y="28"/>
                    </a:lnTo>
                    <a:lnTo>
                      <a:pt x="28"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63" name="Freeform 176"/>
              <p:cNvSpPr>
                <a:spLocks/>
              </p:cNvSpPr>
              <p:nvPr/>
            </p:nvSpPr>
            <p:spPr bwMode="auto">
              <a:xfrm>
                <a:off x="4443" y="1725"/>
                <a:ext cx="100" cy="340"/>
              </a:xfrm>
              <a:custGeom>
                <a:avLst/>
                <a:gdLst>
                  <a:gd name="T0" fmla="*/ 0 w 100"/>
                  <a:gd name="T1" fmla="*/ 48 h 340"/>
                  <a:gd name="T2" fmla="*/ 0 w 100"/>
                  <a:gd name="T3" fmla="*/ 42 h 340"/>
                  <a:gd name="T4" fmla="*/ 2 w 100"/>
                  <a:gd name="T5" fmla="*/ 33 h 340"/>
                  <a:gd name="T6" fmla="*/ 7 w 100"/>
                  <a:gd name="T7" fmla="*/ 26 h 340"/>
                  <a:gd name="T8" fmla="*/ 9 w 100"/>
                  <a:gd name="T9" fmla="*/ 20 h 340"/>
                  <a:gd name="T10" fmla="*/ 15 w 100"/>
                  <a:gd name="T11" fmla="*/ 13 h 340"/>
                  <a:gd name="T12" fmla="*/ 20 w 100"/>
                  <a:gd name="T13" fmla="*/ 9 h 340"/>
                  <a:gd name="T14" fmla="*/ 26 w 100"/>
                  <a:gd name="T15" fmla="*/ 4 h 340"/>
                  <a:gd name="T16" fmla="*/ 35 w 100"/>
                  <a:gd name="T17" fmla="*/ 2 h 340"/>
                  <a:gd name="T18" fmla="*/ 41 w 100"/>
                  <a:gd name="T19" fmla="*/ 0 h 340"/>
                  <a:gd name="T20" fmla="*/ 50 w 100"/>
                  <a:gd name="T21" fmla="*/ 0 h 340"/>
                  <a:gd name="T22" fmla="*/ 59 w 100"/>
                  <a:gd name="T23" fmla="*/ 0 h 340"/>
                  <a:gd name="T24" fmla="*/ 65 w 100"/>
                  <a:gd name="T25" fmla="*/ 2 h 340"/>
                  <a:gd name="T26" fmla="*/ 74 w 100"/>
                  <a:gd name="T27" fmla="*/ 4 h 340"/>
                  <a:gd name="T28" fmla="*/ 81 w 100"/>
                  <a:gd name="T29" fmla="*/ 9 h 340"/>
                  <a:gd name="T30" fmla="*/ 85 w 100"/>
                  <a:gd name="T31" fmla="*/ 13 h 340"/>
                  <a:gd name="T32" fmla="*/ 92 w 100"/>
                  <a:gd name="T33" fmla="*/ 20 h 340"/>
                  <a:gd name="T34" fmla="*/ 94 w 100"/>
                  <a:gd name="T35" fmla="*/ 26 h 340"/>
                  <a:gd name="T36" fmla="*/ 98 w 100"/>
                  <a:gd name="T37" fmla="*/ 33 h 340"/>
                  <a:gd name="T38" fmla="*/ 100 w 100"/>
                  <a:gd name="T39" fmla="*/ 42 h 340"/>
                  <a:gd name="T40" fmla="*/ 100 w 100"/>
                  <a:gd name="T41" fmla="*/ 50 h 340"/>
                  <a:gd name="T42" fmla="*/ 100 w 100"/>
                  <a:gd name="T43" fmla="*/ 290 h 340"/>
                  <a:gd name="T44" fmla="*/ 100 w 100"/>
                  <a:gd name="T45" fmla="*/ 299 h 340"/>
                  <a:gd name="T46" fmla="*/ 98 w 100"/>
                  <a:gd name="T47" fmla="*/ 308 h 340"/>
                  <a:gd name="T48" fmla="*/ 94 w 100"/>
                  <a:gd name="T49" fmla="*/ 314 h 340"/>
                  <a:gd name="T50" fmla="*/ 92 w 100"/>
                  <a:gd name="T51" fmla="*/ 321 h 340"/>
                  <a:gd name="T52" fmla="*/ 85 w 100"/>
                  <a:gd name="T53" fmla="*/ 327 h 340"/>
                  <a:gd name="T54" fmla="*/ 81 w 100"/>
                  <a:gd name="T55" fmla="*/ 332 h 340"/>
                  <a:gd name="T56" fmla="*/ 74 w 100"/>
                  <a:gd name="T57" fmla="*/ 336 h 340"/>
                  <a:gd name="T58" fmla="*/ 65 w 100"/>
                  <a:gd name="T59" fmla="*/ 338 h 340"/>
                  <a:gd name="T60" fmla="*/ 59 w 100"/>
                  <a:gd name="T61" fmla="*/ 340 h 340"/>
                  <a:gd name="T62" fmla="*/ 50 w 100"/>
                  <a:gd name="T63" fmla="*/ 340 h 340"/>
                  <a:gd name="T64" fmla="*/ 41 w 100"/>
                  <a:gd name="T65" fmla="*/ 340 h 340"/>
                  <a:gd name="T66" fmla="*/ 35 w 100"/>
                  <a:gd name="T67" fmla="*/ 338 h 340"/>
                  <a:gd name="T68" fmla="*/ 26 w 100"/>
                  <a:gd name="T69" fmla="*/ 336 h 340"/>
                  <a:gd name="T70" fmla="*/ 20 w 100"/>
                  <a:gd name="T71" fmla="*/ 332 h 340"/>
                  <a:gd name="T72" fmla="*/ 15 w 100"/>
                  <a:gd name="T73" fmla="*/ 327 h 340"/>
                  <a:gd name="T74" fmla="*/ 9 w 100"/>
                  <a:gd name="T75" fmla="*/ 321 h 340"/>
                  <a:gd name="T76" fmla="*/ 7 w 100"/>
                  <a:gd name="T77" fmla="*/ 314 h 340"/>
                  <a:gd name="T78" fmla="*/ 2 w 100"/>
                  <a:gd name="T79" fmla="*/ 308 h 340"/>
                  <a:gd name="T80" fmla="*/ 0 w 100"/>
                  <a:gd name="T81" fmla="*/ 299 h 340"/>
                  <a:gd name="T82" fmla="*/ 0 w 100"/>
                  <a:gd name="T83" fmla="*/ 290 h 340"/>
                  <a:gd name="T84" fmla="*/ 0 w 100"/>
                  <a:gd name="T85" fmla="*/ 50 h 340"/>
                  <a:gd name="T86" fmla="*/ 0 w 100"/>
                  <a:gd name="T87" fmla="*/ 48 h 3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0"/>
                  <a:gd name="T133" fmla="*/ 0 h 340"/>
                  <a:gd name="T134" fmla="*/ 100 w 100"/>
                  <a:gd name="T135" fmla="*/ 340 h 3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0" h="340">
                    <a:moveTo>
                      <a:pt x="0" y="48"/>
                    </a:moveTo>
                    <a:lnTo>
                      <a:pt x="0" y="42"/>
                    </a:lnTo>
                    <a:lnTo>
                      <a:pt x="2" y="33"/>
                    </a:lnTo>
                    <a:lnTo>
                      <a:pt x="7" y="26"/>
                    </a:lnTo>
                    <a:lnTo>
                      <a:pt x="9" y="20"/>
                    </a:lnTo>
                    <a:lnTo>
                      <a:pt x="15" y="13"/>
                    </a:lnTo>
                    <a:lnTo>
                      <a:pt x="20" y="9"/>
                    </a:lnTo>
                    <a:lnTo>
                      <a:pt x="26" y="4"/>
                    </a:lnTo>
                    <a:lnTo>
                      <a:pt x="35" y="2"/>
                    </a:lnTo>
                    <a:lnTo>
                      <a:pt x="41" y="0"/>
                    </a:lnTo>
                    <a:lnTo>
                      <a:pt x="50" y="0"/>
                    </a:lnTo>
                    <a:lnTo>
                      <a:pt x="59" y="0"/>
                    </a:lnTo>
                    <a:lnTo>
                      <a:pt x="65" y="2"/>
                    </a:lnTo>
                    <a:lnTo>
                      <a:pt x="74" y="4"/>
                    </a:lnTo>
                    <a:lnTo>
                      <a:pt x="81" y="9"/>
                    </a:lnTo>
                    <a:lnTo>
                      <a:pt x="85" y="13"/>
                    </a:lnTo>
                    <a:lnTo>
                      <a:pt x="92" y="20"/>
                    </a:lnTo>
                    <a:lnTo>
                      <a:pt x="94" y="26"/>
                    </a:lnTo>
                    <a:lnTo>
                      <a:pt x="98" y="33"/>
                    </a:lnTo>
                    <a:lnTo>
                      <a:pt x="100" y="42"/>
                    </a:lnTo>
                    <a:lnTo>
                      <a:pt x="100" y="50"/>
                    </a:lnTo>
                    <a:lnTo>
                      <a:pt x="100" y="290"/>
                    </a:lnTo>
                    <a:lnTo>
                      <a:pt x="100" y="299"/>
                    </a:lnTo>
                    <a:lnTo>
                      <a:pt x="98" y="308"/>
                    </a:lnTo>
                    <a:lnTo>
                      <a:pt x="94" y="314"/>
                    </a:lnTo>
                    <a:lnTo>
                      <a:pt x="92" y="321"/>
                    </a:lnTo>
                    <a:lnTo>
                      <a:pt x="85" y="327"/>
                    </a:lnTo>
                    <a:lnTo>
                      <a:pt x="81" y="332"/>
                    </a:lnTo>
                    <a:lnTo>
                      <a:pt x="74" y="336"/>
                    </a:lnTo>
                    <a:lnTo>
                      <a:pt x="65" y="338"/>
                    </a:lnTo>
                    <a:lnTo>
                      <a:pt x="59" y="340"/>
                    </a:lnTo>
                    <a:lnTo>
                      <a:pt x="50" y="340"/>
                    </a:lnTo>
                    <a:lnTo>
                      <a:pt x="41" y="340"/>
                    </a:lnTo>
                    <a:lnTo>
                      <a:pt x="35" y="338"/>
                    </a:lnTo>
                    <a:lnTo>
                      <a:pt x="26" y="336"/>
                    </a:lnTo>
                    <a:lnTo>
                      <a:pt x="20" y="332"/>
                    </a:lnTo>
                    <a:lnTo>
                      <a:pt x="15" y="327"/>
                    </a:lnTo>
                    <a:lnTo>
                      <a:pt x="9" y="321"/>
                    </a:lnTo>
                    <a:lnTo>
                      <a:pt x="7" y="314"/>
                    </a:lnTo>
                    <a:lnTo>
                      <a:pt x="2" y="308"/>
                    </a:lnTo>
                    <a:lnTo>
                      <a:pt x="0" y="299"/>
                    </a:lnTo>
                    <a:lnTo>
                      <a:pt x="0" y="290"/>
                    </a:lnTo>
                    <a:lnTo>
                      <a:pt x="0" y="50"/>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64" name="Freeform 177"/>
              <p:cNvSpPr>
                <a:spLocks/>
              </p:cNvSpPr>
              <p:nvPr/>
            </p:nvSpPr>
            <p:spPr bwMode="auto">
              <a:xfrm>
                <a:off x="4443" y="1725"/>
                <a:ext cx="100" cy="340"/>
              </a:xfrm>
              <a:custGeom>
                <a:avLst/>
                <a:gdLst>
                  <a:gd name="T0" fmla="*/ 0 w 100"/>
                  <a:gd name="T1" fmla="*/ 48 h 340"/>
                  <a:gd name="T2" fmla="*/ 0 w 100"/>
                  <a:gd name="T3" fmla="*/ 42 h 340"/>
                  <a:gd name="T4" fmla="*/ 2 w 100"/>
                  <a:gd name="T5" fmla="*/ 33 h 340"/>
                  <a:gd name="T6" fmla="*/ 7 w 100"/>
                  <a:gd name="T7" fmla="*/ 26 h 340"/>
                  <a:gd name="T8" fmla="*/ 9 w 100"/>
                  <a:gd name="T9" fmla="*/ 20 h 340"/>
                  <a:gd name="T10" fmla="*/ 15 w 100"/>
                  <a:gd name="T11" fmla="*/ 13 h 340"/>
                  <a:gd name="T12" fmla="*/ 20 w 100"/>
                  <a:gd name="T13" fmla="*/ 9 h 340"/>
                  <a:gd name="T14" fmla="*/ 26 w 100"/>
                  <a:gd name="T15" fmla="*/ 4 h 340"/>
                  <a:gd name="T16" fmla="*/ 35 w 100"/>
                  <a:gd name="T17" fmla="*/ 2 h 340"/>
                  <a:gd name="T18" fmla="*/ 41 w 100"/>
                  <a:gd name="T19" fmla="*/ 0 h 340"/>
                  <a:gd name="T20" fmla="*/ 50 w 100"/>
                  <a:gd name="T21" fmla="*/ 0 h 340"/>
                  <a:gd name="T22" fmla="*/ 59 w 100"/>
                  <a:gd name="T23" fmla="*/ 0 h 340"/>
                  <a:gd name="T24" fmla="*/ 65 w 100"/>
                  <a:gd name="T25" fmla="*/ 2 h 340"/>
                  <a:gd name="T26" fmla="*/ 74 w 100"/>
                  <a:gd name="T27" fmla="*/ 4 h 340"/>
                  <a:gd name="T28" fmla="*/ 81 w 100"/>
                  <a:gd name="T29" fmla="*/ 9 h 340"/>
                  <a:gd name="T30" fmla="*/ 85 w 100"/>
                  <a:gd name="T31" fmla="*/ 13 h 340"/>
                  <a:gd name="T32" fmla="*/ 92 w 100"/>
                  <a:gd name="T33" fmla="*/ 20 h 340"/>
                  <a:gd name="T34" fmla="*/ 94 w 100"/>
                  <a:gd name="T35" fmla="*/ 26 h 340"/>
                  <a:gd name="T36" fmla="*/ 98 w 100"/>
                  <a:gd name="T37" fmla="*/ 33 h 340"/>
                  <a:gd name="T38" fmla="*/ 100 w 100"/>
                  <a:gd name="T39" fmla="*/ 42 h 340"/>
                  <a:gd name="T40" fmla="*/ 100 w 100"/>
                  <a:gd name="T41" fmla="*/ 50 h 340"/>
                  <a:gd name="T42" fmla="*/ 100 w 100"/>
                  <a:gd name="T43" fmla="*/ 290 h 340"/>
                  <a:gd name="T44" fmla="*/ 100 w 100"/>
                  <a:gd name="T45" fmla="*/ 299 h 340"/>
                  <a:gd name="T46" fmla="*/ 98 w 100"/>
                  <a:gd name="T47" fmla="*/ 308 h 340"/>
                  <a:gd name="T48" fmla="*/ 94 w 100"/>
                  <a:gd name="T49" fmla="*/ 314 h 340"/>
                  <a:gd name="T50" fmla="*/ 92 w 100"/>
                  <a:gd name="T51" fmla="*/ 321 h 340"/>
                  <a:gd name="T52" fmla="*/ 85 w 100"/>
                  <a:gd name="T53" fmla="*/ 327 h 340"/>
                  <a:gd name="T54" fmla="*/ 81 w 100"/>
                  <a:gd name="T55" fmla="*/ 332 h 340"/>
                  <a:gd name="T56" fmla="*/ 74 w 100"/>
                  <a:gd name="T57" fmla="*/ 336 h 340"/>
                  <a:gd name="T58" fmla="*/ 65 w 100"/>
                  <a:gd name="T59" fmla="*/ 338 h 340"/>
                  <a:gd name="T60" fmla="*/ 59 w 100"/>
                  <a:gd name="T61" fmla="*/ 340 h 340"/>
                  <a:gd name="T62" fmla="*/ 50 w 100"/>
                  <a:gd name="T63" fmla="*/ 340 h 340"/>
                  <a:gd name="T64" fmla="*/ 41 w 100"/>
                  <a:gd name="T65" fmla="*/ 340 h 340"/>
                  <a:gd name="T66" fmla="*/ 35 w 100"/>
                  <a:gd name="T67" fmla="*/ 338 h 340"/>
                  <a:gd name="T68" fmla="*/ 26 w 100"/>
                  <a:gd name="T69" fmla="*/ 336 h 340"/>
                  <a:gd name="T70" fmla="*/ 20 w 100"/>
                  <a:gd name="T71" fmla="*/ 332 h 340"/>
                  <a:gd name="T72" fmla="*/ 15 w 100"/>
                  <a:gd name="T73" fmla="*/ 327 h 340"/>
                  <a:gd name="T74" fmla="*/ 9 w 100"/>
                  <a:gd name="T75" fmla="*/ 321 h 340"/>
                  <a:gd name="T76" fmla="*/ 7 w 100"/>
                  <a:gd name="T77" fmla="*/ 314 h 340"/>
                  <a:gd name="T78" fmla="*/ 2 w 100"/>
                  <a:gd name="T79" fmla="*/ 308 h 340"/>
                  <a:gd name="T80" fmla="*/ 0 w 100"/>
                  <a:gd name="T81" fmla="*/ 299 h 340"/>
                  <a:gd name="T82" fmla="*/ 0 w 100"/>
                  <a:gd name="T83" fmla="*/ 290 h 340"/>
                  <a:gd name="T84" fmla="*/ 0 w 100"/>
                  <a:gd name="T85" fmla="*/ 50 h 3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340"/>
                  <a:gd name="T131" fmla="*/ 100 w 100"/>
                  <a:gd name="T132" fmla="*/ 340 h 3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340">
                    <a:moveTo>
                      <a:pt x="0" y="48"/>
                    </a:moveTo>
                    <a:lnTo>
                      <a:pt x="0" y="42"/>
                    </a:lnTo>
                    <a:lnTo>
                      <a:pt x="2" y="33"/>
                    </a:lnTo>
                    <a:lnTo>
                      <a:pt x="7" y="26"/>
                    </a:lnTo>
                    <a:lnTo>
                      <a:pt x="9" y="20"/>
                    </a:lnTo>
                    <a:lnTo>
                      <a:pt x="15" y="13"/>
                    </a:lnTo>
                    <a:lnTo>
                      <a:pt x="20" y="9"/>
                    </a:lnTo>
                    <a:lnTo>
                      <a:pt x="26" y="4"/>
                    </a:lnTo>
                    <a:lnTo>
                      <a:pt x="35" y="2"/>
                    </a:lnTo>
                    <a:lnTo>
                      <a:pt x="41" y="0"/>
                    </a:lnTo>
                    <a:lnTo>
                      <a:pt x="50" y="0"/>
                    </a:lnTo>
                    <a:lnTo>
                      <a:pt x="59" y="0"/>
                    </a:lnTo>
                    <a:lnTo>
                      <a:pt x="65" y="2"/>
                    </a:lnTo>
                    <a:lnTo>
                      <a:pt x="74" y="4"/>
                    </a:lnTo>
                    <a:lnTo>
                      <a:pt x="81" y="9"/>
                    </a:lnTo>
                    <a:lnTo>
                      <a:pt x="85" y="13"/>
                    </a:lnTo>
                    <a:lnTo>
                      <a:pt x="92" y="20"/>
                    </a:lnTo>
                    <a:lnTo>
                      <a:pt x="94" y="26"/>
                    </a:lnTo>
                    <a:lnTo>
                      <a:pt x="98" y="33"/>
                    </a:lnTo>
                    <a:lnTo>
                      <a:pt x="100" y="42"/>
                    </a:lnTo>
                    <a:lnTo>
                      <a:pt x="100" y="50"/>
                    </a:lnTo>
                    <a:lnTo>
                      <a:pt x="100" y="290"/>
                    </a:lnTo>
                    <a:lnTo>
                      <a:pt x="100" y="299"/>
                    </a:lnTo>
                    <a:lnTo>
                      <a:pt x="98" y="308"/>
                    </a:lnTo>
                    <a:lnTo>
                      <a:pt x="94" y="314"/>
                    </a:lnTo>
                    <a:lnTo>
                      <a:pt x="92" y="321"/>
                    </a:lnTo>
                    <a:lnTo>
                      <a:pt x="85" y="327"/>
                    </a:lnTo>
                    <a:lnTo>
                      <a:pt x="81" y="332"/>
                    </a:lnTo>
                    <a:lnTo>
                      <a:pt x="74" y="336"/>
                    </a:lnTo>
                    <a:lnTo>
                      <a:pt x="65" y="338"/>
                    </a:lnTo>
                    <a:lnTo>
                      <a:pt x="59" y="340"/>
                    </a:lnTo>
                    <a:lnTo>
                      <a:pt x="50" y="340"/>
                    </a:lnTo>
                    <a:lnTo>
                      <a:pt x="41" y="340"/>
                    </a:lnTo>
                    <a:lnTo>
                      <a:pt x="35" y="338"/>
                    </a:lnTo>
                    <a:lnTo>
                      <a:pt x="26" y="336"/>
                    </a:lnTo>
                    <a:lnTo>
                      <a:pt x="20" y="332"/>
                    </a:lnTo>
                    <a:lnTo>
                      <a:pt x="15" y="327"/>
                    </a:lnTo>
                    <a:lnTo>
                      <a:pt x="9" y="321"/>
                    </a:lnTo>
                    <a:lnTo>
                      <a:pt x="7" y="314"/>
                    </a:lnTo>
                    <a:lnTo>
                      <a:pt x="2" y="308"/>
                    </a:lnTo>
                    <a:lnTo>
                      <a:pt x="0" y="299"/>
                    </a:lnTo>
                    <a:lnTo>
                      <a:pt x="0" y="290"/>
                    </a:lnTo>
                    <a:lnTo>
                      <a:pt x="0" y="5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65" name="Rectangle 178"/>
              <p:cNvSpPr>
                <a:spLocks noChangeArrowheads="1"/>
              </p:cNvSpPr>
              <p:nvPr/>
            </p:nvSpPr>
            <p:spPr bwMode="auto">
              <a:xfrm>
                <a:off x="4463" y="1985"/>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0</a:t>
                </a:r>
                <a:endParaRPr lang="en-US" altLang="zh-CN"/>
              </a:p>
            </p:txBody>
          </p:sp>
          <p:sp>
            <p:nvSpPr>
              <p:cNvPr id="566" name="Freeform 179"/>
              <p:cNvSpPr>
                <a:spLocks/>
              </p:cNvSpPr>
              <p:nvPr/>
            </p:nvSpPr>
            <p:spPr bwMode="auto">
              <a:xfrm>
                <a:off x="2399" y="1697"/>
                <a:ext cx="103" cy="340"/>
              </a:xfrm>
              <a:custGeom>
                <a:avLst/>
                <a:gdLst>
                  <a:gd name="T0" fmla="*/ 0 w 103"/>
                  <a:gd name="T1" fmla="*/ 48 h 340"/>
                  <a:gd name="T2" fmla="*/ 3 w 103"/>
                  <a:gd name="T3" fmla="*/ 41 h 340"/>
                  <a:gd name="T4" fmla="*/ 5 w 103"/>
                  <a:gd name="T5" fmla="*/ 32 h 340"/>
                  <a:gd name="T6" fmla="*/ 7 w 103"/>
                  <a:gd name="T7" fmla="*/ 26 h 340"/>
                  <a:gd name="T8" fmla="*/ 11 w 103"/>
                  <a:gd name="T9" fmla="*/ 19 h 340"/>
                  <a:gd name="T10" fmla="*/ 16 w 103"/>
                  <a:gd name="T11" fmla="*/ 13 h 340"/>
                  <a:gd name="T12" fmla="*/ 22 w 103"/>
                  <a:gd name="T13" fmla="*/ 8 h 340"/>
                  <a:gd name="T14" fmla="*/ 29 w 103"/>
                  <a:gd name="T15" fmla="*/ 4 h 340"/>
                  <a:gd name="T16" fmla="*/ 37 w 103"/>
                  <a:gd name="T17" fmla="*/ 2 h 340"/>
                  <a:gd name="T18" fmla="*/ 44 w 103"/>
                  <a:gd name="T19" fmla="*/ 0 h 340"/>
                  <a:gd name="T20" fmla="*/ 53 w 103"/>
                  <a:gd name="T21" fmla="*/ 0 h 340"/>
                  <a:gd name="T22" fmla="*/ 61 w 103"/>
                  <a:gd name="T23" fmla="*/ 0 h 340"/>
                  <a:gd name="T24" fmla="*/ 68 w 103"/>
                  <a:gd name="T25" fmla="*/ 2 h 340"/>
                  <a:gd name="T26" fmla="*/ 74 w 103"/>
                  <a:gd name="T27" fmla="*/ 4 h 340"/>
                  <a:gd name="T28" fmla="*/ 81 w 103"/>
                  <a:gd name="T29" fmla="*/ 8 h 340"/>
                  <a:gd name="T30" fmla="*/ 88 w 103"/>
                  <a:gd name="T31" fmla="*/ 13 h 340"/>
                  <a:gd name="T32" fmla="*/ 92 w 103"/>
                  <a:gd name="T33" fmla="*/ 19 h 340"/>
                  <a:gd name="T34" fmla="*/ 96 w 103"/>
                  <a:gd name="T35" fmla="*/ 26 h 340"/>
                  <a:gd name="T36" fmla="*/ 101 w 103"/>
                  <a:gd name="T37" fmla="*/ 32 h 340"/>
                  <a:gd name="T38" fmla="*/ 103 w 103"/>
                  <a:gd name="T39" fmla="*/ 41 h 340"/>
                  <a:gd name="T40" fmla="*/ 103 w 103"/>
                  <a:gd name="T41" fmla="*/ 50 h 340"/>
                  <a:gd name="T42" fmla="*/ 103 w 103"/>
                  <a:gd name="T43" fmla="*/ 290 h 340"/>
                  <a:gd name="T44" fmla="*/ 103 w 103"/>
                  <a:gd name="T45" fmla="*/ 299 h 340"/>
                  <a:gd name="T46" fmla="*/ 101 w 103"/>
                  <a:gd name="T47" fmla="*/ 307 h 340"/>
                  <a:gd name="T48" fmla="*/ 96 w 103"/>
                  <a:gd name="T49" fmla="*/ 314 h 340"/>
                  <a:gd name="T50" fmla="*/ 92 w 103"/>
                  <a:gd name="T51" fmla="*/ 320 h 340"/>
                  <a:gd name="T52" fmla="*/ 88 w 103"/>
                  <a:gd name="T53" fmla="*/ 327 h 340"/>
                  <a:gd name="T54" fmla="*/ 81 w 103"/>
                  <a:gd name="T55" fmla="*/ 331 h 340"/>
                  <a:gd name="T56" fmla="*/ 74 w 103"/>
                  <a:gd name="T57" fmla="*/ 336 h 340"/>
                  <a:gd name="T58" fmla="*/ 68 w 103"/>
                  <a:gd name="T59" fmla="*/ 338 h 340"/>
                  <a:gd name="T60" fmla="*/ 61 w 103"/>
                  <a:gd name="T61" fmla="*/ 340 h 340"/>
                  <a:gd name="T62" fmla="*/ 53 w 103"/>
                  <a:gd name="T63" fmla="*/ 340 h 340"/>
                  <a:gd name="T64" fmla="*/ 44 w 103"/>
                  <a:gd name="T65" fmla="*/ 340 h 340"/>
                  <a:gd name="T66" fmla="*/ 37 w 103"/>
                  <a:gd name="T67" fmla="*/ 338 h 340"/>
                  <a:gd name="T68" fmla="*/ 29 w 103"/>
                  <a:gd name="T69" fmla="*/ 336 h 340"/>
                  <a:gd name="T70" fmla="*/ 22 w 103"/>
                  <a:gd name="T71" fmla="*/ 331 h 340"/>
                  <a:gd name="T72" fmla="*/ 18 w 103"/>
                  <a:gd name="T73" fmla="*/ 327 h 340"/>
                  <a:gd name="T74" fmla="*/ 11 w 103"/>
                  <a:gd name="T75" fmla="*/ 320 h 340"/>
                  <a:gd name="T76" fmla="*/ 7 w 103"/>
                  <a:gd name="T77" fmla="*/ 314 h 340"/>
                  <a:gd name="T78" fmla="*/ 5 w 103"/>
                  <a:gd name="T79" fmla="*/ 307 h 340"/>
                  <a:gd name="T80" fmla="*/ 3 w 103"/>
                  <a:gd name="T81" fmla="*/ 299 h 340"/>
                  <a:gd name="T82" fmla="*/ 3 w 103"/>
                  <a:gd name="T83" fmla="*/ 290 h 340"/>
                  <a:gd name="T84" fmla="*/ 3 w 103"/>
                  <a:gd name="T85" fmla="*/ 50 h 340"/>
                  <a:gd name="T86" fmla="*/ 0 w 103"/>
                  <a:gd name="T87" fmla="*/ 48 h 3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3"/>
                  <a:gd name="T133" fmla="*/ 0 h 340"/>
                  <a:gd name="T134" fmla="*/ 103 w 103"/>
                  <a:gd name="T135" fmla="*/ 340 h 3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3" h="340">
                    <a:moveTo>
                      <a:pt x="0" y="48"/>
                    </a:moveTo>
                    <a:lnTo>
                      <a:pt x="3" y="41"/>
                    </a:lnTo>
                    <a:lnTo>
                      <a:pt x="5" y="32"/>
                    </a:lnTo>
                    <a:lnTo>
                      <a:pt x="7" y="26"/>
                    </a:lnTo>
                    <a:lnTo>
                      <a:pt x="11" y="19"/>
                    </a:lnTo>
                    <a:lnTo>
                      <a:pt x="16" y="13"/>
                    </a:lnTo>
                    <a:lnTo>
                      <a:pt x="22" y="8"/>
                    </a:lnTo>
                    <a:lnTo>
                      <a:pt x="29" y="4"/>
                    </a:lnTo>
                    <a:lnTo>
                      <a:pt x="37" y="2"/>
                    </a:lnTo>
                    <a:lnTo>
                      <a:pt x="44" y="0"/>
                    </a:lnTo>
                    <a:lnTo>
                      <a:pt x="53" y="0"/>
                    </a:lnTo>
                    <a:lnTo>
                      <a:pt x="61" y="0"/>
                    </a:lnTo>
                    <a:lnTo>
                      <a:pt x="68" y="2"/>
                    </a:lnTo>
                    <a:lnTo>
                      <a:pt x="74" y="4"/>
                    </a:lnTo>
                    <a:lnTo>
                      <a:pt x="81" y="8"/>
                    </a:lnTo>
                    <a:lnTo>
                      <a:pt x="88" y="13"/>
                    </a:lnTo>
                    <a:lnTo>
                      <a:pt x="92" y="19"/>
                    </a:lnTo>
                    <a:lnTo>
                      <a:pt x="96" y="26"/>
                    </a:lnTo>
                    <a:lnTo>
                      <a:pt x="101" y="32"/>
                    </a:lnTo>
                    <a:lnTo>
                      <a:pt x="103" y="41"/>
                    </a:lnTo>
                    <a:lnTo>
                      <a:pt x="103" y="50"/>
                    </a:lnTo>
                    <a:lnTo>
                      <a:pt x="103" y="290"/>
                    </a:lnTo>
                    <a:lnTo>
                      <a:pt x="103" y="299"/>
                    </a:lnTo>
                    <a:lnTo>
                      <a:pt x="101" y="307"/>
                    </a:lnTo>
                    <a:lnTo>
                      <a:pt x="96" y="314"/>
                    </a:lnTo>
                    <a:lnTo>
                      <a:pt x="92" y="320"/>
                    </a:lnTo>
                    <a:lnTo>
                      <a:pt x="88" y="327"/>
                    </a:lnTo>
                    <a:lnTo>
                      <a:pt x="81" y="331"/>
                    </a:lnTo>
                    <a:lnTo>
                      <a:pt x="74" y="336"/>
                    </a:lnTo>
                    <a:lnTo>
                      <a:pt x="68" y="338"/>
                    </a:lnTo>
                    <a:lnTo>
                      <a:pt x="61" y="340"/>
                    </a:lnTo>
                    <a:lnTo>
                      <a:pt x="53" y="340"/>
                    </a:lnTo>
                    <a:lnTo>
                      <a:pt x="44" y="340"/>
                    </a:lnTo>
                    <a:lnTo>
                      <a:pt x="37" y="338"/>
                    </a:lnTo>
                    <a:lnTo>
                      <a:pt x="29" y="336"/>
                    </a:lnTo>
                    <a:lnTo>
                      <a:pt x="22" y="331"/>
                    </a:lnTo>
                    <a:lnTo>
                      <a:pt x="18" y="327"/>
                    </a:lnTo>
                    <a:lnTo>
                      <a:pt x="11" y="320"/>
                    </a:lnTo>
                    <a:lnTo>
                      <a:pt x="7" y="314"/>
                    </a:lnTo>
                    <a:lnTo>
                      <a:pt x="5" y="307"/>
                    </a:lnTo>
                    <a:lnTo>
                      <a:pt x="3" y="299"/>
                    </a:lnTo>
                    <a:lnTo>
                      <a:pt x="3" y="290"/>
                    </a:lnTo>
                    <a:lnTo>
                      <a:pt x="3" y="50"/>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67" name="Freeform 180"/>
              <p:cNvSpPr>
                <a:spLocks/>
              </p:cNvSpPr>
              <p:nvPr/>
            </p:nvSpPr>
            <p:spPr bwMode="auto">
              <a:xfrm>
                <a:off x="2399" y="1697"/>
                <a:ext cx="103" cy="340"/>
              </a:xfrm>
              <a:custGeom>
                <a:avLst/>
                <a:gdLst>
                  <a:gd name="T0" fmla="*/ 0 w 103"/>
                  <a:gd name="T1" fmla="*/ 48 h 340"/>
                  <a:gd name="T2" fmla="*/ 3 w 103"/>
                  <a:gd name="T3" fmla="*/ 41 h 340"/>
                  <a:gd name="T4" fmla="*/ 5 w 103"/>
                  <a:gd name="T5" fmla="*/ 32 h 340"/>
                  <a:gd name="T6" fmla="*/ 7 w 103"/>
                  <a:gd name="T7" fmla="*/ 26 h 340"/>
                  <a:gd name="T8" fmla="*/ 11 w 103"/>
                  <a:gd name="T9" fmla="*/ 19 h 340"/>
                  <a:gd name="T10" fmla="*/ 16 w 103"/>
                  <a:gd name="T11" fmla="*/ 13 h 340"/>
                  <a:gd name="T12" fmla="*/ 22 w 103"/>
                  <a:gd name="T13" fmla="*/ 8 h 340"/>
                  <a:gd name="T14" fmla="*/ 29 w 103"/>
                  <a:gd name="T15" fmla="*/ 4 h 340"/>
                  <a:gd name="T16" fmla="*/ 37 w 103"/>
                  <a:gd name="T17" fmla="*/ 2 h 340"/>
                  <a:gd name="T18" fmla="*/ 44 w 103"/>
                  <a:gd name="T19" fmla="*/ 0 h 340"/>
                  <a:gd name="T20" fmla="*/ 53 w 103"/>
                  <a:gd name="T21" fmla="*/ 0 h 340"/>
                  <a:gd name="T22" fmla="*/ 61 w 103"/>
                  <a:gd name="T23" fmla="*/ 0 h 340"/>
                  <a:gd name="T24" fmla="*/ 68 w 103"/>
                  <a:gd name="T25" fmla="*/ 2 h 340"/>
                  <a:gd name="T26" fmla="*/ 74 w 103"/>
                  <a:gd name="T27" fmla="*/ 4 h 340"/>
                  <a:gd name="T28" fmla="*/ 81 w 103"/>
                  <a:gd name="T29" fmla="*/ 8 h 340"/>
                  <a:gd name="T30" fmla="*/ 88 w 103"/>
                  <a:gd name="T31" fmla="*/ 13 h 340"/>
                  <a:gd name="T32" fmla="*/ 92 w 103"/>
                  <a:gd name="T33" fmla="*/ 19 h 340"/>
                  <a:gd name="T34" fmla="*/ 96 w 103"/>
                  <a:gd name="T35" fmla="*/ 26 h 340"/>
                  <a:gd name="T36" fmla="*/ 101 w 103"/>
                  <a:gd name="T37" fmla="*/ 32 h 340"/>
                  <a:gd name="T38" fmla="*/ 103 w 103"/>
                  <a:gd name="T39" fmla="*/ 41 h 340"/>
                  <a:gd name="T40" fmla="*/ 103 w 103"/>
                  <a:gd name="T41" fmla="*/ 50 h 340"/>
                  <a:gd name="T42" fmla="*/ 103 w 103"/>
                  <a:gd name="T43" fmla="*/ 290 h 340"/>
                  <a:gd name="T44" fmla="*/ 103 w 103"/>
                  <a:gd name="T45" fmla="*/ 299 h 340"/>
                  <a:gd name="T46" fmla="*/ 101 w 103"/>
                  <a:gd name="T47" fmla="*/ 307 h 340"/>
                  <a:gd name="T48" fmla="*/ 96 w 103"/>
                  <a:gd name="T49" fmla="*/ 314 h 340"/>
                  <a:gd name="T50" fmla="*/ 92 w 103"/>
                  <a:gd name="T51" fmla="*/ 320 h 340"/>
                  <a:gd name="T52" fmla="*/ 88 w 103"/>
                  <a:gd name="T53" fmla="*/ 327 h 340"/>
                  <a:gd name="T54" fmla="*/ 81 w 103"/>
                  <a:gd name="T55" fmla="*/ 331 h 340"/>
                  <a:gd name="T56" fmla="*/ 74 w 103"/>
                  <a:gd name="T57" fmla="*/ 336 h 340"/>
                  <a:gd name="T58" fmla="*/ 68 w 103"/>
                  <a:gd name="T59" fmla="*/ 338 h 340"/>
                  <a:gd name="T60" fmla="*/ 61 w 103"/>
                  <a:gd name="T61" fmla="*/ 340 h 340"/>
                  <a:gd name="T62" fmla="*/ 53 w 103"/>
                  <a:gd name="T63" fmla="*/ 340 h 340"/>
                  <a:gd name="T64" fmla="*/ 44 w 103"/>
                  <a:gd name="T65" fmla="*/ 340 h 340"/>
                  <a:gd name="T66" fmla="*/ 37 w 103"/>
                  <a:gd name="T67" fmla="*/ 338 h 340"/>
                  <a:gd name="T68" fmla="*/ 29 w 103"/>
                  <a:gd name="T69" fmla="*/ 336 h 340"/>
                  <a:gd name="T70" fmla="*/ 22 w 103"/>
                  <a:gd name="T71" fmla="*/ 331 h 340"/>
                  <a:gd name="T72" fmla="*/ 18 w 103"/>
                  <a:gd name="T73" fmla="*/ 327 h 340"/>
                  <a:gd name="T74" fmla="*/ 11 w 103"/>
                  <a:gd name="T75" fmla="*/ 320 h 340"/>
                  <a:gd name="T76" fmla="*/ 7 w 103"/>
                  <a:gd name="T77" fmla="*/ 314 h 340"/>
                  <a:gd name="T78" fmla="*/ 5 w 103"/>
                  <a:gd name="T79" fmla="*/ 307 h 340"/>
                  <a:gd name="T80" fmla="*/ 3 w 103"/>
                  <a:gd name="T81" fmla="*/ 299 h 340"/>
                  <a:gd name="T82" fmla="*/ 3 w 103"/>
                  <a:gd name="T83" fmla="*/ 290 h 340"/>
                  <a:gd name="T84" fmla="*/ 3 w 103"/>
                  <a:gd name="T85" fmla="*/ 50 h 3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3"/>
                  <a:gd name="T130" fmla="*/ 0 h 340"/>
                  <a:gd name="T131" fmla="*/ 103 w 103"/>
                  <a:gd name="T132" fmla="*/ 340 h 3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3" h="340">
                    <a:moveTo>
                      <a:pt x="0" y="48"/>
                    </a:moveTo>
                    <a:lnTo>
                      <a:pt x="3" y="41"/>
                    </a:lnTo>
                    <a:lnTo>
                      <a:pt x="5" y="32"/>
                    </a:lnTo>
                    <a:lnTo>
                      <a:pt x="7" y="26"/>
                    </a:lnTo>
                    <a:lnTo>
                      <a:pt x="11" y="19"/>
                    </a:lnTo>
                    <a:lnTo>
                      <a:pt x="16" y="13"/>
                    </a:lnTo>
                    <a:lnTo>
                      <a:pt x="22" y="8"/>
                    </a:lnTo>
                    <a:lnTo>
                      <a:pt x="29" y="4"/>
                    </a:lnTo>
                    <a:lnTo>
                      <a:pt x="37" y="2"/>
                    </a:lnTo>
                    <a:lnTo>
                      <a:pt x="44" y="0"/>
                    </a:lnTo>
                    <a:lnTo>
                      <a:pt x="53" y="0"/>
                    </a:lnTo>
                    <a:lnTo>
                      <a:pt x="61" y="0"/>
                    </a:lnTo>
                    <a:lnTo>
                      <a:pt x="68" y="2"/>
                    </a:lnTo>
                    <a:lnTo>
                      <a:pt x="74" y="4"/>
                    </a:lnTo>
                    <a:lnTo>
                      <a:pt x="81" y="8"/>
                    </a:lnTo>
                    <a:lnTo>
                      <a:pt x="88" y="13"/>
                    </a:lnTo>
                    <a:lnTo>
                      <a:pt x="92" y="19"/>
                    </a:lnTo>
                    <a:lnTo>
                      <a:pt x="96" y="26"/>
                    </a:lnTo>
                    <a:lnTo>
                      <a:pt x="101" y="32"/>
                    </a:lnTo>
                    <a:lnTo>
                      <a:pt x="103" y="41"/>
                    </a:lnTo>
                    <a:lnTo>
                      <a:pt x="103" y="50"/>
                    </a:lnTo>
                    <a:lnTo>
                      <a:pt x="103" y="290"/>
                    </a:lnTo>
                    <a:lnTo>
                      <a:pt x="103" y="299"/>
                    </a:lnTo>
                    <a:lnTo>
                      <a:pt x="101" y="307"/>
                    </a:lnTo>
                    <a:lnTo>
                      <a:pt x="96" y="314"/>
                    </a:lnTo>
                    <a:lnTo>
                      <a:pt x="92" y="320"/>
                    </a:lnTo>
                    <a:lnTo>
                      <a:pt x="88" y="327"/>
                    </a:lnTo>
                    <a:lnTo>
                      <a:pt x="81" y="331"/>
                    </a:lnTo>
                    <a:lnTo>
                      <a:pt x="74" y="336"/>
                    </a:lnTo>
                    <a:lnTo>
                      <a:pt x="68" y="338"/>
                    </a:lnTo>
                    <a:lnTo>
                      <a:pt x="61" y="340"/>
                    </a:lnTo>
                    <a:lnTo>
                      <a:pt x="53" y="340"/>
                    </a:lnTo>
                    <a:lnTo>
                      <a:pt x="44" y="340"/>
                    </a:lnTo>
                    <a:lnTo>
                      <a:pt x="37" y="338"/>
                    </a:lnTo>
                    <a:lnTo>
                      <a:pt x="29" y="336"/>
                    </a:lnTo>
                    <a:lnTo>
                      <a:pt x="22" y="331"/>
                    </a:lnTo>
                    <a:lnTo>
                      <a:pt x="18" y="327"/>
                    </a:lnTo>
                    <a:lnTo>
                      <a:pt x="11" y="320"/>
                    </a:lnTo>
                    <a:lnTo>
                      <a:pt x="7" y="314"/>
                    </a:lnTo>
                    <a:lnTo>
                      <a:pt x="5" y="307"/>
                    </a:lnTo>
                    <a:lnTo>
                      <a:pt x="3" y="299"/>
                    </a:lnTo>
                    <a:lnTo>
                      <a:pt x="3" y="290"/>
                    </a:lnTo>
                    <a:lnTo>
                      <a:pt x="3" y="5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68" name="Rectangle 181"/>
              <p:cNvSpPr>
                <a:spLocks noChangeArrowheads="1"/>
              </p:cNvSpPr>
              <p:nvPr/>
            </p:nvSpPr>
            <p:spPr bwMode="auto">
              <a:xfrm>
                <a:off x="2421" y="171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0</a:t>
                </a:r>
                <a:endParaRPr lang="en-US" altLang="zh-CN"/>
              </a:p>
            </p:txBody>
          </p:sp>
          <p:sp>
            <p:nvSpPr>
              <p:cNvPr id="569" name="Freeform 182"/>
              <p:cNvSpPr>
                <a:spLocks/>
              </p:cNvSpPr>
              <p:nvPr/>
            </p:nvSpPr>
            <p:spPr bwMode="auto">
              <a:xfrm>
                <a:off x="2360" y="2539"/>
                <a:ext cx="103" cy="342"/>
              </a:xfrm>
              <a:custGeom>
                <a:avLst/>
                <a:gdLst>
                  <a:gd name="T0" fmla="*/ 0 w 103"/>
                  <a:gd name="T1" fmla="*/ 50 h 342"/>
                  <a:gd name="T2" fmla="*/ 2 w 103"/>
                  <a:gd name="T3" fmla="*/ 43 h 342"/>
                  <a:gd name="T4" fmla="*/ 4 w 103"/>
                  <a:gd name="T5" fmla="*/ 35 h 342"/>
                  <a:gd name="T6" fmla="*/ 7 w 103"/>
                  <a:gd name="T7" fmla="*/ 28 h 342"/>
                  <a:gd name="T8" fmla="*/ 11 w 103"/>
                  <a:gd name="T9" fmla="*/ 22 h 342"/>
                  <a:gd name="T10" fmla="*/ 15 w 103"/>
                  <a:gd name="T11" fmla="*/ 15 h 342"/>
                  <a:gd name="T12" fmla="*/ 22 w 103"/>
                  <a:gd name="T13" fmla="*/ 11 h 342"/>
                  <a:gd name="T14" fmla="*/ 28 w 103"/>
                  <a:gd name="T15" fmla="*/ 6 h 342"/>
                  <a:gd name="T16" fmla="*/ 35 w 103"/>
                  <a:gd name="T17" fmla="*/ 4 h 342"/>
                  <a:gd name="T18" fmla="*/ 44 w 103"/>
                  <a:gd name="T19" fmla="*/ 2 h 342"/>
                  <a:gd name="T20" fmla="*/ 50 w 103"/>
                  <a:gd name="T21" fmla="*/ 0 h 342"/>
                  <a:gd name="T22" fmla="*/ 59 w 103"/>
                  <a:gd name="T23" fmla="*/ 2 h 342"/>
                  <a:gd name="T24" fmla="*/ 68 w 103"/>
                  <a:gd name="T25" fmla="*/ 4 h 342"/>
                  <a:gd name="T26" fmla="*/ 74 w 103"/>
                  <a:gd name="T27" fmla="*/ 6 h 342"/>
                  <a:gd name="T28" fmla="*/ 81 w 103"/>
                  <a:gd name="T29" fmla="*/ 11 h 342"/>
                  <a:gd name="T30" fmla="*/ 87 w 103"/>
                  <a:gd name="T31" fmla="*/ 15 h 342"/>
                  <a:gd name="T32" fmla="*/ 92 w 103"/>
                  <a:gd name="T33" fmla="*/ 22 h 342"/>
                  <a:gd name="T34" fmla="*/ 96 w 103"/>
                  <a:gd name="T35" fmla="*/ 28 h 342"/>
                  <a:gd name="T36" fmla="*/ 98 w 103"/>
                  <a:gd name="T37" fmla="*/ 35 h 342"/>
                  <a:gd name="T38" fmla="*/ 100 w 103"/>
                  <a:gd name="T39" fmla="*/ 43 h 342"/>
                  <a:gd name="T40" fmla="*/ 103 w 103"/>
                  <a:gd name="T41" fmla="*/ 50 h 342"/>
                  <a:gd name="T42" fmla="*/ 103 w 103"/>
                  <a:gd name="T43" fmla="*/ 292 h 342"/>
                  <a:gd name="T44" fmla="*/ 100 w 103"/>
                  <a:gd name="T45" fmla="*/ 301 h 342"/>
                  <a:gd name="T46" fmla="*/ 98 w 103"/>
                  <a:gd name="T47" fmla="*/ 307 h 342"/>
                  <a:gd name="T48" fmla="*/ 96 w 103"/>
                  <a:gd name="T49" fmla="*/ 316 h 342"/>
                  <a:gd name="T50" fmla="*/ 92 w 103"/>
                  <a:gd name="T51" fmla="*/ 323 h 342"/>
                  <a:gd name="T52" fmla="*/ 87 w 103"/>
                  <a:gd name="T53" fmla="*/ 329 h 342"/>
                  <a:gd name="T54" fmla="*/ 81 w 103"/>
                  <a:gd name="T55" fmla="*/ 333 h 342"/>
                  <a:gd name="T56" fmla="*/ 74 w 103"/>
                  <a:gd name="T57" fmla="*/ 338 h 342"/>
                  <a:gd name="T58" fmla="*/ 68 w 103"/>
                  <a:gd name="T59" fmla="*/ 340 h 342"/>
                  <a:gd name="T60" fmla="*/ 59 w 103"/>
                  <a:gd name="T61" fmla="*/ 342 h 342"/>
                  <a:gd name="T62" fmla="*/ 50 w 103"/>
                  <a:gd name="T63" fmla="*/ 342 h 342"/>
                  <a:gd name="T64" fmla="*/ 44 w 103"/>
                  <a:gd name="T65" fmla="*/ 342 h 342"/>
                  <a:gd name="T66" fmla="*/ 35 w 103"/>
                  <a:gd name="T67" fmla="*/ 340 h 342"/>
                  <a:gd name="T68" fmla="*/ 28 w 103"/>
                  <a:gd name="T69" fmla="*/ 338 h 342"/>
                  <a:gd name="T70" fmla="*/ 22 w 103"/>
                  <a:gd name="T71" fmla="*/ 333 h 342"/>
                  <a:gd name="T72" fmla="*/ 15 w 103"/>
                  <a:gd name="T73" fmla="*/ 329 h 342"/>
                  <a:gd name="T74" fmla="*/ 11 w 103"/>
                  <a:gd name="T75" fmla="*/ 323 h 342"/>
                  <a:gd name="T76" fmla="*/ 7 w 103"/>
                  <a:gd name="T77" fmla="*/ 316 h 342"/>
                  <a:gd name="T78" fmla="*/ 4 w 103"/>
                  <a:gd name="T79" fmla="*/ 307 h 342"/>
                  <a:gd name="T80" fmla="*/ 2 w 103"/>
                  <a:gd name="T81" fmla="*/ 301 h 342"/>
                  <a:gd name="T82" fmla="*/ 0 w 103"/>
                  <a:gd name="T83" fmla="*/ 292 h 342"/>
                  <a:gd name="T84" fmla="*/ 0 w 103"/>
                  <a:gd name="T85" fmla="*/ 50 h 3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3"/>
                  <a:gd name="T130" fmla="*/ 0 h 342"/>
                  <a:gd name="T131" fmla="*/ 103 w 103"/>
                  <a:gd name="T132" fmla="*/ 342 h 3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3" h="342">
                    <a:moveTo>
                      <a:pt x="0" y="50"/>
                    </a:moveTo>
                    <a:lnTo>
                      <a:pt x="2" y="43"/>
                    </a:lnTo>
                    <a:lnTo>
                      <a:pt x="4" y="35"/>
                    </a:lnTo>
                    <a:lnTo>
                      <a:pt x="7" y="28"/>
                    </a:lnTo>
                    <a:lnTo>
                      <a:pt x="11" y="22"/>
                    </a:lnTo>
                    <a:lnTo>
                      <a:pt x="15" y="15"/>
                    </a:lnTo>
                    <a:lnTo>
                      <a:pt x="22" y="11"/>
                    </a:lnTo>
                    <a:lnTo>
                      <a:pt x="28" y="6"/>
                    </a:lnTo>
                    <a:lnTo>
                      <a:pt x="35" y="4"/>
                    </a:lnTo>
                    <a:lnTo>
                      <a:pt x="44" y="2"/>
                    </a:lnTo>
                    <a:lnTo>
                      <a:pt x="50" y="0"/>
                    </a:lnTo>
                    <a:lnTo>
                      <a:pt x="59" y="2"/>
                    </a:lnTo>
                    <a:lnTo>
                      <a:pt x="68" y="4"/>
                    </a:lnTo>
                    <a:lnTo>
                      <a:pt x="74" y="6"/>
                    </a:lnTo>
                    <a:lnTo>
                      <a:pt x="81" y="11"/>
                    </a:lnTo>
                    <a:lnTo>
                      <a:pt x="87" y="15"/>
                    </a:lnTo>
                    <a:lnTo>
                      <a:pt x="92" y="22"/>
                    </a:lnTo>
                    <a:lnTo>
                      <a:pt x="96" y="28"/>
                    </a:lnTo>
                    <a:lnTo>
                      <a:pt x="98" y="35"/>
                    </a:lnTo>
                    <a:lnTo>
                      <a:pt x="100" y="43"/>
                    </a:lnTo>
                    <a:lnTo>
                      <a:pt x="103" y="50"/>
                    </a:lnTo>
                    <a:lnTo>
                      <a:pt x="103" y="292"/>
                    </a:lnTo>
                    <a:lnTo>
                      <a:pt x="100" y="301"/>
                    </a:lnTo>
                    <a:lnTo>
                      <a:pt x="98" y="307"/>
                    </a:lnTo>
                    <a:lnTo>
                      <a:pt x="96" y="316"/>
                    </a:lnTo>
                    <a:lnTo>
                      <a:pt x="92" y="323"/>
                    </a:lnTo>
                    <a:lnTo>
                      <a:pt x="87" y="329"/>
                    </a:lnTo>
                    <a:lnTo>
                      <a:pt x="81" y="333"/>
                    </a:lnTo>
                    <a:lnTo>
                      <a:pt x="74" y="338"/>
                    </a:lnTo>
                    <a:lnTo>
                      <a:pt x="68" y="340"/>
                    </a:lnTo>
                    <a:lnTo>
                      <a:pt x="59" y="342"/>
                    </a:lnTo>
                    <a:lnTo>
                      <a:pt x="50" y="342"/>
                    </a:lnTo>
                    <a:lnTo>
                      <a:pt x="44" y="342"/>
                    </a:lnTo>
                    <a:lnTo>
                      <a:pt x="35" y="340"/>
                    </a:lnTo>
                    <a:lnTo>
                      <a:pt x="28" y="338"/>
                    </a:lnTo>
                    <a:lnTo>
                      <a:pt x="22" y="333"/>
                    </a:lnTo>
                    <a:lnTo>
                      <a:pt x="15" y="329"/>
                    </a:lnTo>
                    <a:lnTo>
                      <a:pt x="11" y="323"/>
                    </a:lnTo>
                    <a:lnTo>
                      <a:pt x="7" y="316"/>
                    </a:lnTo>
                    <a:lnTo>
                      <a:pt x="4" y="307"/>
                    </a:lnTo>
                    <a:lnTo>
                      <a:pt x="2" y="301"/>
                    </a:lnTo>
                    <a:lnTo>
                      <a:pt x="0" y="292"/>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70" name="Freeform 183"/>
              <p:cNvSpPr>
                <a:spLocks/>
              </p:cNvSpPr>
              <p:nvPr/>
            </p:nvSpPr>
            <p:spPr bwMode="auto">
              <a:xfrm>
                <a:off x="2360" y="2539"/>
                <a:ext cx="103" cy="342"/>
              </a:xfrm>
              <a:custGeom>
                <a:avLst/>
                <a:gdLst>
                  <a:gd name="T0" fmla="*/ 0 w 103"/>
                  <a:gd name="T1" fmla="*/ 50 h 342"/>
                  <a:gd name="T2" fmla="*/ 2 w 103"/>
                  <a:gd name="T3" fmla="*/ 43 h 342"/>
                  <a:gd name="T4" fmla="*/ 4 w 103"/>
                  <a:gd name="T5" fmla="*/ 35 h 342"/>
                  <a:gd name="T6" fmla="*/ 7 w 103"/>
                  <a:gd name="T7" fmla="*/ 28 h 342"/>
                  <a:gd name="T8" fmla="*/ 11 w 103"/>
                  <a:gd name="T9" fmla="*/ 22 h 342"/>
                  <a:gd name="T10" fmla="*/ 15 w 103"/>
                  <a:gd name="T11" fmla="*/ 15 h 342"/>
                  <a:gd name="T12" fmla="*/ 22 w 103"/>
                  <a:gd name="T13" fmla="*/ 11 h 342"/>
                  <a:gd name="T14" fmla="*/ 28 w 103"/>
                  <a:gd name="T15" fmla="*/ 6 h 342"/>
                  <a:gd name="T16" fmla="*/ 35 w 103"/>
                  <a:gd name="T17" fmla="*/ 4 h 342"/>
                  <a:gd name="T18" fmla="*/ 44 w 103"/>
                  <a:gd name="T19" fmla="*/ 2 h 342"/>
                  <a:gd name="T20" fmla="*/ 50 w 103"/>
                  <a:gd name="T21" fmla="*/ 0 h 342"/>
                  <a:gd name="T22" fmla="*/ 59 w 103"/>
                  <a:gd name="T23" fmla="*/ 2 h 342"/>
                  <a:gd name="T24" fmla="*/ 68 w 103"/>
                  <a:gd name="T25" fmla="*/ 4 h 342"/>
                  <a:gd name="T26" fmla="*/ 74 w 103"/>
                  <a:gd name="T27" fmla="*/ 6 h 342"/>
                  <a:gd name="T28" fmla="*/ 81 w 103"/>
                  <a:gd name="T29" fmla="*/ 11 h 342"/>
                  <a:gd name="T30" fmla="*/ 87 w 103"/>
                  <a:gd name="T31" fmla="*/ 15 h 342"/>
                  <a:gd name="T32" fmla="*/ 92 w 103"/>
                  <a:gd name="T33" fmla="*/ 22 h 342"/>
                  <a:gd name="T34" fmla="*/ 96 w 103"/>
                  <a:gd name="T35" fmla="*/ 28 h 342"/>
                  <a:gd name="T36" fmla="*/ 98 w 103"/>
                  <a:gd name="T37" fmla="*/ 35 h 342"/>
                  <a:gd name="T38" fmla="*/ 100 w 103"/>
                  <a:gd name="T39" fmla="*/ 43 h 342"/>
                  <a:gd name="T40" fmla="*/ 103 w 103"/>
                  <a:gd name="T41" fmla="*/ 50 h 342"/>
                  <a:gd name="T42" fmla="*/ 103 w 103"/>
                  <a:gd name="T43" fmla="*/ 292 h 342"/>
                  <a:gd name="T44" fmla="*/ 100 w 103"/>
                  <a:gd name="T45" fmla="*/ 301 h 342"/>
                  <a:gd name="T46" fmla="*/ 98 w 103"/>
                  <a:gd name="T47" fmla="*/ 307 h 342"/>
                  <a:gd name="T48" fmla="*/ 96 w 103"/>
                  <a:gd name="T49" fmla="*/ 316 h 342"/>
                  <a:gd name="T50" fmla="*/ 92 w 103"/>
                  <a:gd name="T51" fmla="*/ 323 h 342"/>
                  <a:gd name="T52" fmla="*/ 87 w 103"/>
                  <a:gd name="T53" fmla="*/ 329 h 342"/>
                  <a:gd name="T54" fmla="*/ 81 w 103"/>
                  <a:gd name="T55" fmla="*/ 333 h 342"/>
                  <a:gd name="T56" fmla="*/ 74 w 103"/>
                  <a:gd name="T57" fmla="*/ 338 h 342"/>
                  <a:gd name="T58" fmla="*/ 68 w 103"/>
                  <a:gd name="T59" fmla="*/ 340 h 342"/>
                  <a:gd name="T60" fmla="*/ 59 w 103"/>
                  <a:gd name="T61" fmla="*/ 342 h 342"/>
                  <a:gd name="T62" fmla="*/ 50 w 103"/>
                  <a:gd name="T63" fmla="*/ 342 h 342"/>
                  <a:gd name="T64" fmla="*/ 44 w 103"/>
                  <a:gd name="T65" fmla="*/ 342 h 342"/>
                  <a:gd name="T66" fmla="*/ 35 w 103"/>
                  <a:gd name="T67" fmla="*/ 340 h 342"/>
                  <a:gd name="T68" fmla="*/ 28 w 103"/>
                  <a:gd name="T69" fmla="*/ 338 h 342"/>
                  <a:gd name="T70" fmla="*/ 22 w 103"/>
                  <a:gd name="T71" fmla="*/ 333 h 342"/>
                  <a:gd name="T72" fmla="*/ 15 w 103"/>
                  <a:gd name="T73" fmla="*/ 329 h 342"/>
                  <a:gd name="T74" fmla="*/ 11 w 103"/>
                  <a:gd name="T75" fmla="*/ 323 h 342"/>
                  <a:gd name="T76" fmla="*/ 7 w 103"/>
                  <a:gd name="T77" fmla="*/ 316 h 342"/>
                  <a:gd name="T78" fmla="*/ 4 w 103"/>
                  <a:gd name="T79" fmla="*/ 307 h 342"/>
                  <a:gd name="T80" fmla="*/ 2 w 103"/>
                  <a:gd name="T81" fmla="*/ 301 h 342"/>
                  <a:gd name="T82" fmla="*/ 0 w 103"/>
                  <a:gd name="T83" fmla="*/ 292 h 342"/>
                  <a:gd name="T84" fmla="*/ 0 w 103"/>
                  <a:gd name="T85" fmla="*/ 50 h 3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3"/>
                  <a:gd name="T130" fmla="*/ 0 h 342"/>
                  <a:gd name="T131" fmla="*/ 103 w 103"/>
                  <a:gd name="T132" fmla="*/ 342 h 3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3" h="342">
                    <a:moveTo>
                      <a:pt x="0" y="50"/>
                    </a:moveTo>
                    <a:lnTo>
                      <a:pt x="2" y="43"/>
                    </a:lnTo>
                    <a:lnTo>
                      <a:pt x="4" y="35"/>
                    </a:lnTo>
                    <a:lnTo>
                      <a:pt x="7" y="28"/>
                    </a:lnTo>
                    <a:lnTo>
                      <a:pt x="11" y="22"/>
                    </a:lnTo>
                    <a:lnTo>
                      <a:pt x="15" y="15"/>
                    </a:lnTo>
                    <a:lnTo>
                      <a:pt x="22" y="11"/>
                    </a:lnTo>
                    <a:lnTo>
                      <a:pt x="28" y="6"/>
                    </a:lnTo>
                    <a:lnTo>
                      <a:pt x="35" y="4"/>
                    </a:lnTo>
                    <a:lnTo>
                      <a:pt x="44" y="2"/>
                    </a:lnTo>
                    <a:lnTo>
                      <a:pt x="50" y="0"/>
                    </a:lnTo>
                    <a:lnTo>
                      <a:pt x="59" y="2"/>
                    </a:lnTo>
                    <a:lnTo>
                      <a:pt x="68" y="4"/>
                    </a:lnTo>
                    <a:lnTo>
                      <a:pt x="74" y="6"/>
                    </a:lnTo>
                    <a:lnTo>
                      <a:pt x="81" y="11"/>
                    </a:lnTo>
                    <a:lnTo>
                      <a:pt x="87" y="15"/>
                    </a:lnTo>
                    <a:lnTo>
                      <a:pt x="92" y="22"/>
                    </a:lnTo>
                    <a:lnTo>
                      <a:pt x="96" y="28"/>
                    </a:lnTo>
                    <a:lnTo>
                      <a:pt x="98" y="35"/>
                    </a:lnTo>
                    <a:lnTo>
                      <a:pt x="100" y="43"/>
                    </a:lnTo>
                    <a:lnTo>
                      <a:pt x="103" y="50"/>
                    </a:lnTo>
                    <a:lnTo>
                      <a:pt x="103" y="292"/>
                    </a:lnTo>
                    <a:lnTo>
                      <a:pt x="100" y="301"/>
                    </a:lnTo>
                    <a:lnTo>
                      <a:pt x="98" y="307"/>
                    </a:lnTo>
                    <a:lnTo>
                      <a:pt x="96" y="316"/>
                    </a:lnTo>
                    <a:lnTo>
                      <a:pt x="92" y="323"/>
                    </a:lnTo>
                    <a:lnTo>
                      <a:pt x="87" y="329"/>
                    </a:lnTo>
                    <a:lnTo>
                      <a:pt x="81" y="333"/>
                    </a:lnTo>
                    <a:lnTo>
                      <a:pt x="74" y="338"/>
                    </a:lnTo>
                    <a:lnTo>
                      <a:pt x="68" y="340"/>
                    </a:lnTo>
                    <a:lnTo>
                      <a:pt x="59" y="342"/>
                    </a:lnTo>
                    <a:lnTo>
                      <a:pt x="50" y="342"/>
                    </a:lnTo>
                    <a:lnTo>
                      <a:pt x="44" y="342"/>
                    </a:lnTo>
                    <a:lnTo>
                      <a:pt x="35" y="340"/>
                    </a:lnTo>
                    <a:lnTo>
                      <a:pt x="28" y="338"/>
                    </a:lnTo>
                    <a:lnTo>
                      <a:pt x="22" y="333"/>
                    </a:lnTo>
                    <a:lnTo>
                      <a:pt x="15" y="329"/>
                    </a:lnTo>
                    <a:lnTo>
                      <a:pt x="11" y="323"/>
                    </a:lnTo>
                    <a:lnTo>
                      <a:pt x="7" y="316"/>
                    </a:lnTo>
                    <a:lnTo>
                      <a:pt x="4" y="307"/>
                    </a:lnTo>
                    <a:lnTo>
                      <a:pt x="2" y="301"/>
                    </a:lnTo>
                    <a:lnTo>
                      <a:pt x="0" y="292"/>
                    </a:lnTo>
                    <a:lnTo>
                      <a:pt x="0" y="5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71" name="Rectangle 184"/>
              <p:cNvSpPr>
                <a:spLocks noChangeArrowheads="1"/>
              </p:cNvSpPr>
              <p:nvPr/>
            </p:nvSpPr>
            <p:spPr bwMode="auto">
              <a:xfrm>
                <a:off x="2386" y="2624"/>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572" name="Rectangle 185"/>
              <p:cNvSpPr>
                <a:spLocks noChangeArrowheads="1"/>
              </p:cNvSpPr>
              <p:nvPr/>
            </p:nvSpPr>
            <p:spPr bwMode="auto">
              <a:xfrm>
                <a:off x="2432" y="2624"/>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73" name="Rectangle 186"/>
              <p:cNvSpPr>
                <a:spLocks noChangeArrowheads="1"/>
              </p:cNvSpPr>
              <p:nvPr/>
            </p:nvSpPr>
            <p:spPr bwMode="auto">
              <a:xfrm>
                <a:off x="2395" y="267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574" name="Rectangle 187"/>
              <p:cNvSpPr>
                <a:spLocks noChangeArrowheads="1"/>
              </p:cNvSpPr>
              <p:nvPr/>
            </p:nvSpPr>
            <p:spPr bwMode="auto">
              <a:xfrm>
                <a:off x="2425" y="2679"/>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75" name="Rectangle 188"/>
              <p:cNvSpPr>
                <a:spLocks noChangeArrowheads="1"/>
              </p:cNvSpPr>
              <p:nvPr/>
            </p:nvSpPr>
            <p:spPr bwMode="auto">
              <a:xfrm>
                <a:off x="2395" y="2733"/>
                <a:ext cx="5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x</a:t>
                </a:r>
                <a:endParaRPr lang="en-US" altLang="zh-CN"/>
              </a:p>
            </p:txBody>
          </p:sp>
          <p:sp>
            <p:nvSpPr>
              <p:cNvPr id="576" name="Rectangle 189"/>
              <p:cNvSpPr>
                <a:spLocks noChangeArrowheads="1"/>
              </p:cNvSpPr>
              <p:nvPr/>
            </p:nvSpPr>
            <p:spPr bwMode="auto">
              <a:xfrm>
                <a:off x="2380" y="2556"/>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0</a:t>
                </a:r>
                <a:endParaRPr lang="en-US" altLang="zh-CN"/>
              </a:p>
            </p:txBody>
          </p:sp>
          <p:sp>
            <p:nvSpPr>
              <p:cNvPr id="577" name="Rectangle 190"/>
              <p:cNvSpPr>
                <a:spLocks noChangeArrowheads="1"/>
              </p:cNvSpPr>
              <p:nvPr/>
            </p:nvSpPr>
            <p:spPr bwMode="auto">
              <a:xfrm>
                <a:off x="2380" y="279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578" name="Freeform 191"/>
              <p:cNvSpPr>
                <a:spLocks/>
              </p:cNvSpPr>
              <p:nvPr/>
            </p:nvSpPr>
            <p:spPr bwMode="auto">
              <a:xfrm>
                <a:off x="1712" y="517"/>
                <a:ext cx="29" cy="28"/>
              </a:xfrm>
              <a:custGeom>
                <a:avLst/>
                <a:gdLst>
                  <a:gd name="T0" fmla="*/ 0 w 29"/>
                  <a:gd name="T1" fmla="*/ 0 h 28"/>
                  <a:gd name="T2" fmla="*/ 0 w 29"/>
                  <a:gd name="T3" fmla="*/ 28 h 28"/>
                  <a:gd name="T4" fmla="*/ 29 w 29"/>
                  <a:gd name="T5" fmla="*/ 15 h 28"/>
                  <a:gd name="T6" fmla="*/ 0 w 29"/>
                  <a:gd name="T7" fmla="*/ 2 h 28"/>
                  <a:gd name="T8" fmla="*/ 0 w 29"/>
                  <a:gd name="T9" fmla="*/ 0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0" y="0"/>
                    </a:moveTo>
                    <a:lnTo>
                      <a:pt x="0" y="28"/>
                    </a:lnTo>
                    <a:lnTo>
                      <a:pt x="29" y="15"/>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79" name="Rectangle 192"/>
              <p:cNvSpPr>
                <a:spLocks noChangeArrowheads="1"/>
              </p:cNvSpPr>
              <p:nvPr/>
            </p:nvSpPr>
            <p:spPr bwMode="auto">
              <a:xfrm>
                <a:off x="2552" y="1060"/>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580" name="Rectangle 193"/>
              <p:cNvSpPr>
                <a:spLocks noChangeArrowheads="1"/>
              </p:cNvSpPr>
              <p:nvPr/>
            </p:nvSpPr>
            <p:spPr bwMode="auto">
              <a:xfrm>
                <a:off x="2589" y="1060"/>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581" name="Rectangle 194"/>
              <p:cNvSpPr>
                <a:spLocks noChangeArrowheads="1"/>
              </p:cNvSpPr>
              <p:nvPr/>
            </p:nvSpPr>
            <p:spPr bwMode="auto">
              <a:xfrm>
                <a:off x="2617" y="1060"/>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582" name="Rectangle 195"/>
              <p:cNvSpPr>
                <a:spLocks noChangeArrowheads="1"/>
              </p:cNvSpPr>
              <p:nvPr/>
            </p:nvSpPr>
            <p:spPr bwMode="auto">
              <a:xfrm>
                <a:off x="2711" y="1032"/>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583" name="Rectangle 196"/>
              <p:cNvSpPr>
                <a:spLocks noChangeArrowheads="1"/>
              </p:cNvSpPr>
              <p:nvPr/>
            </p:nvSpPr>
            <p:spPr bwMode="auto">
              <a:xfrm>
                <a:off x="2746" y="1032"/>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584" name="Rectangle 197"/>
              <p:cNvSpPr>
                <a:spLocks noChangeArrowheads="1"/>
              </p:cNvSpPr>
              <p:nvPr/>
            </p:nvSpPr>
            <p:spPr bwMode="auto">
              <a:xfrm>
                <a:off x="2777" y="1032"/>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585" name="Rectangle 198"/>
              <p:cNvSpPr>
                <a:spLocks noChangeArrowheads="1"/>
              </p:cNvSpPr>
              <p:nvPr/>
            </p:nvSpPr>
            <p:spPr bwMode="auto">
              <a:xfrm>
                <a:off x="2807" y="1032"/>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86" name="Rectangle 199"/>
              <p:cNvSpPr>
                <a:spLocks noChangeArrowheads="1"/>
              </p:cNvSpPr>
              <p:nvPr/>
            </p:nvSpPr>
            <p:spPr bwMode="auto">
              <a:xfrm>
                <a:off x="2665" y="1086"/>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587" name="Rectangle 200"/>
              <p:cNvSpPr>
                <a:spLocks noChangeArrowheads="1"/>
              </p:cNvSpPr>
              <p:nvPr/>
            </p:nvSpPr>
            <p:spPr bwMode="auto">
              <a:xfrm>
                <a:off x="2683" y="1086"/>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588" name="Rectangle 201"/>
              <p:cNvSpPr>
                <a:spLocks noChangeArrowheads="1"/>
              </p:cNvSpPr>
              <p:nvPr/>
            </p:nvSpPr>
            <p:spPr bwMode="auto">
              <a:xfrm>
                <a:off x="2713" y="1086"/>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589" name="Rectangle 202"/>
              <p:cNvSpPr>
                <a:spLocks noChangeArrowheads="1"/>
              </p:cNvSpPr>
              <p:nvPr/>
            </p:nvSpPr>
            <p:spPr bwMode="auto">
              <a:xfrm>
                <a:off x="2740" y="1086"/>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590" name="Rectangle 203"/>
              <p:cNvSpPr>
                <a:spLocks noChangeArrowheads="1"/>
              </p:cNvSpPr>
              <p:nvPr/>
            </p:nvSpPr>
            <p:spPr bwMode="auto">
              <a:xfrm>
                <a:off x="2770" y="1086"/>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l</a:t>
                </a:r>
                <a:endParaRPr lang="en-US" altLang="zh-CN"/>
              </a:p>
            </p:txBody>
          </p:sp>
          <p:sp>
            <p:nvSpPr>
              <p:cNvPr id="591" name="Rectangle 204"/>
              <p:cNvSpPr>
                <a:spLocks noChangeArrowheads="1"/>
              </p:cNvSpPr>
              <p:nvPr/>
            </p:nvSpPr>
            <p:spPr bwMode="auto">
              <a:xfrm>
                <a:off x="2783" y="1086"/>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592" name="Freeform 205"/>
              <p:cNvSpPr>
                <a:spLocks/>
              </p:cNvSpPr>
              <p:nvPr/>
            </p:nvSpPr>
            <p:spPr bwMode="auto">
              <a:xfrm>
                <a:off x="1333" y="1609"/>
                <a:ext cx="28" cy="29"/>
              </a:xfrm>
              <a:custGeom>
                <a:avLst/>
                <a:gdLst>
                  <a:gd name="T0" fmla="*/ 0 w 28"/>
                  <a:gd name="T1" fmla="*/ 0 h 29"/>
                  <a:gd name="T2" fmla="*/ 2 w 28"/>
                  <a:gd name="T3" fmla="*/ 29 h 29"/>
                  <a:gd name="T4" fmla="*/ 28 w 28"/>
                  <a:gd name="T5" fmla="*/ 16 h 29"/>
                  <a:gd name="T6" fmla="*/ 2 w 28"/>
                  <a:gd name="T7" fmla="*/ 3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2" y="29"/>
                    </a:lnTo>
                    <a:lnTo>
                      <a:pt x="28" y="16"/>
                    </a:lnTo>
                    <a:lnTo>
                      <a:pt x="2"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93" name="Freeform 206"/>
              <p:cNvSpPr>
                <a:spLocks/>
              </p:cNvSpPr>
              <p:nvPr/>
            </p:nvSpPr>
            <p:spPr bwMode="auto">
              <a:xfrm>
                <a:off x="1365" y="1389"/>
                <a:ext cx="605" cy="633"/>
              </a:xfrm>
              <a:custGeom>
                <a:avLst/>
                <a:gdLst>
                  <a:gd name="T0" fmla="*/ 605 w 605"/>
                  <a:gd name="T1" fmla="*/ 631 h 633"/>
                  <a:gd name="T2" fmla="*/ 605 w 605"/>
                  <a:gd name="T3" fmla="*/ 0 h 633"/>
                  <a:gd name="T4" fmla="*/ 0 w 605"/>
                  <a:gd name="T5" fmla="*/ 0 h 633"/>
                  <a:gd name="T6" fmla="*/ 0 w 605"/>
                  <a:gd name="T7" fmla="*/ 633 h 633"/>
                  <a:gd name="T8" fmla="*/ 605 w 605"/>
                  <a:gd name="T9" fmla="*/ 633 h 633"/>
                  <a:gd name="T10" fmla="*/ 605 w 605"/>
                  <a:gd name="T11" fmla="*/ 631 h 633"/>
                  <a:gd name="T12" fmla="*/ 0 60000 65536"/>
                  <a:gd name="T13" fmla="*/ 0 60000 65536"/>
                  <a:gd name="T14" fmla="*/ 0 60000 65536"/>
                  <a:gd name="T15" fmla="*/ 0 60000 65536"/>
                  <a:gd name="T16" fmla="*/ 0 60000 65536"/>
                  <a:gd name="T17" fmla="*/ 0 60000 65536"/>
                  <a:gd name="T18" fmla="*/ 0 w 605"/>
                  <a:gd name="T19" fmla="*/ 0 h 633"/>
                  <a:gd name="T20" fmla="*/ 605 w 605"/>
                  <a:gd name="T21" fmla="*/ 633 h 633"/>
                </a:gdLst>
                <a:ahLst/>
                <a:cxnLst>
                  <a:cxn ang="T12">
                    <a:pos x="T0" y="T1"/>
                  </a:cxn>
                  <a:cxn ang="T13">
                    <a:pos x="T2" y="T3"/>
                  </a:cxn>
                  <a:cxn ang="T14">
                    <a:pos x="T4" y="T5"/>
                  </a:cxn>
                  <a:cxn ang="T15">
                    <a:pos x="T6" y="T7"/>
                  </a:cxn>
                  <a:cxn ang="T16">
                    <a:pos x="T8" y="T9"/>
                  </a:cxn>
                  <a:cxn ang="T17">
                    <a:pos x="T10" y="T11"/>
                  </a:cxn>
                </a:cxnLst>
                <a:rect l="T18" t="T19" r="T20" b="T21"/>
                <a:pathLst>
                  <a:path w="605" h="633">
                    <a:moveTo>
                      <a:pt x="605" y="631"/>
                    </a:moveTo>
                    <a:lnTo>
                      <a:pt x="605" y="0"/>
                    </a:lnTo>
                    <a:lnTo>
                      <a:pt x="0" y="0"/>
                    </a:lnTo>
                    <a:lnTo>
                      <a:pt x="0" y="633"/>
                    </a:lnTo>
                    <a:lnTo>
                      <a:pt x="605" y="633"/>
                    </a:lnTo>
                    <a:lnTo>
                      <a:pt x="605" y="6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94" name="Freeform 207"/>
              <p:cNvSpPr>
                <a:spLocks/>
              </p:cNvSpPr>
              <p:nvPr/>
            </p:nvSpPr>
            <p:spPr bwMode="auto">
              <a:xfrm>
                <a:off x="1365" y="1389"/>
                <a:ext cx="605" cy="633"/>
              </a:xfrm>
              <a:custGeom>
                <a:avLst/>
                <a:gdLst>
                  <a:gd name="T0" fmla="*/ 605 w 605"/>
                  <a:gd name="T1" fmla="*/ 631 h 633"/>
                  <a:gd name="T2" fmla="*/ 605 w 605"/>
                  <a:gd name="T3" fmla="*/ 0 h 633"/>
                  <a:gd name="T4" fmla="*/ 0 w 605"/>
                  <a:gd name="T5" fmla="*/ 0 h 633"/>
                  <a:gd name="T6" fmla="*/ 0 w 605"/>
                  <a:gd name="T7" fmla="*/ 633 h 633"/>
                  <a:gd name="T8" fmla="*/ 605 w 605"/>
                  <a:gd name="T9" fmla="*/ 633 h 633"/>
                  <a:gd name="T10" fmla="*/ 0 60000 65536"/>
                  <a:gd name="T11" fmla="*/ 0 60000 65536"/>
                  <a:gd name="T12" fmla="*/ 0 60000 65536"/>
                  <a:gd name="T13" fmla="*/ 0 60000 65536"/>
                  <a:gd name="T14" fmla="*/ 0 60000 65536"/>
                  <a:gd name="T15" fmla="*/ 0 w 605"/>
                  <a:gd name="T16" fmla="*/ 0 h 633"/>
                  <a:gd name="T17" fmla="*/ 605 w 605"/>
                  <a:gd name="T18" fmla="*/ 633 h 633"/>
                </a:gdLst>
                <a:ahLst/>
                <a:cxnLst>
                  <a:cxn ang="T10">
                    <a:pos x="T0" y="T1"/>
                  </a:cxn>
                  <a:cxn ang="T11">
                    <a:pos x="T2" y="T3"/>
                  </a:cxn>
                  <a:cxn ang="T12">
                    <a:pos x="T4" y="T5"/>
                  </a:cxn>
                  <a:cxn ang="T13">
                    <a:pos x="T6" y="T7"/>
                  </a:cxn>
                  <a:cxn ang="T14">
                    <a:pos x="T8" y="T9"/>
                  </a:cxn>
                </a:cxnLst>
                <a:rect l="T15" t="T16" r="T17" b="T18"/>
                <a:pathLst>
                  <a:path w="605" h="633">
                    <a:moveTo>
                      <a:pt x="605" y="631"/>
                    </a:moveTo>
                    <a:lnTo>
                      <a:pt x="605" y="0"/>
                    </a:lnTo>
                    <a:lnTo>
                      <a:pt x="0" y="0"/>
                    </a:lnTo>
                    <a:lnTo>
                      <a:pt x="0" y="633"/>
                    </a:lnTo>
                    <a:lnTo>
                      <a:pt x="605" y="633"/>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95" name="Rectangle 208"/>
              <p:cNvSpPr>
                <a:spLocks noChangeArrowheads="1"/>
              </p:cNvSpPr>
              <p:nvPr/>
            </p:nvSpPr>
            <p:spPr bwMode="auto">
              <a:xfrm>
                <a:off x="1551" y="1673"/>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grpSp>
        <p:grpSp>
          <p:nvGrpSpPr>
            <p:cNvPr id="8" name="Group 209"/>
            <p:cNvGrpSpPr>
              <a:grpSpLocks/>
            </p:cNvGrpSpPr>
            <p:nvPr/>
          </p:nvGrpSpPr>
          <p:grpSpPr bwMode="auto">
            <a:xfrm>
              <a:off x="1235" y="375"/>
              <a:ext cx="3430" cy="2788"/>
              <a:chOff x="0" y="0"/>
              <a:chExt cx="3430" cy="2788"/>
            </a:xfrm>
          </p:grpSpPr>
          <p:sp>
            <p:nvSpPr>
              <p:cNvPr id="196" name="Rectangle 210"/>
              <p:cNvSpPr>
                <a:spLocks noChangeArrowheads="1"/>
              </p:cNvSpPr>
              <p:nvPr/>
            </p:nvSpPr>
            <p:spPr bwMode="auto">
              <a:xfrm>
                <a:off x="416" y="137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97" name="Rectangle 211"/>
              <p:cNvSpPr>
                <a:spLocks noChangeArrowheads="1"/>
              </p:cNvSpPr>
              <p:nvPr/>
            </p:nvSpPr>
            <p:spPr bwMode="auto">
              <a:xfrm>
                <a:off x="447" y="1377"/>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g</a:t>
                </a:r>
                <a:endParaRPr lang="en-US" altLang="zh-CN"/>
              </a:p>
            </p:txBody>
          </p:sp>
          <p:sp>
            <p:nvSpPr>
              <p:cNvPr id="198" name="Rectangle 212"/>
              <p:cNvSpPr>
                <a:spLocks noChangeArrowheads="1"/>
              </p:cNvSpPr>
              <p:nvPr/>
            </p:nvSpPr>
            <p:spPr bwMode="auto">
              <a:xfrm>
                <a:off x="477" y="1377"/>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199" name="Rectangle 213"/>
              <p:cNvSpPr>
                <a:spLocks noChangeArrowheads="1"/>
              </p:cNvSpPr>
              <p:nvPr/>
            </p:nvSpPr>
            <p:spPr bwMode="auto">
              <a:xfrm>
                <a:off x="488" y="1377"/>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200" name="Rectangle 214"/>
              <p:cNvSpPr>
                <a:spLocks noChangeArrowheads="1"/>
              </p:cNvSpPr>
              <p:nvPr/>
            </p:nvSpPr>
            <p:spPr bwMode="auto">
              <a:xfrm>
                <a:off x="514" y="1377"/>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01" name="Rectangle 215"/>
              <p:cNvSpPr>
                <a:spLocks noChangeArrowheads="1"/>
              </p:cNvSpPr>
              <p:nvPr/>
            </p:nvSpPr>
            <p:spPr bwMode="auto">
              <a:xfrm>
                <a:off x="530" y="137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02" name="Rectangle 216"/>
              <p:cNvSpPr>
                <a:spLocks noChangeArrowheads="1"/>
              </p:cNvSpPr>
              <p:nvPr/>
            </p:nvSpPr>
            <p:spPr bwMode="auto">
              <a:xfrm>
                <a:off x="560" y="1377"/>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03" name="Rectangle 217"/>
              <p:cNvSpPr>
                <a:spLocks noChangeArrowheads="1"/>
              </p:cNvSpPr>
              <p:nvPr/>
            </p:nvSpPr>
            <p:spPr bwMode="auto">
              <a:xfrm>
                <a:off x="578" y="1377"/>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204" name="Rectangle 218"/>
              <p:cNvSpPr>
                <a:spLocks noChangeArrowheads="1"/>
              </p:cNvSpPr>
              <p:nvPr/>
            </p:nvSpPr>
            <p:spPr bwMode="auto">
              <a:xfrm>
                <a:off x="213" y="1431"/>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W</a:t>
                </a:r>
                <a:endParaRPr lang="en-US" altLang="zh-CN"/>
              </a:p>
            </p:txBody>
          </p:sp>
          <p:sp>
            <p:nvSpPr>
              <p:cNvPr id="205" name="Rectangle 219"/>
              <p:cNvSpPr>
                <a:spLocks noChangeArrowheads="1"/>
              </p:cNvSpPr>
              <p:nvPr/>
            </p:nvSpPr>
            <p:spPr bwMode="auto">
              <a:xfrm>
                <a:off x="266" y="1431"/>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06" name="Rectangle 220"/>
              <p:cNvSpPr>
                <a:spLocks noChangeArrowheads="1"/>
              </p:cNvSpPr>
              <p:nvPr/>
            </p:nvSpPr>
            <p:spPr bwMode="auto">
              <a:xfrm>
                <a:off x="283" y="1431"/>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07" name="Rectangle 221"/>
              <p:cNvSpPr>
                <a:spLocks noChangeArrowheads="1"/>
              </p:cNvSpPr>
              <p:nvPr/>
            </p:nvSpPr>
            <p:spPr bwMode="auto">
              <a:xfrm>
                <a:off x="294" y="1431"/>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08" name="Rectangle 222"/>
              <p:cNvSpPr>
                <a:spLocks noChangeArrowheads="1"/>
              </p:cNvSpPr>
              <p:nvPr/>
            </p:nvSpPr>
            <p:spPr bwMode="auto">
              <a:xfrm>
                <a:off x="309" y="143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09" name="Rectangle 223"/>
              <p:cNvSpPr>
                <a:spLocks noChangeArrowheads="1"/>
              </p:cNvSpPr>
              <p:nvPr/>
            </p:nvSpPr>
            <p:spPr bwMode="auto">
              <a:xfrm>
                <a:off x="340" y="1431"/>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10" name="Rectangle 224"/>
              <p:cNvSpPr>
                <a:spLocks noChangeArrowheads="1"/>
              </p:cNvSpPr>
              <p:nvPr/>
            </p:nvSpPr>
            <p:spPr bwMode="auto">
              <a:xfrm>
                <a:off x="213" y="1484"/>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11" name="Rectangle 225"/>
              <p:cNvSpPr>
                <a:spLocks noChangeArrowheads="1"/>
              </p:cNvSpPr>
              <p:nvPr/>
            </p:nvSpPr>
            <p:spPr bwMode="auto">
              <a:xfrm>
                <a:off x="231" y="148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12" name="Rectangle 226"/>
              <p:cNvSpPr>
                <a:spLocks noChangeArrowheads="1"/>
              </p:cNvSpPr>
              <p:nvPr/>
            </p:nvSpPr>
            <p:spPr bwMode="auto">
              <a:xfrm>
                <a:off x="261" y="1484"/>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g</a:t>
                </a:r>
                <a:endParaRPr lang="en-US" altLang="zh-CN"/>
              </a:p>
            </p:txBody>
          </p:sp>
          <p:sp>
            <p:nvSpPr>
              <p:cNvPr id="213" name="Rectangle 227"/>
              <p:cNvSpPr>
                <a:spLocks noChangeArrowheads="1"/>
              </p:cNvSpPr>
              <p:nvPr/>
            </p:nvSpPr>
            <p:spPr bwMode="auto">
              <a:xfrm>
                <a:off x="292" y="1484"/>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14" name="Rectangle 228"/>
              <p:cNvSpPr>
                <a:spLocks noChangeArrowheads="1"/>
              </p:cNvSpPr>
              <p:nvPr/>
            </p:nvSpPr>
            <p:spPr bwMode="auto">
              <a:xfrm>
                <a:off x="303" y="1484"/>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215" name="Rectangle 229"/>
              <p:cNvSpPr>
                <a:spLocks noChangeArrowheads="1"/>
              </p:cNvSpPr>
              <p:nvPr/>
            </p:nvSpPr>
            <p:spPr bwMode="auto">
              <a:xfrm>
                <a:off x="331" y="1484"/>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16" name="Rectangle 230"/>
              <p:cNvSpPr>
                <a:spLocks noChangeArrowheads="1"/>
              </p:cNvSpPr>
              <p:nvPr/>
            </p:nvSpPr>
            <p:spPr bwMode="auto">
              <a:xfrm>
                <a:off x="346" y="148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17" name="Rectangle 231"/>
              <p:cNvSpPr>
                <a:spLocks noChangeArrowheads="1"/>
              </p:cNvSpPr>
              <p:nvPr/>
            </p:nvSpPr>
            <p:spPr bwMode="auto">
              <a:xfrm>
                <a:off x="375" y="1484"/>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18" name="Rectangle 232"/>
              <p:cNvSpPr>
                <a:spLocks noChangeArrowheads="1"/>
              </p:cNvSpPr>
              <p:nvPr/>
            </p:nvSpPr>
            <p:spPr bwMode="auto">
              <a:xfrm>
                <a:off x="213" y="1593"/>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W</a:t>
                </a:r>
                <a:endParaRPr lang="en-US" altLang="zh-CN"/>
              </a:p>
            </p:txBody>
          </p:sp>
          <p:sp>
            <p:nvSpPr>
              <p:cNvPr id="219" name="Rectangle 233"/>
              <p:cNvSpPr>
                <a:spLocks noChangeArrowheads="1"/>
              </p:cNvSpPr>
              <p:nvPr/>
            </p:nvSpPr>
            <p:spPr bwMode="auto">
              <a:xfrm>
                <a:off x="266" y="1593"/>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20" name="Rectangle 234"/>
              <p:cNvSpPr>
                <a:spLocks noChangeArrowheads="1"/>
              </p:cNvSpPr>
              <p:nvPr/>
            </p:nvSpPr>
            <p:spPr bwMode="auto">
              <a:xfrm>
                <a:off x="283" y="1593"/>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21" name="Rectangle 235"/>
              <p:cNvSpPr>
                <a:spLocks noChangeArrowheads="1"/>
              </p:cNvSpPr>
              <p:nvPr/>
            </p:nvSpPr>
            <p:spPr bwMode="auto">
              <a:xfrm>
                <a:off x="294" y="1593"/>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22" name="Rectangle 236"/>
              <p:cNvSpPr>
                <a:spLocks noChangeArrowheads="1"/>
              </p:cNvSpPr>
              <p:nvPr/>
            </p:nvSpPr>
            <p:spPr bwMode="auto">
              <a:xfrm>
                <a:off x="309" y="159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23" name="Rectangle 237"/>
              <p:cNvSpPr>
                <a:spLocks noChangeArrowheads="1"/>
              </p:cNvSpPr>
              <p:nvPr/>
            </p:nvSpPr>
            <p:spPr bwMode="auto">
              <a:xfrm>
                <a:off x="340" y="1593"/>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24" name="Rectangle 238"/>
              <p:cNvSpPr>
                <a:spLocks noChangeArrowheads="1"/>
              </p:cNvSpPr>
              <p:nvPr/>
            </p:nvSpPr>
            <p:spPr bwMode="auto">
              <a:xfrm>
                <a:off x="213" y="1645"/>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25" name="Rectangle 239"/>
              <p:cNvSpPr>
                <a:spLocks noChangeArrowheads="1"/>
              </p:cNvSpPr>
              <p:nvPr/>
            </p:nvSpPr>
            <p:spPr bwMode="auto">
              <a:xfrm>
                <a:off x="244" y="1645"/>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26" name="Rectangle 240"/>
              <p:cNvSpPr>
                <a:spLocks noChangeArrowheads="1"/>
              </p:cNvSpPr>
              <p:nvPr/>
            </p:nvSpPr>
            <p:spPr bwMode="auto">
              <a:xfrm>
                <a:off x="274" y="1645"/>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27" name="Rectangle 241"/>
              <p:cNvSpPr>
                <a:spLocks noChangeArrowheads="1"/>
              </p:cNvSpPr>
              <p:nvPr/>
            </p:nvSpPr>
            <p:spPr bwMode="auto">
              <a:xfrm>
                <a:off x="290" y="1645"/>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28" name="Rectangle 242"/>
              <p:cNvSpPr>
                <a:spLocks noChangeArrowheads="1"/>
              </p:cNvSpPr>
              <p:nvPr/>
            </p:nvSpPr>
            <p:spPr bwMode="auto">
              <a:xfrm>
                <a:off x="652" y="1189"/>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29" name="Rectangle 243"/>
              <p:cNvSpPr>
                <a:spLocks noChangeArrowheads="1"/>
              </p:cNvSpPr>
              <p:nvPr/>
            </p:nvSpPr>
            <p:spPr bwMode="auto">
              <a:xfrm>
                <a:off x="691" y="118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30" name="Rectangle 244"/>
              <p:cNvSpPr>
                <a:spLocks noChangeArrowheads="1"/>
              </p:cNvSpPr>
              <p:nvPr/>
            </p:nvSpPr>
            <p:spPr bwMode="auto">
              <a:xfrm>
                <a:off x="719" y="118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31" name="Rectangle 245"/>
              <p:cNvSpPr>
                <a:spLocks noChangeArrowheads="1"/>
              </p:cNvSpPr>
              <p:nvPr/>
            </p:nvSpPr>
            <p:spPr bwMode="auto">
              <a:xfrm>
                <a:off x="750" y="1189"/>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32" name="Rectangle 246"/>
              <p:cNvSpPr>
                <a:spLocks noChangeArrowheads="1"/>
              </p:cNvSpPr>
              <p:nvPr/>
            </p:nvSpPr>
            <p:spPr bwMode="auto">
              <a:xfrm>
                <a:off x="780" y="1189"/>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33" name="Rectangle 247"/>
              <p:cNvSpPr>
                <a:spLocks noChangeArrowheads="1"/>
              </p:cNvSpPr>
              <p:nvPr/>
            </p:nvSpPr>
            <p:spPr bwMode="auto">
              <a:xfrm>
                <a:off x="619" y="1242"/>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34" name="Rectangle 248"/>
              <p:cNvSpPr>
                <a:spLocks noChangeArrowheads="1"/>
              </p:cNvSpPr>
              <p:nvPr/>
            </p:nvSpPr>
            <p:spPr bwMode="auto">
              <a:xfrm>
                <a:off x="650" y="124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35" name="Rectangle 249"/>
              <p:cNvSpPr>
                <a:spLocks noChangeArrowheads="1"/>
              </p:cNvSpPr>
              <p:nvPr/>
            </p:nvSpPr>
            <p:spPr bwMode="auto">
              <a:xfrm>
                <a:off x="680" y="1242"/>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36" name="Rectangle 250"/>
              <p:cNvSpPr>
                <a:spLocks noChangeArrowheads="1"/>
              </p:cNvSpPr>
              <p:nvPr/>
            </p:nvSpPr>
            <p:spPr bwMode="auto">
              <a:xfrm>
                <a:off x="693" y="124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37" name="Rectangle 251"/>
              <p:cNvSpPr>
                <a:spLocks noChangeArrowheads="1"/>
              </p:cNvSpPr>
              <p:nvPr/>
            </p:nvSpPr>
            <p:spPr bwMode="auto">
              <a:xfrm>
                <a:off x="724" y="1242"/>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 </a:t>
                </a:r>
                <a:endParaRPr lang="en-US" altLang="zh-CN"/>
              </a:p>
            </p:txBody>
          </p:sp>
          <p:sp>
            <p:nvSpPr>
              <p:cNvPr id="238" name="Rectangle 252"/>
              <p:cNvSpPr>
                <a:spLocks noChangeArrowheads="1"/>
              </p:cNvSpPr>
              <p:nvPr/>
            </p:nvSpPr>
            <p:spPr bwMode="auto">
              <a:xfrm>
                <a:off x="739" y="124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239" name="Rectangle 253"/>
              <p:cNvSpPr>
                <a:spLocks noChangeArrowheads="1"/>
              </p:cNvSpPr>
              <p:nvPr/>
            </p:nvSpPr>
            <p:spPr bwMode="auto">
              <a:xfrm>
                <a:off x="652" y="1390"/>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40" name="Rectangle 254"/>
              <p:cNvSpPr>
                <a:spLocks noChangeArrowheads="1"/>
              </p:cNvSpPr>
              <p:nvPr/>
            </p:nvSpPr>
            <p:spPr bwMode="auto">
              <a:xfrm>
                <a:off x="691" y="139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41" name="Rectangle 255"/>
              <p:cNvSpPr>
                <a:spLocks noChangeArrowheads="1"/>
              </p:cNvSpPr>
              <p:nvPr/>
            </p:nvSpPr>
            <p:spPr bwMode="auto">
              <a:xfrm>
                <a:off x="719" y="139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42" name="Rectangle 256"/>
              <p:cNvSpPr>
                <a:spLocks noChangeArrowheads="1"/>
              </p:cNvSpPr>
              <p:nvPr/>
            </p:nvSpPr>
            <p:spPr bwMode="auto">
              <a:xfrm>
                <a:off x="750" y="1390"/>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43" name="Rectangle 257"/>
              <p:cNvSpPr>
                <a:spLocks noChangeArrowheads="1"/>
              </p:cNvSpPr>
              <p:nvPr/>
            </p:nvSpPr>
            <p:spPr bwMode="auto">
              <a:xfrm>
                <a:off x="780" y="1390"/>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44" name="Rectangle 258"/>
              <p:cNvSpPr>
                <a:spLocks noChangeArrowheads="1"/>
              </p:cNvSpPr>
              <p:nvPr/>
            </p:nvSpPr>
            <p:spPr bwMode="auto">
              <a:xfrm>
                <a:off x="619" y="1444"/>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45" name="Rectangle 259"/>
              <p:cNvSpPr>
                <a:spLocks noChangeArrowheads="1"/>
              </p:cNvSpPr>
              <p:nvPr/>
            </p:nvSpPr>
            <p:spPr bwMode="auto">
              <a:xfrm>
                <a:off x="650" y="144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46" name="Rectangle 260"/>
              <p:cNvSpPr>
                <a:spLocks noChangeArrowheads="1"/>
              </p:cNvSpPr>
              <p:nvPr/>
            </p:nvSpPr>
            <p:spPr bwMode="auto">
              <a:xfrm>
                <a:off x="680" y="1444"/>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47" name="Rectangle 261"/>
              <p:cNvSpPr>
                <a:spLocks noChangeArrowheads="1"/>
              </p:cNvSpPr>
              <p:nvPr/>
            </p:nvSpPr>
            <p:spPr bwMode="auto">
              <a:xfrm>
                <a:off x="693" y="144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48" name="Rectangle 262"/>
              <p:cNvSpPr>
                <a:spLocks noChangeArrowheads="1"/>
              </p:cNvSpPr>
              <p:nvPr/>
            </p:nvSpPr>
            <p:spPr bwMode="auto">
              <a:xfrm>
                <a:off x="724" y="1444"/>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 </a:t>
                </a:r>
                <a:endParaRPr lang="en-US" altLang="zh-CN"/>
              </a:p>
            </p:txBody>
          </p:sp>
          <p:sp>
            <p:nvSpPr>
              <p:cNvPr id="249" name="Rectangle 263"/>
              <p:cNvSpPr>
                <a:spLocks noChangeArrowheads="1"/>
              </p:cNvSpPr>
              <p:nvPr/>
            </p:nvSpPr>
            <p:spPr bwMode="auto">
              <a:xfrm>
                <a:off x="739" y="144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2</a:t>
                </a:r>
                <a:endParaRPr lang="en-US" altLang="zh-CN"/>
              </a:p>
            </p:txBody>
          </p:sp>
          <p:sp>
            <p:nvSpPr>
              <p:cNvPr id="250" name="Rectangle 264"/>
              <p:cNvSpPr>
                <a:spLocks noChangeArrowheads="1"/>
              </p:cNvSpPr>
              <p:nvPr/>
            </p:nvSpPr>
            <p:spPr bwMode="auto">
              <a:xfrm>
                <a:off x="213" y="1109"/>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51" name="Rectangle 265"/>
              <p:cNvSpPr>
                <a:spLocks noChangeArrowheads="1"/>
              </p:cNvSpPr>
              <p:nvPr/>
            </p:nvSpPr>
            <p:spPr bwMode="auto">
              <a:xfrm>
                <a:off x="253" y="110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52" name="Rectangle 266"/>
              <p:cNvSpPr>
                <a:spLocks noChangeArrowheads="1"/>
              </p:cNvSpPr>
              <p:nvPr/>
            </p:nvSpPr>
            <p:spPr bwMode="auto">
              <a:xfrm>
                <a:off x="283" y="110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53" name="Rectangle 267"/>
              <p:cNvSpPr>
                <a:spLocks noChangeArrowheads="1"/>
              </p:cNvSpPr>
              <p:nvPr/>
            </p:nvSpPr>
            <p:spPr bwMode="auto">
              <a:xfrm>
                <a:off x="311" y="1109"/>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54" name="Rectangle 268"/>
              <p:cNvSpPr>
                <a:spLocks noChangeArrowheads="1"/>
              </p:cNvSpPr>
              <p:nvPr/>
            </p:nvSpPr>
            <p:spPr bwMode="auto">
              <a:xfrm>
                <a:off x="342" y="1109"/>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55" name="Rectangle 269"/>
              <p:cNvSpPr>
                <a:spLocks noChangeArrowheads="1"/>
              </p:cNvSpPr>
              <p:nvPr/>
            </p:nvSpPr>
            <p:spPr bwMode="auto">
              <a:xfrm>
                <a:off x="213" y="1161"/>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56" name="Rectangle 270"/>
              <p:cNvSpPr>
                <a:spLocks noChangeArrowheads="1"/>
              </p:cNvSpPr>
              <p:nvPr/>
            </p:nvSpPr>
            <p:spPr bwMode="auto">
              <a:xfrm>
                <a:off x="231" y="116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57" name="Rectangle 271"/>
              <p:cNvSpPr>
                <a:spLocks noChangeArrowheads="1"/>
              </p:cNvSpPr>
              <p:nvPr/>
            </p:nvSpPr>
            <p:spPr bwMode="auto">
              <a:xfrm>
                <a:off x="261" y="1161"/>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g</a:t>
                </a:r>
                <a:endParaRPr lang="en-US" altLang="zh-CN"/>
              </a:p>
            </p:txBody>
          </p:sp>
          <p:sp>
            <p:nvSpPr>
              <p:cNvPr id="258" name="Rectangle 272"/>
              <p:cNvSpPr>
                <a:spLocks noChangeArrowheads="1"/>
              </p:cNvSpPr>
              <p:nvPr/>
            </p:nvSpPr>
            <p:spPr bwMode="auto">
              <a:xfrm>
                <a:off x="292" y="1161"/>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59" name="Rectangle 273"/>
              <p:cNvSpPr>
                <a:spLocks noChangeArrowheads="1"/>
              </p:cNvSpPr>
              <p:nvPr/>
            </p:nvSpPr>
            <p:spPr bwMode="auto">
              <a:xfrm>
                <a:off x="303" y="1161"/>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260" name="Rectangle 274"/>
              <p:cNvSpPr>
                <a:spLocks noChangeArrowheads="1"/>
              </p:cNvSpPr>
              <p:nvPr/>
            </p:nvSpPr>
            <p:spPr bwMode="auto">
              <a:xfrm>
                <a:off x="331" y="1161"/>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61" name="Rectangle 275"/>
              <p:cNvSpPr>
                <a:spLocks noChangeArrowheads="1"/>
              </p:cNvSpPr>
              <p:nvPr/>
            </p:nvSpPr>
            <p:spPr bwMode="auto">
              <a:xfrm>
                <a:off x="346" y="116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62" name="Rectangle 276"/>
              <p:cNvSpPr>
                <a:spLocks noChangeArrowheads="1"/>
              </p:cNvSpPr>
              <p:nvPr/>
            </p:nvSpPr>
            <p:spPr bwMode="auto">
              <a:xfrm>
                <a:off x="375" y="1161"/>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63" name="Rectangle 277"/>
              <p:cNvSpPr>
                <a:spLocks noChangeArrowheads="1"/>
              </p:cNvSpPr>
              <p:nvPr/>
            </p:nvSpPr>
            <p:spPr bwMode="auto">
              <a:xfrm>
                <a:off x="392" y="1161"/>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 </a:t>
                </a:r>
                <a:endParaRPr lang="en-US" altLang="zh-CN"/>
              </a:p>
            </p:txBody>
          </p:sp>
          <p:sp>
            <p:nvSpPr>
              <p:cNvPr id="264" name="Rectangle 278"/>
              <p:cNvSpPr>
                <a:spLocks noChangeArrowheads="1"/>
              </p:cNvSpPr>
              <p:nvPr/>
            </p:nvSpPr>
            <p:spPr bwMode="auto">
              <a:xfrm>
                <a:off x="407" y="116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265" name="Rectangle 279"/>
              <p:cNvSpPr>
                <a:spLocks noChangeArrowheads="1"/>
              </p:cNvSpPr>
              <p:nvPr/>
            </p:nvSpPr>
            <p:spPr bwMode="auto">
              <a:xfrm>
                <a:off x="213" y="1270"/>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66" name="Rectangle 280"/>
              <p:cNvSpPr>
                <a:spLocks noChangeArrowheads="1"/>
              </p:cNvSpPr>
              <p:nvPr/>
            </p:nvSpPr>
            <p:spPr bwMode="auto">
              <a:xfrm>
                <a:off x="253" y="127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67" name="Rectangle 281"/>
              <p:cNvSpPr>
                <a:spLocks noChangeArrowheads="1"/>
              </p:cNvSpPr>
              <p:nvPr/>
            </p:nvSpPr>
            <p:spPr bwMode="auto">
              <a:xfrm>
                <a:off x="283" y="127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68" name="Rectangle 282"/>
              <p:cNvSpPr>
                <a:spLocks noChangeArrowheads="1"/>
              </p:cNvSpPr>
              <p:nvPr/>
            </p:nvSpPr>
            <p:spPr bwMode="auto">
              <a:xfrm>
                <a:off x="311" y="1270"/>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69" name="Rectangle 283"/>
              <p:cNvSpPr>
                <a:spLocks noChangeArrowheads="1"/>
              </p:cNvSpPr>
              <p:nvPr/>
            </p:nvSpPr>
            <p:spPr bwMode="auto">
              <a:xfrm>
                <a:off x="342" y="1270"/>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70" name="Rectangle 284"/>
              <p:cNvSpPr>
                <a:spLocks noChangeArrowheads="1"/>
              </p:cNvSpPr>
              <p:nvPr/>
            </p:nvSpPr>
            <p:spPr bwMode="auto">
              <a:xfrm>
                <a:off x="213" y="1322"/>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71" name="Rectangle 285"/>
              <p:cNvSpPr>
                <a:spLocks noChangeArrowheads="1"/>
              </p:cNvSpPr>
              <p:nvPr/>
            </p:nvSpPr>
            <p:spPr bwMode="auto">
              <a:xfrm>
                <a:off x="231" y="132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72" name="Rectangle 286"/>
              <p:cNvSpPr>
                <a:spLocks noChangeArrowheads="1"/>
              </p:cNvSpPr>
              <p:nvPr/>
            </p:nvSpPr>
            <p:spPr bwMode="auto">
              <a:xfrm>
                <a:off x="261" y="1322"/>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g</a:t>
                </a:r>
                <a:endParaRPr lang="en-US" altLang="zh-CN"/>
              </a:p>
            </p:txBody>
          </p:sp>
          <p:sp>
            <p:nvSpPr>
              <p:cNvPr id="273" name="Rectangle 287"/>
              <p:cNvSpPr>
                <a:spLocks noChangeArrowheads="1"/>
              </p:cNvSpPr>
              <p:nvPr/>
            </p:nvSpPr>
            <p:spPr bwMode="auto">
              <a:xfrm>
                <a:off x="292" y="1322"/>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74" name="Rectangle 288"/>
              <p:cNvSpPr>
                <a:spLocks noChangeArrowheads="1"/>
              </p:cNvSpPr>
              <p:nvPr/>
            </p:nvSpPr>
            <p:spPr bwMode="auto">
              <a:xfrm>
                <a:off x="303" y="1322"/>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275" name="Rectangle 289"/>
              <p:cNvSpPr>
                <a:spLocks noChangeArrowheads="1"/>
              </p:cNvSpPr>
              <p:nvPr/>
            </p:nvSpPr>
            <p:spPr bwMode="auto">
              <a:xfrm>
                <a:off x="331" y="1322"/>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76" name="Rectangle 290"/>
              <p:cNvSpPr>
                <a:spLocks noChangeArrowheads="1"/>
              </p:cNvSpPr>
              <p:nvPr/>
            </p:nvSpPr>
            <p:spPr bwMode="auto">
              <a:xfrm>
                <a:off x="346" y="132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77" name="Rectangle 291"/>
              <p:cNvSpPr>
                <a:spLocks noChangeArrowheads="1"/>
              </p:cNvSpPr>
              <p:nvPr/>
            </p:nvSpPr>
            <p:spPr bwMode="auto">
              <a:xfrm>
                <a:off x="375" y="1322"/>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78" name="Rectangle 292"/>
              <p:cNvSpPr>
                <a:spLocks noChangeArrowheads="1"/>
              </p:cNvSpPr>
              <p:nvPr/>
            </p:nvSpPr>
            <p:spPr bwMode="auto">
              <a:xfrm>
                <a:off x="392" y="1322"/>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 </a:t>
                </a:r>
                <a:endParaRPr lang="en-US" altLang="zh-CN"/>
              </a:p>
            </p:txBody>
          </p:sp>
          <p:sp>
            <p:nvSpPr>
              <p:cNvPr id="279" name="Rectangle 293"/>
              <p:cNvSpPr>
                <a:spLocks noChangeArrowheads="1"/>
              </p:cNvSpPr>
              <p:nvPr/>
            </p:nvSpPr>
            <p:spPr bwMode="auto">
              <a:xfrm>
                <a:off x="407" y="132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2</a:t>
                </a:r>
                <a:endParaRPr lang="en-US" altLang="zh-CN"/>
              </a:p>
            </p:txBody>
          </p:sp>
          <p:sp>
            <p:nvSpPr>
              <p:cNvPr id="280" name="Freeform 294"/>
              <p:cNvSpPr>
                <a:spLocks/>
              </p:cNvSpPr>
              <p:nvPr/>
            </p:nvSpPr>
            <p:spPr bwMode="auto">
              <a:xfrm>
                <a:off x="93" y="1599"/>
                <a:ext cx="3337" cy="1189"/>
              </a:xfrm>
              <a:custGeom>
                <a:avLst/>
                <a:gdLst>
                  <a:gd name="T0" fmla="*/ 77 w 3337"/>
                  <a:gd name="T1" fmla="*/ 50 h 1189"/>
                  <a:gd name="T2" fmla="*/ 0 w 3337"/>
                  <a:gd name="T3" fmla="*/ 53 h 1189"/>
                  <a:gd name="T4" fmla="*/ 0 w 3337"/>
                  <a:gd name="T5" fmla="*/ 1189 h 1189"/>
                  <a:gd name="T6" fmla="*/ 3337 w 3337"/>
                  <a:gd name="T7" fmla="*/ 1189 h 1189"/>
                  <a:gd name="T8" fmla="*/ 3337 w 3337"/>
                  <a:gd name="T9" fmla="*/ 0 h 1189"/>
                  <a:gd name="T10" fmla="*/ 3276 w 3337"/>
                  <a:gd name="T11" fmla="*/ 0 h 1189"/>
                  <a:gd name="T12" fmla="*/ 0 60000 65536"/>
                  <a:gd name="T13" fmla="*/ 0 60000 65536"/>
                  <a:gd name="T14" fmla="*/ 0 60000 65536"/>
                  <a:gd name="T15" fmla="*/ 0 60000 65536"/>
                  <a:gd name="T16" fmla="*/ 0 60000 65536"/>
                  <a:gd name="T17" fmla="*/ 0 60000 65536"/>
                  <a:gd name="T18" fmla="*/ 0 w 3337"/>
                  <a:gd name="T19" fmla="*/ 0 h 1189"/>
                  <a:gd name="T20" fmla="*/ 3337 w 3337"/>
                  <a:gd name="T21" fmla="*/ 1189 h 1189"/>
                </a:gdLst>
                <a:ahLst/>
                <a:cxnLst>
                  <a:cxn ang="T12">
                    <a:pos x="T0" y="T1"/>
                  </a:cxn>
                  <a:cxn ang="T13">
                    <a:pos x="T2" y="T3"/>
                  </a:cxn>
                  <a:cxn ang="T14">
                    <a:pos x="T4" y="T5"/>
                  </a:cxn>
                  <a:cxn ang="T15">
                    <a:pos x="T6" y="T7"/>
                  </a:cxn>
                  <a:cxn ang="T16">
                    <a:pos x="T8" y="T9"/>
                  </a:cxn>
                  <a:cxn ang="T17">
                    <a:pos x="T10" y="T11"/>
                  </a:cxn>
                </a:cxnLst>
                <a:rect l="T18" t="T19" r="T20" b="T21"/>
                <a:pathLst>
                  <a:path w="3337" h="1189">
                    <a:moveTo>
                      <a:pt x="77" y="50"/>
                    </a:moveTo>
                    <a:lnTo>
                      <a:pt x="0" y="53"/>
                    </a:lnTo>
                    <a:lnTo>
                      <a:pt x="0" y="1189"/>
                    </a:lnTo>
                    <a:lnTo>
                      <a:pt x="3337" y="1189"/>
                    </a:lnTo>
                    <a:lnTo>
                      <a:pt x="3337" y="0"/>
                    </a:lnTo>
                    <a:lnTo>
                      <a:pt x="3276"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81" name="Line 295"/>
              <p:cNvSpPr>
                <a:spLocks noChangeShapeType="1"/>
              </p:cNvSpPr>
              <p:nvPr/>
            </p:nvSpPr>
            <p:spPr bwMode="auto">
              <a:xfrm flipH="1">
                <a:off x="15" y="1165"/>
                <a:ext cx="155"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Line 296"/>
              <p:cNvSpPr>
                <a:spLocks noChangeShapeType="1"/>
              </p:cNvSpPr>
              <p:nvPr/>
            </p:nvSpPr>
            <p:spPr bwMode="auto">
              <a:xfrm>
                <a:off x="13" y="2038"/>
                <a:ext cx="49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3" name="Rectangle 297"/>
              <p:cNvSpPr>
                <a:spLocks noChangeArrowheads="1"/>
              </p:cNvSpPr>
              <p:nvPr/>
            </p:nvSpPr>
            <p:spPr bwMode="auto">
              <a:xfrm>
                <a:off x="584" y="197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284" name="Rectangle 298"/>
              <p:cNvSpPr>
                <a:spLocks noChangeArrowheads="1"/>
              </p:cNvSpPr>
              <p:nvPr/>
            </p:nvSpPr>
            <p:spPr bwMode="auto">
              <a:xfrm>
                <a:off x="619" y="1977"/>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85" name="Rectangle 299"/>
              <p:cNvSpPr>
                <a:spLocks noChangeArrowheads="1"/>
              </p:cNvSpPr>
              <p:nvPr/>
            </p:nvSpPr>
            <p:spPr bwMode="auto">
              <a:xfrm>
                <a:off x="630" y="1977"/>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g</a:t>
                </a:r>
                <a:endParaRPr lang="en-US" altLang="zh-CN"/>
              </a:p>
            </p:txBody>
          </p:sp>
          <p:sp>
            <p:nvSpPr>
              <p:cNvPr id="286" name="Rectangle 300"/>
              <p:cNvSpPr>
                <a:spLocks noChangeArrowheads="1"/>
              </p:cNvSpPr>
              <p:nvPr/>
            </p:nvSpPr>
            <p:spPr bwMode="auto">
              <a:xfrm>
                <a:off x="660" y="197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287" name="Rectangle 301"/>
              <p:cNvSpPr>
                <a:spLocks noChangeArrowheads="1"/>
              </p:cNvSpPr>
              <p:nvPr/>
            </p:nvSpPr>
            <p:spPr bwMode="auto">
              <a:xfrm>
                <a:off x="691" y="1977"/>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88" name="Rectangle 302"/>
              <p:cNvSpPr>
                <a:spLocks noChangeArrowheads="1"/>
              </p:cNvSpPr>
              <p:nvPr/>
            </p:nvSpPr>
            <p:spPr bwMode="auto">
              <a:xfrm>
                <a:off x="554" y="20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89" name="Rectangle 303"/>
              <p:cNvSpPr>
                <a:spLocks noChangeArrowheads="1"/>
              </p:cNvSpPr>
              <p:nvPr/>
            </p:nvSpPr>
            <p:spPr bwMode="auto">
              <a:xfrm>
                <a:off x="582" y="2040"/>
                <a:ext cx="5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x</a:t>
                </a:r>
                <a:endParaRPr lang="en-US" altLang="zh-CN"/>
              </a:p>
            </p:txBody>
          </p:sp>
          <p:sp>
            <p:nvSpPr>
              <p:cNvPr id="290" name="Rectangle 304"/>
              <p:cNvSpPr>
                <a:spLocks noChangeArrowheads="1"/>
              </p:cNvSpPr>
              <p:nvPr/>
            </p:nvSpPr>
            <p:spPr bwMode="auto">
              <a:xfrm>
                <a:off x="610" y="2040"/>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91" name="Rectangle 305"/>
              <p:cNvSpPr>
                <a:spLocks noChangeArrowheads="1"/>
              </p:cNvSpPr>
              <p:nvPr/>
            </p:nvSpPr>
            <p:spPr bwMode="auto">
              <a:xfrm>
                <a:off x="626" y="20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92" name="Rectangle 306"/>
              <p:cNvSpPr>
                <a:spLocks noChangeArrowheads="1"/>
              </p:cNvSpPr>
              <p:nvPr/>
            </p:nvSpPr>
            <p:spPr bwMode="auto">
              <a:xfrm>
                <a:off x="654" y="20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293" name="Rectangle 307"/>
              <p:cNvSpPr>
                <a:spLocks noChangeArrowheads="1"/>
              </p:cNvSpPr>
              <p:nvPr/>
            </p:nvSpPr>
            <p:spPr bwMode="auto">
              <a:xfrm>
                <a:off x="684" y="2040"/>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94" name="Line 308"/>
              <p:cNvSpPr>
                <a:spLocks noChangeShapeType="1"/>
              </p:cNvSpPr>
              <p:nvPr/>
            </p:nvSpPr>
            <p:spPr bwMode="auto">
              <a:xfrm flipH="1">
                <a:off x="1147" y="1691"/>
                <a:ext cx="61"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309"/>
              <p:cNvSpPr>
                <a:spLocks noChangeShapeType="1"/>
              </p:cNvSpPr>
              <p:nvPr/>
            </p:nvSpPr>
            <p:spPr bwMode="auto">
              <a:xfrm>
                <a:off x="737" y="2038"/>
                <a:ext cx="15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6" name="Rectangle 310"/>
              <p:cNvSpPr>
                <a:spLocks noChangeArrowheads="1"/>
              </p:cNvSpPr>
              <p:nvPr/>
            </p:nvSpPr>
            <p:spPr bwMode="auto">
              <a:xfrm>
                <a:off x="1254" y="1484"/>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297" name="Rectangle 311"/>
              <p:cNvSpPr>
                <a:spLocks noChangeArrowheads="1"/>
              </p:cNvSpPr>
              <p:nvPr/>
            </p:nvSpPr>
            <p:spPr bwMode="auto">
              <a:xfrm>
                <a:off x="1297" y="1484"/>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98" name="Rectangle 312"/>
              <p:cNvSpPr>
                <a:spLocks noChangeArrowheads="1"/>
              </p:cNvSpPr>
              <p:nvPr/>
            </p:nvSpPr>
            <p:spPr bwMode="auto">
              <a:xfrm>
                <a:off x="1262" y="153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299" name="Rectangle 313"/>
              <p:cNvSpPr>
                <a:spLocks noChangeArrowheads="1"/>
              </p:cNvSpPr>
              <p:nvPr/>
            </p:nvSpPr>
            <p:spPr bwMode="auto">
              <a:xfrm>
                <a:off x="1291" y="1538"/>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0" name="Rectangle 314"/>
              <p:cNvSpPr>
                <a:spLocks noChangeArrowheads="1"/>
              </p:cNvSpPr>
              <p:nvPr/>
            </p:nvSpPr>
            <p:spPr bwMode="auto">
              <a:xfrm>
                <a:off x="1262" y="1593"/>
                <a:ext cx="5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x</a:t>
                </a:r>
                <a:endParaRPr lang="en-US" altLang="zh-CN"/>
              </a:p>
            </p:txBody>
          </p:sp>
          <p:sp>
            <p:nvSpPr>
              <p:cNvPr id="301" name="Rectangle 315"/>
              <p:cNvSpPr>
                <a:spLocks noChangeArrowheads="1"/>
              </p:cNvSpPr>
              <p:nvPr/>
            </p:nvSpPr>
            <p:spPr bwMode="auto">
              <a:xfrm>
                <a:off x="1247" y="166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302" name="Freeform 316"/>
              <p:cNvSpPr>
                <a:spLocks/>
              </p:cNvSpPr>
              <p:nvPr/>
            </p:nvSpPr>
            <p:spPr bwMode="auto">
              <a:xfrm>
                <a:off x="1406" y="1137"/>
                <a:ext cx="338" cy="543"/>
              </a:xfrm>
              <a:custGeom>
                <a:avLst/>
                <a:gdLst>
                  <a:gd name="T0" fmla="*/ 0 w 338"/>
                  <a:gd name="T1" fmla="*/ 0 h 543"/>
                  <a:gd name="T2" fmla="*/ 3 w 338"/>
                  <a:gd name="T3" fmla="*/ 220 h 543"/>
                  <a:gd name="T4" fmla="*/ 57 w 338"/>
                  <a:gd name="T5" fmla="*/ 272 h 543"/>
                  <a:gd name="T6" fmla="*/ 3 w 338"/>
                  <a:gd name="T7" fmla="*/ 325 h 543"/>
                  <a:gd name="T8" fmla="*/ 3 w 338"/>
                  <a:gd name="T9" fmla="*/ 543 h 543"/>
                  <a:gd name="T10" fmla="*/ 338 w 338"/>
                  <a:gd name="T11" fmla="*/ 377 h 543"/>
                  <a:gd name="T12" fmla="*/ 338 w 338"/>
                  <a:gd name="T13" fmla="*/ 168 h 543"/>
                  <a:gd name="T14" fmla="*/ 3 w 338"/>
                  <a:gd name="T15" fmla="*/ 2 h 543"/>
                  <a:gd name="T16" fmla="*/ 0 w 338"/>
                  <a:gd name="T17" fmla="*/ 0 h 5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8"/>
                  <a:gd name="T28" fmla="*/ 0 h 543"/>
                  <a:gd name="T29" fmla="*/ 338 w 338"/>
                  <a:gd name="T30" fmla="*/ 543 h 5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8" h="543">
                    <a:moveTo>
                      <a:pt x="0" y="0"/>
                    </a:moveTo>
                    <a:lnTo>
                      <a:pt x="3" y="220"/>
                    </a:lnTo>
                    <a:lnTo>
                      <a:pt x="57" y="272"/>
                    </a:lnTo>
                    <a:lnTo>
                      <a:pt x="3" y="325"/>
                    </a:lnTo>
                    <a:lnTo>
                      <a:pt x="3" y="543"/>
                    </a:lnTo>
                    <a:lnTo>
                      <a:pt x="338" y="377"/>
                    </a:lnTo>
                    <a:lnTo>
                      <a:pt x="338" y="168"/>
                    </a:lnTo>
                    <a:lnTo>
                      <a:pt x="3"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3" name="Freeform 317"/>
              <p:cNvSpPr>
                <a:spLocks/>
              </p:cNvSpPr>
              <p:nvPr/>
            </p:nvSpPr>
            <p:spPr bwMode="auto">
              <a:xfrm>
                <a:off x="1406" y="1137"/>
                <a:ext cx="338" cy="543"/>
              </a:xfrm>
              <a:custGeom>
                <a:avLst/>
                <a:gdLst>
                  <a:gd name="T0" fmla="*/ 0 w 338"/>
                  <a:gd name="T1" fmla="*/ 0 h 543"/>
                  <a:gd name="T2" fmla="*/ 3 w 338"/>
                  <a:gd name="T3" fmla="*/ 220 h 543"/>
                  <a:gd name="T4" fmla="*/ 57 w 338"/>
                  <a:gd name="T5" fmla="*/ 272 h 543"/>
                  <a:gd name="T6" fmla="*/ 3 w 338"/>
                  <a:gd name="T7" fmla="*/ 325 h 543"/>
                  <a:gd name="T8" fmla="*/ 3 w 338"/>
                  <a:gd name="T9" fmla="*/ 543 h 543"/>
                  <a:gd name="T10" fmla="*/ 338 w 338"/>
                  <a:gd name="T11" fmla="*/ 377 h 543"/>
                  <a:gd name="T12" fmla="*/ 338 w 338"/>
                  <a:gd name="T13" fmla="*/ 168 h 543"/>
                  <a:gd name="T14" fmla="*/ 3 w 338"/>
                  <a:gd name="T15" fmla="*/ 2 h 543"/>
                  <a:gd name="T16" fmla="*/ 0 60000 65536"/>
                  <a:gd name="T17" fmla="*/ 0 60000 65536"/>
                  <a:gd name="T18" fmla="*/ 0 60000 65536"/>
                  <a:gd name="T19" fmla="*/ 0 60000 65536"/>
                  <a:gd name="T20" fmla="*/ 0 60000 65536"/>
                  <a:gd name="T21" fmla="*/ 0 60000 65536"/>
                  <a:gd name="T22" fmla="*/ 0 60000 65536"/>
                  <a:gd name="T23" fmla="*/ 0 60000 65536"/>
                  <a:gd name="T24" fmla="*/ 0 w 338"/>
                  <a:gd name="T25" fmla="*/ 0 h 543"/>
                  <a:gd name="T26" fmla="*/ 338 w 338"/>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8" h="543">
                    <a:moveTo>
                      <a:pt x="0" y="0"/>
                    </a:moveTo>
                    <a:lnTo>
                      <a:pt x="3" y="220"/>
                    </a:lnTo>
                    <a:lnTo>
                      <a:pt x="57" y="272"/>
                    </a:lnTo>
                    <a:lnTo>
                      <a:pt x="3" y="325"/>
                    </a:lnTo>
                    <a:lnTo>
                      <a:pt x="3" y="543"/>
                    </a:lnTo>
                    <a:lnTo>
                      <a:pt x="338" y="377"/>
                    </a:lnTo>
                    <a:lnTo>
                      <a:pt x="338" y="168"/>
                    </a:lnTo>
                    <a:lnTo>
                      <a:pt x="3" y="2"/>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4" name="Rectangle 318"/>
              <p:cNvSpPr>
                <a:spLocks noChangeArrowheads="1"/>
              </p:cNvSpPr>
              <p:nvPr/>
            </p:nvSpPr>
            <p:spPr bwMode="auto">
              <a:xfrm>
                <a:off x="1631" y="1392"/>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305" name="Rectangle 319"/>
              <p:cNvSpPr>
                <a:spLocks noChangeArrowheads="1"/>
              </p:cNvSpPr>
              <p:nvPr/>
            </p:nvSpPr>
            <p:spPr bwMode="auto">
              <a:xfrm>
                <a:off x="1668" y="139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L</a:t>
                </a:r>
                <a:endParaRPr lang="en-US" altLang="zh-CN"/>
              </a:p>
            </p:txBody>
          </p:sp>
          <p:sp>
            <p:nvSpPr>
              <p:cNvPr id="306" name="Rectangle 320"/>
              <p:cNvSpPr>
                <a:spLocks noChangeArrowheads="1"/>
              </p:cNvSpPr>
              <p:nvPr/>
            </p:nvSpPr>
            <p:spPr bwMode="auto">
              <a:xfrm>
                <a:off x="1696" y="1392"/>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307" name="Rectangle 321"/>
              <p:cNvSpPr>
                <a:spLocks noChangeArrowheads="1"/>
              </p:cNvSpPr>
              <p:nvPr/>
            </p:nvSpPr>
            <p:spPr bwMode="auto">
              <a:xfrm>
                <a:off x="1736" y="1392"/>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8" name="Rectangle 322"/>
              <p:cNvSpPr>
                <a:spLocks noChangeArrowheads="1"/>
              </p:cNvSpPr>
              <p:nvPr/>
            </p:nvSpPr>
            <p:spPr bwMode="auto">
              <a:xfrm>
                <a:off x="1590" y="1447"/>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309" name="Rectangle 323"/>
              <p:cNvSpPr>
                <a:spLocks noChangeArrowheads="1"/>
              </p:cNvSpPr>
              <p:nvPr/>
            </p:nvSpPr>
            <p:spPr bwMode="auto">
              <a:xfrm>
                <a:off x="1607" y="144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310" name="Rectangle 324"/>
              <p:cNvSpPr>
                <a:spLocks noChangeArrowheads="1"/>
              </p:cNvSpPr>
              <p:nvPr/>
            </p:nvSpPr>
            <p:spPr bwMode="auto">
              <a:xfrm>
                <a:off x="1638" y="1447"/>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311" name="Rectangle 325"/>
              <p:cNvSpPr>
                <a:spLocks noChangeArrowheads="1"/>
              </p:cNvSpPr>
              <p:nvPr/>
            </p:nvSpPr>
            <p:spPr bwMode="auto">
              <a:xfrm>
                <a:off x="1664" y="144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312" name="Rectangle 326"/>
              <p:cNvSpPr>
                <a:spLocks noChangeArrowheads="1"/>
              </p:cNvSpPr>
              <p:nvPr/>
            </p:nvSpPr>
            <p:spPr bwMode="auto">
              <a:xfrm>
                <a:off x="1694" y="1447"/>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l</a:t>
                </a:r>
                <a:endParaRPr lang="en-US" altLang="zh-CN"/>
              </a:p>
            </p:txBody>
          </p:sp>
          <p:sp>
            <p:nvSpPr>
              <p:cNvPr id="313" name="Rectangle 327"/>
              <p:cNvSpPr>
                <a:spLocks noChangeArrowheads="1"/>
              </p:cNvSpPr>
              <p:nvPr/>
            </p:nvSpPr>
            <p:spPr bwMode="auto">
              <a:xfrm>
                <a:off x="1707" y="1447"/>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314" name="Rectangle 328"/>
              <p:cNvSpPr>
                <a:spLocks noChangeArrowheads="1"/>
              </p:cNvSpPr>
              <p:nvPr/>
            </p:nvSpPr>
            <p:spPr bwMode="auto">
              <a:xfrm>
                <a:off x="1618" y="1307"/>
                <a:ext cx="5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Z</a:t>
                </a:r>
                <a:endParaRPr lang="en-US" altLang="zh-CN"/>
              </a:p>
            </p:txBody>
          </p:sp>
          <p:sp>
            <p:nvSpPr>
              <p:cNvPr id="315" name="Rectangle 329"/>
              <p:cNvSpPr>
                <a:spLocks noChangeArrowheads="1"/>
              </p:cNvSpPr>
              <p:nvPr/>
            </p:nvSpPr>
            <p:spPr bwMode="auto">
              <a:xfrm>
                <a:off x="1651" y="130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316" name="Rectangle 330"/>
              <p:cNvSpPr>
                <a:spLocks noChangeArrowheads="1"/>
              </p:cNvSpPr>
              <p:nvPr/>
            </p:nvSpPr>
            <p:spPr bwMode="auto">
              <a:xfrm>
                <a:off x="1681" y="1307"/>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317" name="Rectangle 331"/>
              <p:cNvSpPr>
                <a:spLocks noChangeArrowheads="1"/>
              </p:cNvSpPr>
              <p:nvPr/>
            </p:nvSpPr>
            <p:spPr bwMode="auto">
              <a:xfrm>
                <a:off x="1699" y="130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o</a:t>
                </a:r>
                <a:endParaRPr lang="en-US" altLang="zh-CN"/>
              </a:p>
            </p:txBody>
          </p:sp>
          <p:sp>
            <p:nvSpPr>
              <p:cNvPr id="318" name="Rectangle 332"/>
              <p:cNvSpPr>
                <a:spLocks noChangeArrowheads="1"/>
              </p:cNvSpPr>
              <p:nvPr/>
            </p:nvSpPr>
            <p:spPr bwMode="auto">
              <a:xfrm>
                <a:off x="2318" y="1722"/>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W</a:t>
                </a:r>
                <a:endParaRPr lang="en-US" altLang="zh-CN"/>
              </a:p>
            </p:txBody>
          </p:sp>
          <p:sp>
            <p:nvSpPr>
              <p:cNvPr id="319" name="Rectangle 333"/>
              <p:cNvSpPr>
                <a:spLocks noChangeArrowheads="1"/>
              </p:cNvSpPr>
              <p:nvPr/>
            </p:nvSpPr>
            <p:spPr bwMode="auto">
              <a:xfrm>
                <a:off x="2368" y="1722"/>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320" name="Rectangle 334"/>
              <p:cNvSpPr>
                <a:spLocks noChangeArrowheads="1"/>
              </p:cNvSpPr>
              <p:nvPr/>
            </p:nvSpPr>
            <p:spPr bwMode="auto">
              <a:xfrm>
                <a:off x="2386" y="1722"/>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321" name="Rectangle 335"/>
              <p:cNvSpPr>
                <a:spLocks noChangeArrowheads="1"/>
              </p:cNvSpPr>
              <p:nvPr/>
            </p:nvSpPr>
            <p:spPr bwMode="auto">
              <a:xfrm>
                <a:off x="2399" y="1722"/>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322" name="Rectangle 336"/>
              <p:cNvSpPr>
                <a:spLocks noChangeArrowheads="1"/>
              </p:cNvSpPr>
              <p:nvPr/>
            </p:nvSpPr>
            <p:spPr bwMode="auto">
              <a:xfrm>
                <a:off x="2414" y="172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323" name="Rectangle 337"/>
              <p:cNvSpPr>
                <a:spLocks noChangeArrowheads="1"/>
              </p:cNvSpPr>
              <p:nvPr/>
            </p:nvSpPr>
            <p:spPr bwMode="auto">
              <a:xfrm>
                <a:off x="2442" y="1722"/>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24" name="Rectangle 338"/>
              <p:cNvSpPr>
                <a:spLocks noChangeArrowheads="1"/>
              </p:cNvSpPr>
              <p:nvPr/>
            </p:nvSpPr>
            <p:spPr bwMode="auto">
              <a:xfrm>
                <a:off x="2318" y="1776"/>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325" name="Rectangle 339"/>
              <p:cNvSpPr>
                <a:spLocks noChangeArrowheads="1"/>
              </p:cNvSpPr>
              <p:nvPr/>
            </p:nvSpPr>
            <p:spPr bwMode="auto">
              <a:xfrm>
                <a:off x="2349" y="1776"/>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326" name="Rectangle 340"/>
              <p:cNvSpPr>
                <a:spLocks noChangeArrowheads="1"/>
              </p:cNvSpPr>
              <p:nvPr/>
            </p:nvSpPr>
            <p:spPr bwMode="auto">
              <a:xfrm>
                <a:off x="2377" y="1776"/>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327" name="Rectangle 341"/>
              <p:cNvSpPr>
                <a:spLocks noChangeArrowheads="1"/>
              </p:cNvSpPr>
              <p:nvPr/>
            </p:nvSpPr>
            <p:spPr bwMode="auto">
              <a:xfrm>
                <a:off x="2392" y="1776"/>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328" name="Rectangle 342"/>
              <p:cNvSpPr>
                <a:spLocks noChangeArrowheads="1"/>
              </p:cNvSpPr>
              <p:nvPr/>
            </p:nvSpPr>
            <p:spPr bwMode="auto">
              <a:xfrm>
                <a:off x="2756" y="1421"/>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329" name="Rectangle 343"/>
              <p:cNvSpPr>
                <a:spLocks noChangeArrowheads="1"/>
              </p:cNvSpPr>
              <p:nvPr/>
            </p:nvSpPr>
            <p:spPr bwMode="auto">
              <a:xfrm>
                <a:off x="2794" y="142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330" name="Rectangle 344"/>
              <p:cNvSpPr>
                <a:spLocks noChangeArrowheads="1"/>
              </p:cNvSpPr>
              <p:nvPr/>
            </p:nvSpPr>
            <p:spPr bwMode="auto">
              <a:xfrm>
                <a:off x="2824" y="142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331" name="Rectangle 345"/>
              <p:cNvSpPr>
                <a:spLocks noChangeArrowheads="1"/>
              </p:cNvSpPr>
              <p:nvPr/>
            </p:nvSpPr>
            <p:spPr bwMode="auto">
              <a:xfrm>
                <a:off x="2855" y="1421"/>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332" name="Rectangle 346"/>
              <p:cNvSpPr>
                <a:spLocks noChangeArrowheads="1"/>
              </p:cNvSpPr>
              <p:nvPr/>
            </p:nvSpPr>
            <p:spPr bwMode="auto">
              <a:xfrm>
                <a:off x="2885" y="1421"/>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33" name="Rectangle 347"/>
              <p:cNvSpPr>
                <a:spLocks noChangeArrowheads="1"/>
              </p:cNvSpPr>
              <p:nvPr/>
            </p:nvSpPr>
            <p:spPr bwMode="auto">
              <a:xfrm>
                <a:off x="2772" y="1473"/>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334" name="Rectangle 348"/>
              <p:cNvSpPr>
                <a:spLocks noChangeArrowheads="1"/>
              </p:cNvSpPr>
              <p:nvPr/>
            </p:nvSpPr>
            <p:spPr bwMode="auto">
              <a:xfrm>
                <a:off x="2802" y="147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335" name="Rectangle 349"/>
              <p:cNvSpPr>
                <a:spLocks noChangeArrowheads="1"/>
              </p:cNvSpPr>
              <p:nvPr/>
            </p:nvSpPr>
            <p:spPr bwMode="auto">
              <a:xfrm>
                <a:off x="2831" y="1473"/>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336" name="Rectangle 350"/>
              <p:cNvSpPr>
                <a:spLocks noChangeArrowheads="1"/>
              </p:cNvSpPr>
              <p:nvPr/>
            </p:nvSpPr>
            <p:spPr bwMode="auto">
              <a:xfrm>
                <a:off x="2846" y="147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337" name="Rectangle 351"/>
              <p:cNvSpPr>
                <a:spLocks noChangeArrowheads="1"/>
              </p:cNvSpPr>
              <p:nvPr/>
            </p:nvSpPr>
            <p:spPr bwMode="auto">
              <a:xfrm>
                <a:off x="3295" y="1512"/>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338" name="Rectangle 352"/>
              <p:cNvSpPr>
                <a:spLocks noChangeArrowheads="1"/>
              </p:cNvSpPr>
              <p:nvPr/>
            </p:nvSpPr>
            <p:spPr bwMode="auto">
              <a:xfrm>
                <a:off x="3339" y="1512"/>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39" name="Rectangle 353"/>
              <p:cNvSpPr>
                <a:spLocks noChangeArrowheads="1"/>
              </p:cNvSpPr>
              <p:nvPr/>
            </p:nvSpPr>
            <p:spPr bwMode="auto">
              <a:xfrm>
                <a:off x="3304" y="156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340" name="Rectangle 354"/>
              <p:cNvSpPr>
                <a:spLocks noChangeArrowheads="1"/>
              </p:cNvSpPr>
              <p:nvPr/>
            </p:nvSpPr>
            <p:spPr bwMode="auto">
              <a:xfrm>
                <a:off x="3334" y="1567"/>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1" name="Rectangle 355"/>
              <p:cNvSpPr>
                <a:spLocks noChangeArrowheads="1"/>
              </p:cNvSpPr>
              <p:nvPr/>
            </p:nvSpPr>
            <p:spPr bwMode="auto">
              <a:xfrm>
                <a:off x="3304" y="1621"/>
                <a:ext cx="5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x</a:t>
                </a:r>
                <a:endParaRPr lang="en-US" altLang="zh-CN"/>
              </a:p>
            </p:txBody>
          </p:sp>
          <p:sp>
            <p:nvSpPr>
              <p:cNvPr id="342" name="Rectangle 356"/>
              <p:cNvSpPr>
                <a:spLocks noChangeArrowheads="1"/>
              </p:cNvSpPr>
              <p:nvPr/>
            </p:nvSpPr>
            <p:spPr bwMode="auto">
              <a:xfrm>
                <a:off x="3289" y="144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343" name="Line 357"/>
              <p:cNvSpPr>
                <a:spLocks noChangeShapeType="1"/>
              </p:cNvSpPr>
              <p:nvPr/>
            </p:nvSpPr>
            <p:spPr bwMode="auto">
              <a:xfrm>
                <a:off x="13" y="1327"/>
                <a:ext cx="157"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4" name="Freeform 358"/>
              <p:cNvSpPr>
                <a:spLocks/>
              </p:cNvSpPr>
              <p:nvPr/>
            </p:nvSpPr>
            <p:spPr bwMode="auto">
              <a:xfrm>
                <a:off x="887" y="1436"/>
                <a:ext cx="26" cy="28"/>
              </a:xfrm>
              <a:custGeom>
                <a:avLst/>
                <a:gdLst>
                  <a:gd name="T0" fmla="*/ 0 w 26"/>
                  <a:gd name="T1" fmla="*/ 0 h 28"/>
                  <a:gd name="T2" fmla="*/ 0 w 26"/>
                  <a:gd name="T3" fmla="*/ 28 h 28"/>
                  <a:gd name="T4" fmla="*/ 26 w 26"/>
                  <a:gd name="T5" fmla="*/ 15 h 28"/>
                  <a:gd name="T6" fmla="*/ 0 w 26"/>
                  <a:gd name="T7" fmla="*/ 0 h 28"/>
                  <a:gd name="T8" fmla="*/ 0 60000 65536"/>
                  <a:gd name="T9" fmla="*/ 0 60000 65536"/>
                  <a:gd name="T10" fmla="*/ 0 60000 65536"/>
                  <a:gd name="T11" fmla="*/ 0 60000 65536"/>
                  <a:gd name="T12" fmla="*/ 0 w 26"/>
                  <a:gd name="T13" fmla="*/ 0 h 28"/>
                  <a:gd name="T14" fmla="*/ 26 w 26"/>
                  <a:gd name="T15" fmla="*/ 28 h 28"/>
                </a:gdLst>
                <a:ahLst/>
                <a:cxnLst>
                  <a:cxn ang="T8">
                    <a:pos x="T0" y="T1"/>
                  </a:cxn>
                  <a:cxn ang="T9">
                    <a:pos x="T2" y="T3"/>
                  </a:cxn>
                  <a:cxn ang="T10">
                    <a:pos x="T4" y="T5"/>
                  </a:cxn>
                  <a:cxn ang="T11">
                    <a:pos x="T6" y="T7"/>
                  </a:cxn>
                </a:cxnLst>
                <a:rect l="T12" t="T13" r="T14" b="T15"/>
                <a:pathLst>
                  <a:path w="26" h="28">
                    <a:moveTo>
                      <a:pt x="0" y="0"/>
                    </a:moveTo>
                    <a:lnTo>
                      <a:pt x="0" y="28"/>
                    </a:lnTo>
                    <a:lnTo>
                      <a:pt x="26"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5" name="Line 359"/>
              <p:cNvSpPr>
                <a:spLocks noChangeShapeType="1"/>
              </p:cNvSpPr>
              <p:nvPr/>
            </p:nvSpPr>
            <p:spPr bwMode="auto">
              <a:xfrm flipH="1">
                <a:off x="1025" y="1449"/>
                <a:ext cx="183"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6" name="Line 360"/>
              <p:cNvSpPr>
                <a:spLocks noChangeShapeType="1"/>
              </p:cNvSpPr>
              <p:nvPr/>
            </p:nvSpPr>
            <p:spPr bwMode="auto">
              <a:xfrm flipH="1">
                <a:off x="796" y="1449"/>
                <a:ext cx="96"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7" name="Freeform 361"/>
              <p:cNvSpPr>
                <a:spLocks/>
              </p:cNvSpPr>
              <p:nvPr/>
            </p:nvSpPr>
            <p:spPr bwMode="auto">
              <a:xfrm>
                <a:off x="1064" y="825"/>
                <a:ext cx="166" cy="266"/>
              </a:xfrm>
              <a:custGeom>
                <a:avLst/>
                <a:gdLst>
                  <a:gd name="T0" fmla="*/ 81 w 166"/>
                  <a:gd name="T1" fmla="*/ 264 h 266"/>
                  <a:gd name="T2" fmla="*/ 96 w 166"/>
                  <a:gd name="T3" fmla="*/ 264 h 266"/>
                  <a:gd name="T4" fmla="*/ 109 w 166"/>
                  <a:gd name="T5" fmla="*/ 257 h 266"/>
                  <a:gd name="T6" fmla="*/ 120 w 166"/>
                  <a:gd name="T7" fmla="*/ 251 h 266"/>
                  <a:gd name="T8" fmla="*/ 131 w 166"/>
                  <a:gd name="T9" fmla="*/ 240 h 266"/>
                  <a:gd name="T10" fmla="*/ 142 w 166"/>
                  <a:gd name="T11" fmla="*/ 227 h 266"/>
                  <a:gd name="T12" fmla="*/ 150 w 166"/>
                  <a:gd name="T13" fmla="*/ 211 h 266"/>
                  <a:gd name="T14" fmla="*/ 157 w 166"/>
                  <a:gd name="T15" fmla="*/ 194 h 266"/>
                  <a:gd name="T16" fmla="*/ 161 w 166"/>
                  <a:gd name="T17" fmla="*/ 174 h 266"/>
                  <a:gd name="T18" fmla="*/ 164 w 166"/>
                  <a:gd name="T19" fmla="*/ 155 h 266"/>
                  <a:gd name="T20" fmla="*/ 166 w 166"/>
                  <a:gd name="T21" fmla="*/ 133 h 266"/>
                  <a:gd name="T22" fmla="*/ 164 w 166"/>
                  <a:gd name="T23" fmla="*/ 111 h 266"/>
                  <a:gd name="T24" fmla="*/ 161 w 166"/>
                  <a:gd name="T25" fmla="*/ 89 h 266"/>
                  <a:gd name="T26" fmla="*/ 157 w 166"/>
                  <a:gd name="T27" fmla="*/ 72 h 266"/>
                  <a:gd name="T28" fmla="*/ 150 w 166"/>
                  <a:gd name="T29" fmla="*/ 54 h 266"/>
                  <a:gd name="T30" fmla="*/ 142 w 166"/>
                  <a:gd name="T31" fmla="*/ 39 h 266"/>
                  <a:gd name="T32" fmla="*/ 131 w 166"/>
                  <a:gd name="T33" fmla="*/ 26 h 266"/>
                  <a:gd name="T34" fmla="*/ 120 w 166"/>
                  <a:gd name="T35" fmla="*/ 15 h 266"/>
                  <a:gd name="T36" fmla="*/ 109 w 166"/>
                  <a:gd name="T37" fmla="*/ 6 h 266"/>
                  <a:gd name="T38" fmla="*/ 96 w 166"/>
                  <a:gd name="T39" fmla="*/ 2 h 266"/>
                  <a:gd name="T40" fmla="*/ 83 w 166"/>
                  <a:gd name="T41" fmla="*/ 0 h 266"/>
                  <a:gd name="T42" fmla="*/ 70 w 166"/>
                  <a:gd name="T43" fmla="*/ 2 h 266"/>
                  <a:gd name="T44" fmla="*/ 57 w 166"/>
                  <a:gd name="T45" fmla="*/ 6 h 266"/>
                  <a:gd name="T46" fmla="*/ 44 w 166"/>
                  <a:gd name="T47" fmla="*/ 15 h 266"/>
                  <a:gd name="T48" fmla="*/ 33 w 166"/>
                  <a:gd name="T49" fmla="*/ 26 h 266"/>
                  <a:gd name="T50" fmla="*/ 24 w 166"/>
                  <a:gd name="T51" fmla="*/ 39 h 266"/>
                  <a:gd name="T52" fmla="*/ 15 w 166"/>
                  <a:gd name="T53" fmla="*/ 54 h 266"/>
                  <a:gd name="T54" fmla="*/ 9 w 166"/>
                  <a:gd name="T55" fmla="*/ 72 h 266"/>
                  <a:gd name="T56" fmla="*/ 4 w 166"/>
                  <a:gd name="T57" fmla="*/ 89 h 266"/>
                  <a:gd name="T58" fmla="*/ 0 w 166"/>
                  <a:gd name="T59" fmla="*/ 111 h 266"/>
                  <a:gd name="T60" fmla="*/ 0 w 166"/>
                  <a:gd name="T61" fmla="*/ 133 h 266"/>
                  <a:gd name="T62" fmla="*/ 0 w 166"/>
                  <a:gd name="T63" fmla="*/ 155 h 266"/>
                  <a:gd name="T64" fmla="*/ 4 w 166"/>
                  <a:gd name="T65" fmla="*/ 174 h 266"/>
                  <a:gd name="T66" fmla="*/ 9 w 166"/>
                  <a:gd name="T67" fmla="*/ 194 h 266"/>
                  <a:gd name="T68" fmla="*/ 15 w 166"/>
                  <a:gd name="T69" fmla="*/ 211 h 266"/>
                  <a:gd name="T70" fmla="*/ 24 w 166"/>
                  <a:gd name="T71" fmla="*/ 227 h 266"/>
                  <a:gd name="T72" fmla="*/ 33 w 166"/>
                  <a:gd name="T73" fmla="*/ 240 h 266"/>
                  <a:gd name="T74" fmla="*/ 44 w 166"/>
                  <a:gd name="T75" fmla="*/ 251 h 266"/>
                  <a:gd name="T76" fmla="*/ 57 w 166"/>
                  <a:gd name="T77" fmla="*/ 257 h 266"/>
                  <a:gd name="T78" fmla="*/ 70 w 166"/>
                  <a:gd name="T79" fmla="*/ 264 h 266"/>
                  <a:gd name="T80" fmla="*/ 83 w 166"/>
                  <a:gd name="T81" fmla="*/ 266 h 266"/>
                  <a:gd name="T82" fmla="*/ 81 w 166"/>
                  <a:gd name="T83" fmla="*/ 264 h 2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6"/>
                  <a:gd name="T127" fmla="*/ 0 h 266"/>
                  <a:gd name="T128" fmla="*/ 166 w 166"/>
                  <a:gd name="T129" fmla="*/ 266 h 2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6" h="266">
                    <a:moveTo>
                      <a:pt x="81" y="264"/>
                    </a:moveTo>
                    <a:lnTo>
                      <a:pt x="96" y="264"/>
                    </a:lnTo>
                    <a:lnTo>
                      <a:pt x="109" y="257"/>
                    </a:lnTo>
                    <a:lnTo>
                      <a:pt x="120" y="251"/>
                    </a:lnTo>
                    <a:lnTo>
                      <a:pt x="131" y="240"/>
                    </a:lnTo>
                    <a:lnTo>
                      <a:pt x="142" y="227"/>
                    </a:lnTo>
                    <a:lnTo>
                      <a:pt x="150" y="211"/>
                    </a:lnTo>
                    <a:lnTo>
                      <a:pt x="157" y="194"/>
                    </a:lnTo>
                    <a:lnTo>
                      <a:pt x="161" y="174"/>
                    </a:lnTo>
                    <a:lnTo>
                      <a:pt x="164" y="155"/>
                    </a:lnTo>
                    <a:lnTo>
                      <a:pt x="166" y="133"/>
                    </a:lnTo>
                    <a:lnTo>
                      <a:pt x="164" y="111"/>
                    </a:lnTo>
                    <a:lnTo>
                      <a:pt x="161" y="89"/>
                    </a:lnTo>
                    <a:lnTo>
                      <a:pt x="157" y="72"/>
                    </a:lnTo>
                    <a:lnTo>
                      <a:pt x="150" y="54"/>
                    </a:lnTo>
                    <a:lnTo>
                      <a:pt x="142" y="39"/>
                    </a:lnTo>
                    <a:lnTo>
                      <a:pt x="131" y="26"/>
                    </a:lnTo>
                    <a:lnTo>
                      <a:pt x="120" y="15"/>
                    </a:lnTo>
                    <a:lnTo>
                      <a:pt x="109" y="6"/>
                    </a:lnTo>
                    <a:lnTo>
                      <a:pt x="96" y="2"/>
                    </a:lnTo>
                    <a:lnTo>
                      <a:pt x="83" y="0"/>
                    </a:lnTo>
                    <a:lnTo>
                      <a:pt x="70" y="2"/>
                    </a:lnTo>
                    <a:lnTo>
                      <a:pt x="57" y="6"/>
                    </a:lnTo>
                    <a:lnTo>
                      <a:pt x="44" y="15"/>
                    </a:lnTo>
                    <a:lnTo>
                      <a:pt x="33" y="26"/>
                    </a:lnTo>
                    <a:lnTo>
                      <a:pt x="24" y="39"/>
                    </a:lnTo>
                    <a:lnTo>
                      <a:pt x="15" y="54"/>
                    </a:lnTo>
                    <a:lnTo>
                      <a:pt x="9" y="72"/>
                    </a:lnTo>
                    <a:lnTo>
                      <a:pt x="4" y="89"/>
                    </a:lnTo>
                    <a:lnTo>
                      <a:pt x="0" y="111"/>
                    </a:lnTo>
                    <a:lnTo>
                      <a:pt x="0" y="133"/>
                    </a:lnTo>
                    <a:lnTo>
                      <a:pt x="0" y="155"/>
                    </a:lnTo>
                    <a:lnTo>
                      <a:pt x="4" y="174"/>
                    </a:lnTo>
                    <a:lnTo>
                      <a:pt x="9" y="194"/>
                    </a:lnTo>
                    <a:lnTo>
                      <a:pt x="15" y="211"/>
                    </a:lnTo>
                    <a:lnTo>
                      <a:pt x="24" y="227"/>
                    </a:lnTo>
                    <a:lnTo>
                      <a:pt x="33" y="240"/>
                    </a:lnTo>
                    <a:lnTo>
                      <a:pt x="44" y="251"/>
                    </a:lnTo>
                    <a:lnTo>
                      <a:pt x="57" y="257"/>
                    </a:lnTo>
                    <a:lnTo>
                      <a:pt x="70" y="264"/>
                    </a:lnTo>
                    <a:lnTo>
                      <a:pt x="83" y="266"/>
                    </a:lnTo>
                    <a:lnTo>
                      <a:pt x="81" y="2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8" name="Freeform 362"/>
              <p:cNvSpPr>
                <a:spLocks/>
              </p:cNvSpPr>
              <p:nvPr/>
            </p:nvSpPr>
            <p:spPr bwMode="auto">
              <a:xfrm>
                <a:off x="1064" y="825"/>
                <a:ext cx="166" cy="266"/>
              </a:xfrm>
              <a:custGeom>
                <a:avLst/>
                <a:gdLst>
                  <a:gd name="T0" fmla="*/ 81 w 166"/>
                  <a:gd name="T1" fmla="*/ 264 h 266"/>
                  <a:gd name="T2" fmla="*/ 96 w 166"/>
                  <a:gd name="T3" fmla="*/ 264 h 266"/>
                  <a:gd name="T4" fmla="*/ 109 w 166"/>
                  <a:gd name="T5" fmla="*/ 257 h 266"/>
                  <a:gd name="T6" fmla="*/ 120 w 166"/>
                  <a:gd name="T7" fmla="*/ 251 h 266"/>
                  <a:gd name="T8" fmla="*/ 131 w 166"/>
                  <a:gd name="T9" fmla="*/ 240 h 266"/>
                  <a:gd name="T10" fmla="*/ 142 w 166"/>
                  <a:gd name="T11" fmla="*/ 227 h 266"/>
                  <a:gd name="T12" fmla="*/ 150 w 166"/>
                  <a:gd name="T13" fmla="*/ 211 h 266"/>
                  <a:gd name="T14" fmla="*/ 157 w 166"/>
                  <a:gd name="T15" fmla="*/ 194 h 266"/>
                  <a:gd name="T16" fmla="*/ 161 w 166"/>
                  <a:gd name="T17" fmla="*/ 174 h 266"/>
                  <a:gd name="T18" fmla="*/ 164 w 166"/>
                  <a:gd name="T19" fmla="*/ 155 h 266"/>
                  <a:gd name="T20" fmla="*/ 166 w 166"/>
                  <a:gd name="T21" fmla="*/ 133 h 266"/>
                  <a:gd name="T22" fmla="*/ 164 w 166"/>
                  <a:gd name="T23" fmla="*/ 111 h 266"/>
                  <a:gd name="T24" fmla="*/ 161 w 166"/>
                  <a:gd name="T25" fmla="*/ 89 h 266"/>
                  <a:gd name="T26" fmla="*/ 157 w 166"/>
                  <a:gd name="T27" fmla="*/ 72 h 266"/>
                  <a:gd name="T28" fmla="*/ 150 w 166"/>
                  <a:gd name="T29" fmla="*/ 54 h 266"/>
                  <a:gd name="T30" fmla="*/ 142 w 166"/>
                  <a:gd name="T31" fmla="*/ 39 h 266"/>
                  <a:gd name="T32" fmla="*/ 131 w 166"/>
                  <a:gd name="T33" fmla="*/ 26 h 266"/>
                  <a:gd name="T34" fmla="*/ 120 w 166"/>
                  <a:gd name="T35" fmla="*/ 15 h 266"/>
                  <a:gd name="T36" fmla="*/ 109 w 166"/>
                  <a:gd name="T37" fmla="*/ 6 h 266"/>
                  <a:gd name="T38" fmla="*/ 96 w 166"/>
                  <a:gd name="T39" fmla="*/ 2 h 266"/>
                  <a:gd name="T40" fmla="*/ 83 w 166"/>
                  <a:gd name="T41" fmla="*/ 0 h 266"/>
                  <a:gd name="T42" fmla="*/ 70 w 166"/>
                  <a:gd name="T43" fmla="*/ 2 h 266"/>
                  <a:gd name="T44" fmla="*/ 57 w 166"/>
                  <a:gd name="T45" fmla="*/ 6 h 266"/>
                  <a:gd name="T46" fmla="*/ 44 w 166"/>
                  <a:gd name="T47" fmla="*/ 15 h 266"/>
                  <a:gd name="T48" fmla="*/ 33 w 166"/>
                  <a:gd name="T49" fmla="*/ 26 h 266"/>
                  <a:gd name="T50" fmla="*/ 24 w 166"/>
                  <a:gd name="T51" fmla="*/ 39 h 266"/>
                  <a:gd name="T52" fmla="*/ 15 w 166"/>
                  <a:gd name="T53" fmla="*/ 54 h 266"/>
                  <a:gd name="T54" fmla="*/ 9 w 166"/>
                  <a:gd name="T55" fmla="*/ 72 h 266"/>
                  <a:gd name="T56" fmla="*/ 4 w 166"/>
                  <a:gd name="T57" fmla="*/ 89 h 266"/>
                  <a:gd name="T58" fmla="*/ 0 w 166"/>
                  <a:gd name="T59" fmla="*/ 111 h 266"/>
                  <a:gd name="T60" fmla="*/ 0 w 166"/>
                  <a:gd name="T61" fmla="*/ 133 h 266"/>
                  <a:gd name="T62" fmla="*/ 0 w 166"/>
                  <a:gd name="T63" fmla="*/ 155 h 266"/>
                  <a:gd name="T64" fmla="*/ 4 w 166"/>
                  <a:gd name="T65" fmla="*/ 174 h 266"/>
                  <a:gd name="T66" fmla="*/ 9 w 166"/>
                  <a:gd name="T67" fmla="*/ 194 h 266"/>
                  <a:gd name="T68" fmla="*/ 15 w 166"/>
                  <a:gd name="T69" fmla="*/ 211 h 266"/>
                  <a:gd name="T70" fmla="*/ 24 w 166"/>
                  <a:gd name="T71" fmla="*/ 227 h 266"/>
                  <a:gd name="T72" fmla="*/ 33 w 166"/>
                  <a:gd name="T73" fmla="*/ 240 h 266"/>
                  <a:gd name="T74" fmla="*/ 44 w 166"/>
                  <a:gd name="T75" fmla="*/ 251 h 266"/>
                  <a:gd name="T76" fmla="*/ 57 w 166"/>
                  <a:gd name="T77" fmla="*/ 257 h 266"/>
                  <a:gd name="T78" fmla="*/ 70 w 166"/>
                  <a:gd name="T79" fmla="*/ 264 h 266"/>
                  <a:gd name="T80" fmla="*/ 83 w 166"/>
                  <a:gd name="T81" fmla="*/ 266 h 2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6"/>
                  <a:gd name="T124" fmla="*/ 0 h 266"/>
                  <a:gd name="T125" fmla="*/ 166 w 166"/>
                  <a:gd name="T126" fmla="*/ 266 h 26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6" h="266">
                    <a:moveTo>
                      <a:pt x="81" y="264"/>
                    </a:moveTo>
                    <a:lnTo>
                      <a:pt x="96" y="264"/>
                    </a:lnTo>
                    <a:lnTo>
                      <a:pt x="109" y="257"/>
                    </a:lnTo>
                    <a:lnTo>
                      <a:pt x="120" y="251"/>
                    </a:lnTo>
                    <a:lnTo>
                      <a:pt x="131" y="240"/>
                    </a:lnTo>
                    <a:lnTo>
                      <a:pt x="142" y="227"/>
                    </a:lnTo>
                    <a:lnTo>
                      <a:pt x="150" y="211"/>
                    </a:lnTo>
                    <a:lnTo>
                      <a:pt x="157" y="194"/>
                    </a:lnTo>
                    <a:lnTo>
                      <a:pt x="161" y="174"/>
                    </a:lnTo>
                    <a:lnTo>
                      <a:pt x="164" y="155"/>
                    </a:lnTo>
                    <a:lnTo>
                      <a:pt x="166" y="133"/>
                    </a:lnTo>
                    <a:lnTo>
                      <a:pt x="164" y="111"/>
                    </a:lnTo>
                    <a:lnTo>
                      <a:pt x="161" y="89"/>
                    </a:lnTo>
                    <a:lnTo>
                      <a:pt x="157" y="72"/>
                    </a:lnTo>
                    <a:lnTo>
                      <a:pt x="150" y="54"/>
                    </a:lnTo>
                    <a:lnTo>
                      <a:pt x="142" y="39"/>
                    </a:lnTo>
                    <a:lnTo>
                      <a:pt x="131" y="26"/>
                    </a:lnTo>
                    <a:lnTo>
                      <a:pt x="120" y="15"/>
                    </a:lnTo>
                    <a:lnTo>
                      <a:pt x="109" y="6"/>
                    </a:lnTo>
                    <a:lnTo>
                      <a:pt x="96" y="2"/>
                    </a:lnTo>
                    <a:lnTo>
                      <a:pt x="83" y="0"/>
                    </a:lnTo>
                    <a:lnTo>
                      <a:pt x="70" y="2"/>
                    </a:lnTo>
                    <a:lnTo>
                      <a:pt x="57" y="6"/>
                    </a:lnTo>
                    <a:lnTo>
                      <a:pt x="44" y="15"/>
                    </a:lnTo>
                    <a:lnTo>
                      <a:pt x="33" y="26"/>
                    </a:lnTo>
                    <a:lnTo>
                      <a:pt x="24" y="39"/>
                    </a:lnTo>
                    <a:lnTo>
                      <a:pt x="15" y="54"/>
                    </a:lnTo>
                    <a:lnTo>
                      <a:pt x="9" y="72"/>
                    </a:lnTo>
                    <a:lnTo>
                      <a:pt x="4" y="89"/>
                    </a:lnTo>
                    <a:lnTo>
                      <a:pt x="0" y="111"/>
                    </a:lnTo>
                    <a:lnTo>
                      <a:pt x="0" y="133"/>
                    </a:lnTo>
                    <a:lnTo>
                      <a:pt x="0" y="155"/>
                    </a:lnTo>
                    <a:lnTo>
                      <a:pt x="4" y="174"/>
                    </a:lnTo>
                    <a:lnTo>
                      <a:pt x="9" y="194"/>
                    </a:lnTo>
                    <a:lnTo>
                      <a:pt x="15" y="211"/>
                    </a:lnTo>
                    <a:lnTo>
                      <a:pt x="24" y="227"/>
                    </a:lnTo>
                    <a:lnTo>
                      <a:pt x="33" y="240"/>
                    </a:lnTo>
                    <a:lnTo>
                      <a:pt x="44" y="251"/>
                    </a:lnTo>
                    <a:lnTo>
                      <a:pt x="57" y="257"/>
                    </a:lnTo>
                    <a:lnTo>
                      <a:pt x="70" y="264"/>
                    </a:lnTo>
                    <a:lnTo>
                      <a:pt x="83" y="266"/>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9" name="Rectangle 363"/>
              <p:cNvSpPr>
                <a:spLocks noChangeArrowheads="1"/>
              </p:cNvSpPr>
              <p:nvPr/>
            </p:nvSpPr>
            <p:spPr bwMode="auto">
              <a:xfrm>
                <a:off x="1385" y="197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A</a:t>
                </a:r>
                <a:endParaRPr lang="en-US" altLang="zh-CN"/>
              </a:p>
            </p:txBody>
          </p:sp>
          <p:sp>
            <p:nvSpPr>
              <p:cNvPr id="350" name="Rectangle 364"/>
              <p:cNvSpPr>
                <a:spLocks noChangeArrowheads="1"/>
              </p:cNvSpPr>
              <p:nvPr/>
            </p:nvSpPr>
            <p:spPr bwMode="auto">
              <a:xfrm>
                <a:off x="1422" y="197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L</a:t>
                </a:r>
                <a:endParaRPr lang="en-US" altLang="zh-CN"/>
              </a:p>
            </p:txBody>
          </p:sp>
          <p:sp>
            <p:nvSpPr>
              <p:cNvPr id="351" name="Rectangle 365"/>
              <p:cNvSpPr>
                <a:spLocks noChangeArrowheads="1"/>
              </p:cNvSpPr>
              <p:nvPr/>
            </p:nvSpPr>
            <p:spPr bwMode="auto">
              <a:xfrm>
                <a:off x="1450" y="1977"/>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U</a:t>
                </a:r>
                <a:endParaRPr lang="en-US" altLang="zh-CN"/>
              </a:p>
            </p:txBody>
          </p:sp>
          <p:sp>
            <p:nvSpPr>
              <p:cNvPr id="352" name="Rectangle 366"/>
              <p:cNvSpPr>
                <a:spLocks noChangeArrowheads="1"/>
              </p:cNvSpPr>
              <p:nvPr/>
            </p:nvSpPr>
            <p:spPr bwMode="auto">
              <a:xfrm>
                <a:off x="1489" y="1977"/>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53" name="Rectangle 367"/>
              <p:cNvSpPr>
                <a:spLocks noChangeArrowheads="1"/>
              </p:cNvSpPr>
              <p:nvPr/>
            </p:nvSpPr>
            <p:spPr bwMode="auto">
              <a:xfrm>
                <a:off x="1350" y="2040"/>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c</a:t>
                </a:r>
                <a:endParaRPr lang="en-US" altLang="zh-CN"/>
              </a:p>
            </p:txBody>
          </p:sp>
          <p:sp>
            <p:nvSpPr>
              <p:cNvPr id="354" name="Rectangle 368"/>
              <p:cNvSpPr>
                <a:spLocks noChangeArrowheads="1"/>
              </p:cNvSpPr>
              <p:nvPr/>
            </p:nvSpPr>
            <p:spPr bwMode="auto">
              <a:xfrm>
                <a:off x="1376" y="20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o</a:t>
                </a:r>
                <a:endParaRPr lang="en-US" altLang="zh-CN"/>
              </a:p>
            </p:txBody>
          </p:sp>
          <p:sp>
            <p:nvSpPr>
              <p:cNvPr id="355" name="Rectangle 369"/>
              <p:cNvSpPr>
                <a:spLocks noChangeArrowheads="1"/>
              </p:cNvSpPr>
              <p:nvPr/>
            </p:nvSpPr>
            <p:spPr bwMode="auto">
              <a:xfrm>
                <a:off x="1406" y="20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n</a:t>
                </a:r>
                <a:endParaRPr lang="en-US" altLang="zh-CN"/>
              </a:p>
            </p:txBody>
          </p:sp>
          <p:sp>
            <p:nvSpPr>
              <p:cNvPr id="356" name="Rectangle 370"/>
              <p:cNvSpPr>
                <a:spLocks noChangeArrowheads="1"/>
              </p:cNvSpPr>
              <p:nvPr/>
            </p:nvSpPr>
            <p:spPr bwMode="auto">
              <a:xfrm>
                <a:off x="1437" y="2040"/>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t</a:t>
                </a:r>
                <a:endParaRPr lang="en-US" altLang="zh-CN"/>
              </a:p>
            </p:txBody>
          </p:sp>
          <p:sp>
            <p:nvSpPr>
              <p:cNvPr id="357" name="Rectangle 371"/>
              <p:cNvSpPr>
                <a:spLocks noChangeArrowheads="1"/>
              </p:cNvSpPr>
              <p:nvPr/>
            </p:nvSpPr>
            <p:spPr bwMode="auto">
              <a:xfrm>
                <a:off x="1450" y="2040"/>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358" name="Rectangle 372"/>
              <p:cNvSpPr>
                <a:spLocks noChangeArrowheads="1"/>
              </p:cNvSpPr>
              <p:nvPr/>
            </p:nvSpPr>
            <p:spPr bwMode="auto">
              <a:xfrm>
                <a:off x="1470" y="20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o</a:t>
                </a:r>
                <a:endParaRPr lang="en-US" altLang="zh-CN"/>
              </a:p>
            </p:txBody>
          </p:sp>
          <p:sp>
            <p:nvSpPr>
              <p:cNvPr id="359" name="Rectangle 373"/>
              <p:cNvSpPr>
                <a:spLocks noChangeArrowheads="1"/>
              </p:cNvSpPr>
              <p:nvPr/>
            </p:nvSpPr>
            <p:spPr bwMode="auto">
              <a:xfrm>
                <a:off x="1498" y="2040"/>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l</a:t>
                </a:r>
                <a:endParaRPr lang="en-US" altLang="zh-CN"/>
              </a:p>
            </p:txBody>
          </p:sp>
          <p:sp>
            <p:nvSpPr>
              <p:cNvPr id="360" name="Freeform 374"/>
              <p:cNvSpPr>
                <a:spLocks/>
              </p:cNvSpPr>
              <p:nvPr/>
            </p:nvSpPr>
            <p:spPr bwMode="auto">
              <a:xfrm>
                <a:off x="1304" y="2025"/>
                <a:ext cx="26" cy="28"/>
              </a:xfrm>
              <a:custGeom>
                <a:avLst/>
                <a:gdLst>
                  <a:gd name="T0" fmla="*/ 0 w 26"/>
                  <a:gd name="T1" fmla="*/ 0 h 28"/>
                  <a:gd name="T2" fmla="*/ 0 w 26"/>
                  <a:gd name="T3" fmla="*/ 28 h 28"/>
                  <a:gd name="T4" fmla="*/ 26 w 26"/>
                  <a:gd name="T5" fmla="*/ 13 h 28"/>
                  <a:gd name="T6" fmla="*/ 0 w 26"/>
                  <a:gd name="T7" fmla="*/ 0 h 28"/>
                  <a:gd name="T8" fmla="*/ 0 60000 65536"/>
                  <a:gd name="T9" fmla="*/ 0 60000 65536"/>
                  <a:gd name="T10" fmla="*/ 0 60000 65536"/>
                  <a:gd name="T11" fmla="*/ 0 60000 65536"/>
                  <a:gd name="T12" fmla="*/ 0 w 26"/>
                  <a:gd name="T13" fmla="*/ 0 h 28"/>
                  <a:gd name="T14" fmla="*/ 26 w 26"/>
                  <a:gd name="T15" fmla="*/ 28 h 28"/>
                </a:gdLst>
                <a:ahLst/>
                <a:cxnLst>
                  <a:cxn ang="T8">
                    <a:pos x="T0" y="T1"/>
                  </a:cxn>
                  <a:cxn ang="T9">
                    <a:pos x="T2" y="T3"/>
                  </a:cxn>
                  <a:cxn ang="T10">
                    <a:pos x="T4" y="T5"/>
                  </a:cxn>
                  <a:cxn ang="T11">
                    <a:pos x="T6" y="T7"/>
                  </a:cxn>
                </a:cxnLst>
                <a:rect l="T12" t="T13" r="T14" b="T15"/>
                <a:pathLst>
                  <a:path w="26" h="28">
                    <a:moveTo>
                      <a:pt x="0" y="0"/>
                    </a:moveTo>
                    <a:lnTo>
                      <a:pt x="0" y="28"/>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1" name="Freeform 375"/>
              <p:cNvSpPr>
                <a:spLocks/>
              </p:cNvSpPr>
              <p:nvPr/>
            </p:nvSpPr>
            <p:spPr bwMode="auto">
              <a:xfrm>
                <a:off x="0" y="1396"/>
                <a:ext cx="28" cy="27"/>
              </a:xfrm>
              <a:custGeom>
                <a:avLst/>
                <a:gdLst>
                  <a:gd name="T0" fmla="*/ 13 w 28"/>
                  <a:gd name="T1" fmla="*/ 27 h 27"/>
                  <a:gd name="T2" fmla="*/ 17 w 28"/>
                  <a:gd name="T3" fmla="*/ 27 h 27"/>
                  <a:gd name="T4" fmla="*/ 19 w 28"/>
                  <a:gd name="T5" fmla="*/ 24 h 27"/>
                  <a:gd name="T6" fmla="*/ 21 w 28"/>
                  <a:gd name="T7" fmla="*/ 24 h 27"/>
                  <a:gd name="T8" fmla="*/ 24 w 28"/>
                  <a:gd name="T9" fmla="*/ 22 h 27"/>
                  <a:gd name="T10" fmla="*/ 24 w 28"/>
                  <a:gd name="T11" fmla="*/ 20 h 27"/>
                  <a:gd name="T12" fmla="*/ 26 w 28"/>
                  <a:gd name="T13" fmla="*/ 20 h 27"/>
                  <a:gd name="T14" fmla="*/ 26 w 28"/>
                  <a:gd name="T15" fmla="*/ 18 h 27"/>
                  <a:gd name="T16" fmla="*/ 28 w 28"/>
                  <a:gd name="T17" fmla="*/ 16 h 27"/>
                  <a:gd name="T18" fmla="*/ 28 w 28"/>
                  <a:gd name="T19" fmla="*/ 13 h 27"/>
                  <a:gd name="T20" fmla="*/ 28 w 28"/>
                  <a:gd name="T21" fmla="*/ 11 h 27"/>
                  <a:gd name="T22" fmla="*/ 26 w 28"/>
                  <a:gd name="T23" fmla="*/ 9 h 27"/>
                  <a:gd name="T24" fmla="*/ 26 w 28"/>
                  <a:gd name="T25" fmla="*/ 7 h 27"/>
                  <a:gd name="T26" fmla="*/ 24 w 28"/>
                  <a:gd name="T27" fmla="*/ 5 h 27"/>
                  <a:gd name="T28" fmla="*/ 24 w 28"/>
                  <a:gd name="T29" fmla="*/ 3 h 27"/>
                  <a:gd name="T30" fmla="*/ 21 w 28"/>
                  <a:gd name="T31" fmla="*/ 3 h 27"/>
                  <a:gd name="T32" fmla="*/ 19 w 28"/>
                  <a:gd name="T33" fmla="*/ 0 h 27"/>
                  <a:gd name="T34" fmla="*/ 17 w 28"/>
                  <a:gd name="T35" fmla="*/ 0 h 27"/>
                  <a:gd name="T36" fmla="*/ 15 w 28"/>
                  <a:gd name="T37" fmla="*/ 0 h 27"/>
                  <a:gd name="T38" fmla="*/ 13 w 28"/>
                  <a:gd name="T39" fmla="*/ 0 h 27"/>
                  <a:gd name="T40" fmla="*/ 10 w 28"/>
                  <a:gd name="T41" fmla="*/ 0 h 27"/>
                  <a:gd name="T42" fmla="*/ 8 w 28"/>
                  <a:gd name="T43" fmla="*/ 0 h 27"/>
                  <a:gd name="T44" fmla="*/ 6 w 28"/>
                  <a:gd name="T45" fmla="*/ 3 h 27"/>
                  <a:gd name="T46" fmla="*/ 4 w 28"/>
                  <a:gd name="T47" fmla="*/ 3 h 27"/>
                  <a:gd name="T48" fmla="*/ 4 w 28"/>
                  <a:gd name="T49" fmla="*/ 5 h 27"/>
                  <a:gd name="T50" fmla="*/ 2 w 28"/>
                  <a:gd name="T51" fmla="*/ 7 h 27"/>
                  <a:gd name="T52" fmla="*/ 2 w 28"/>
                  <a:gd name="T53" fmla="*/ 9 h 27"/>
                  <a:gd name="T54" fmla="*/ 0 w 28"/>
                  <a:gd name="T55" fmla="*/ 11 h 27"/>
                  <a:gd name="T56" fmla="*/ 0 w 28"/>
                  <a:gd name="T57" fmla="*/ 13 h 27"/>
                  <a:gd name="T58" fmla="*/ 0 w 28"/>
                  <a:gd name="T59" fmla="*/ 16 h 27"/>
                  <a:gd name="T60" fmla="*/ 2 w 28"/>
                  <a:gd name="T61" fmla="*/ 18 h 27"/>
                  <a:gd name="T62" fmla="*/ 2 w 28"/>
                  <a:gd name="T63" fmla="*/ 20 h 27"/>
                  <a:gd name="T64" fmla="*/ 4 w 28"/>
                  <a:gd name="T65" fmla="*/ 20 h 27"/>
                  <a:gd name="T66" fmla="*/ 4 w 28"/>
                  <a:gd name="T67" fmla="*/ 22 h 27"/>
                  <a:gd name="T68" fmla="*/ 6 w 28"/>
                  <a:gd name="T69" fmla="*/ 24 h 27"/>
                  <a:gd name="T70" fmla="*/ 8 w 28"/>
                  <a:gd name="T71" fmla="*/ 24 h 27"/>
                  <a:gd name="T72" fmla="*/ 10 w 28"/>
                  <a:gd name="T73" fmla="*/ 27 h 27"/>
                  <a:gd name="T74" fmla="*/ 13 w 28"/>
                  <a:gd name="T75" fmla="*/ 27 h 27"/>
                  <a:gd name="T76" fmla="*/ 15 w 28"/>
                  <a:gd name="T77" fmla="*/ 27 h 27"/>
                  <a:gd name="T78" fmla="*/ 13 w 28"/>
                  <a:gd name="T79" fmla="*/ 27 h 2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8"/>
                  <a:gd name="T121" fmla="*/ 0 h 27"/>
                  <a:gd name="T122" fmla="*/ 28 w 28"/>
                  <a:gd name="T123" fmla="*/ 27 h 2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8" h="27">
                    <a:moveTo>
                      <a:pt x="13" y="27"/>
                    </a:moveTo>
                    <a:lnTo>
                      <a:pt x="17" y="27"/>
                    </a:lnTo>
                    <a:lnTo>
                      <a:pt x="19" y="24"/>
                    </a:lnTo>
                    <a:lnTo>
                      <a:pt x="21" y="24"/>
                    </a:lnTo>
                    <a:lnTo>
                      <a:pt x="24" y="22"/>
                    </a:lnTo>
                    <a:lnTo>
                      <a:pt x="24" y="20"/>
                    </a:lnTo>
                    <a:lnTo>
                      <a:pt x="26" y="20"/>
                    </a:lnTo>
                    <a:lnTo>
                      <a:pt x="26" y="18"/>
                    </a:lnTo>
                    <a:lnTo>
                      <a:pt x="28" y="16"/>
                    </a:lnTo>
                    <a:lnTo>
                      <a:pt x="28" y="13"/>
                    </a:lnTo>
                    <a:lnTo>
                      <a:pt x="28" y="11"/>
                    </a:lnTo>
                    <a:lnTo>
                      <a:pt x="26" y="9"/>
                    </a:lnTo>
                    <a:lnTo>
                      <a:pt x="26" y="7"/>
                    </a:lnTo>
                    <a:lnTo>
                      <a:pt x="24" y="5"/>
                    </a:lnTo>
                    <a:lnTo>
                      <a:pt x="24" y="3"/>
                    </a:lnTo>
                    <a:lnTo>
                      <a:pt x="21" y="3"/>
                    </a:lnTo>
                    <a:lnTo>
                      <a:pt x="19" y="0"/>
                    </a:lnTo>
                    <a:lnTo>
                      <a:pt x="17" y="0"/>
                    </a:lnTo>
                    <a:lnTo>
                      <a:pt x="15" y="0"/>
                    </a:lnTo>
                    <a:lnTo>
                      <a:pt x="13" y="0"/>
                    </a:lnTo>
                    <a:lnTo>
                      <a:pt x="10" y="0"/>
                    </a:lnTo>
                    <a:lnTo>
                      <a:pt x="8" y="0"/>
                    </a:lnTo>
                    <a:lnTo>
                      <a:pt x="6" y="3"/>
                    </a:lnTo>
                    <a:lnTo>
                      <a:pt x="4" y="3"/>
                    </a:lnTo>
                    <a:lnTo>
                      <a:pt x="4" y="5"/>
                    </a:lnTo>
                    <a:lnTo>
                      <a:pt x="2" y="7"/>
                    </a:lnTo>
                    <a:lnTo>
                      <a:pt x="2" y="9"/>
                    </a:lnTo>
                    <a:lnTo>
                      <a:pt x="0" y="11"/>
                    </a:lnTo>
                    <a:lnTo>
                      <a:pt x="0" y="13"/>
                    </a:lnTo>
                    <a:lnTo>
                      <a:pt x="0" y="16"/>
                    </a:lnTo>
                    <a:lnTo>
                      <a:pt x="2" y="18"/>
                    </a:lnTo>
                    <a:lnTo>
                      <a:pt x="2" y="20"/>
                    </a:lnTo>
                    <a:lnTo>
                      <a:pt x="4" y="20"/>
                    </a:lnTo>
                    <a:lnTo>
                      <a:pt x="4" y="22"/>
                    </a:lnTo>
                    <a:lnTo>
                      <a:pt x="6" y="24"/>
                    </a:lnTo>
                    <a:lnTo>
                      <a:pt x="8" y="24"/>
                    </a:lnTo>
                    <a:lnTo>
                      <a:pt x="10" y="27"/>
                    </a:lnTo>
                    <a:lnTo>
                      <a:pt x="13" y="27"/>
                    </a:lnTo>
                    <a:lnTo>
                      <a:pt x="15" y="27"/>
                    </a:lnTo>
                    <a:lnTo>
                      <a:pt x="13"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2" name="Freeform 376"/>
              <p:cNvSpPr>
                <a:spLocks/>
              </p:cNvSpPr>
              <p:nvPr/>
            </p:nvSpPr>
            <p:spPr bwMode="auto">
              <a:xfrm>
                <a:off x="0" y="1154"/>
                <a:ext cx="28" cy="26"/>
              </a:xfrm>
              <a:custGeom>
                <a:avLst/>
                <a:gdLst>
                  <a:gd name="T0" fmla="*/ 13 w 28"/>
                  <a:gd name="T1" fmla="*/ 26 h 26"/>
                  <a:gd name="T2" fmla="*/ 17 w 28"/>
                  <a:gd name="T3" fmla="*/ 26 h 26"/>
                  <a:gd name="T4" fmla="*/ 19 w 28"/>
                  <a:gd name="T5" fmla="*/ 24 h 26"/>
                  <a:gd name="T6" fmla="*/ 21 w 28"/>
                  <a:gd name="T7" fmla="*/ 24 h 26"/>
                  <a:gd name="T8" fmla="*/ 24 w 28"/>
                  <a:gd name="T9" fmla="*/ 22 h 26"/>
                  <a:gd name="T10" fmla="*/ 24 w 28"/>
                  <a:gd name="T11" fmla="*/ 20 h 26"/>
                  <a:gd name="T12" fmla="*/ 26 w 28"/>
                  <a:gd name="T13" fmla="*/ 20 h 26"/>
                  <a:gd name="T14" fmla="*/ 26 w 28"/>
                  <a:gd name="T15" fmla="*/ 18 h 26"/>
                  <a:gd name="T16" fmla="*/ 28 w 28"/>
                  <a:gd name="T17" fmla="*/ 15 h 26"/>
                  <a:gd name="T18" fmla="*/ 28 w 28"/>
                  <a:gd name="T19" fmla="*/ 13 h 26"/>
                  <a:gd name="T20" fmla="*/ 28 w 28"/>
                  <a:gd name="T21" fmla="*/ 11 h 26"/>
                  <a:gd name="T22" fmla="*/ 26 w 28"/>
                  <a:gd name="T23" fmla="*/ 9 h 26"/>
                  <a:gd name="T24" fmla="*/ 26 w 28"/>
                  <a:gd name="T25" fmla="*/ 7 h 26"/>
                  <a:gd name="T26" fmla="*/ 24 w 28"/>
                  <a:gd name="T27" fmla="*/ 5 h 26"/>
                  <a:gd name="T28" fmla="*/ 24 w 28"/>
                  <a:gd name="T29" fmla="*/ 2 h 26"/>
                  <a:gd name="T30" fmla="*/ 21 w 28"/>
                  <a:gd name="T31" fmla="*/ 2 h 26"/>
                  <a:gd name="T32" fmla="*/ 19 w 28"/>
                  <a:gd name="T33" fmla="*/ 0 h 26"/>
                  <a:gd name="T34" fmla="*/ 17 w 28"/>
                  <a:gd name="T35" fmla="*/ 0 h 26"/>
                  <a:gd name="T36" fmla="*/ 15 w 28"/>
                  <a:gd name="T37" fmla="*/ 0 h 26"/>
                  <a:gd name="T38" fmla="*/ 13 w 28"/>
                  <a:gd name="T39" fmla="*/ 0 h 26"/>
                  <a:gd name="T40" fmla="*/ 10 w 28"/>
                  <a:gd name="T41" fmla="*/ 0 h 26"/>
                  <a:gd name="T42" fmla="*/ 8 w 28"/>
                  <a:gd name="T43" fmla="*/ 0 h 26"/>
                  <a:gd name="T44" fmla="*/ 6 w 28"/>
                  <a:gd name="T45" fmla="*/ 2 h 26"/>
                  <a:gd name="T46" fmla="*/ 4 w 28"/>
                  <a:gd name="T47" fmla="*/ 2 h 26"/>
                  <a:gd name="T48" fmla="*/ 4 w 28"/>
                  <a:gd name="T49" fmla="*/ 5 h 26"/>
                  <a:gd name="T50" fmla="*/ 2 w 28"/>
                  <a:gd name="T51" fmla="*/ 7 h 26"/>
                  <a:gd name="T52" fmla="*/ 2 w 28"/>
                  <a:gd name="T53" fmla="*/ 9 h 26"/>
                  <a:gd name="T54" fmla="*/ 0 w 28"/>
                  <a:gd name="T55" fmla="*/ 11 h 26"/>
                  <a:gd name="T56" fmla="*/ 0 w 28"/>
                  <a:gd name="T57" fmla="*/ 13 h 26"/>
                  <a:gd name="T58" fmla="*/ 0 w 28"/>
                  <a:gd name="T59" fmla="*/ 15 h 26"/>
                  <a:gd name="T60" fmla="*/ 2 w 28"/>
                  <a:gd name="T61" fmla="*/ 18 h 26"/>
                  <a:gd name="T62" fmla="*/ 2 w 28"/>
                  <a:gd name="T63" fmla="*/ 20 h 26"/>
                  <a:gd name="T64" fmla="*/ 4 w 28"/>
                  <a:gd name="T65" fmla="*/ 20 h 26"/>
                  <a:gd name="T66" fmla="*/ 4 w 28"/>
                  <a:gd name="T67" fmla="*/ 22 h 26"/>
                  <a:gd name="T68" fmla="*/ 6 w 28"/>
                  <a:gd name="T69" fmla="*/ 24 h 26"/>
                  <a:gd name="T70" fmla="*/ 8 w 28"/>
                  <a:gd name="T71" fmla="*/ 24 h 26"/>
                  <a:gd name="T72" fmla="*/ 10 w 28"/>
                  <a:gd name="T73" fmla="*/ 26 h 26"/>
                  <a:gd name="T74" fmla="*/ 13 w 28"/>
                  <a:gd name="T75" fmla="*/ 26 h 26"/>
                  <a:gd name="T76" fmla="*/ 15 w 28"/>
                  <a:gd name="T77" fmla="*/ 26 h 26"/>
                  <a:gd name="T78" fmla="*/ 13 w 28"/>
                  <a:gd name="T79" fmla="*/ 26 h 2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8"/>
                  <a:gd name="T121" fmla="*/ 0 h 26"/>
                  <a:gd name="T122" fmla="*/ 28 w 28"/>
                  <a:gd name="T123" fmla="*/ 26 h 2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8" h="26">
                    <a:moveTo>
                      <a:pt x="13" y="26"/>
                    </a:moveTo>
                    <a:lnTo>
                      <a:pt x="17" y="26"/>
                    </a:lnTo>
                    <a:lnTo>
                      <a:pt x="19" y="24"/>
                    </a:lnTo>
                    <a:lnTo>
                      <a:pt x="21" y="24"/>
                    </a:lnTo>
                    <a:lnTo>
                      <a:pt x="24" y="22"/>
                    </a:lnTo>
                    <a:lnTo>
                      <a:pt x="24" y="20"/>
                    </a:lnTo>
                    <a:lnTo>
                      <a:pt x="26" y="20"/>
                    </a:lnTo>
                    <a:lnTo>
                      <a:pt x="26" y="18"/>
                    </a:lnTo>
                    <a:lnTo>
                      <a:pt x="28" y="15"/>
                    </a:lnTo>
                    <a:lnTo>
                      <a:pt x="28" y="13"/>
                    </a:lnTo>
                    <a:lnTo>
                      <a:pt x="28" y="11"/>
                    </a:lnTo>
                    <a:lnTo>
                      <a:pt x="26" y="9"/>
                    </a:lnTo>
                    <a:lnTo>
                      <a:pt x="26" y="7"/>
                    </a:lnTo>
                    <a:lnTo>
                      <a:pt x="24" y="5"/>
                    </a:lnTo>
                    <a:lnTo>
                      <a:pt x="24" y="2"/>
                    </a:lnTo>
                    <a:lnTo>
                      <a:pt x="21" y="2"/>
                    </a:lnTo>
                    <a:lnTo>
                      <a:pt x="19" y="0"/>
                    </a:lnTo>
                    <a:lnTo>
                      <a:pt x="17" y="0"/>
                    </a:lnTo>
                    <a:lnTo>
                      <a:pt x="15" y="0"/>
                    </a:lnTo>
                    <a:lnTo>
                      <a:pt x="13" y="0"/>
                    </a:lnTo>
                    <a:lnTo>
                      <a:pt x="10" y="0"/>
                    </a:lnTo>
                    <a:lnTo>
                      <a:pt x="8" y="0"/>
                    </a:lnTo>
                    <a:lnTo>
                      <a:pt x="6" y="2"/>
                    </a:lnTo>
                    <a:lnTo>
                      <a:pt x="4" y="2"/>
                    </a:lnTo>
                    <a:lnTo>
                      <a:pt x="4" y="5"/>
                    </a:lnTo>
                    <a:lnTo>
                      <a:pt x="2" y="7"/>
                    </a:lnTo>
                    <a:lnTo>
                      <a:pt x="2" y="9"/>
                    </a:lnTo>
                    <a:lnTo>
                      <a:pt x="0" y="11"/>
                    </a:lnTo>
                    <a:lnTo>
                      <a:pt x="0" y="13"/>
                    </a:lnTo>
                    <a:lnTo>
                      <a:pt x="0" y="15"/>
                    </a:lnTo>
                    <a:lnTo>
                      <a:pt x="2" y="18"/>
                    </a:lnTo>
                    <a:lnTo>
                      <a:pt x="2" y="20"/>
                    </a:lnTo>
                    <a:lnTo>
                      <a:pt x="4" y="20"/>
                    </a:lnTo>
                    <a:lnTo>
                      <a:pt x="4" y="22"/>
                    </a:lnTo>
                    <a:lnTo>
                      <a:pt x="6" y="24"/>
                    </a:lnTo>
                    <a:lnTo>
                      <a:pt x="8" y="24"/>
                    </a:lnTo>
                    <a:lnTo>
                      <a:pt x="10" y="26"/>
                    </a:lnTo>
                    <a:lnTo>
                      <a:pt x="13" y="26"/>
                    </a:lnTo>
                    <a:lnTo>
                      <a:pt x="15" y="26"/>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3" name="Freeform 377"/>
              <p:cNvSpPr>
                <a:spLocks/>
              </p:cNvSpPr>
              <p:nvPr/>
            </p:nvSpPr>
            <p:spPr bwMode="auto">
              <a:xfrm>
                <a:off x="0" y="1316"/>
                <a:ext cx="28" cy="26"/>
              </a:xfrm>
              <a:custGeom>
                <a:avLst/>
                <a:gdLst>
                  <a:gd name="T0" fmla="*/ 13 w 28"/>
                  <a:gd name="T1" fmla="*/ 26 h 26"/>
                  <a:gd name="T2" fmla="*/ 17 w 28"/>
                  <a:gd name="T3" fmla="*/ 26 h 26"/>
                  <a:gd name="T4" fmla="*/ 19 w 28"/>
                  <a:gd name="T5" fmla="*/ 24 h 26"/>
                  <a:gd name="T6" fmla="*/ 21 w 28"/>
                  <a:gd name="T7" fmla="*/ 24 h 26"/>
                  <a:gd name="T8" fmla="*/ 24 w 28"/>
                  <a:gd name="T9" fmla="*/ 21 h 26"/>
                  <a:gd name="T10" fmla="*/ 24 w 28"/>
                  <a:gd name="T11" fmla="*/ 19 h 26"/>
                  <a:gd name="T12" fmla="*/ 26 w 28"/>
                  <a:gd name="T13" fmla="*/ 19 h 26"/>
                  <a:gd name="T14" fmla="*/ 26 w 28"/>
                  <a:gd name="T15" fmla="*/ 17 h 26"/>
                  <a:gd name="T16" fmla="*/ 28 w 28"/>
                  <a:gd name="T17" fmla="*/ 15 h 26"/>
                  <a:gd name="T18" fmla="*/ 28 w 28"/>
                  <a:gd name="T19" fmla="*/ 13 h 26"/>
                  <a:gd name="T20" fmla="*/ 28 w 28"/>
                  <a:gd name="T21" fmla="*/ 11 h 26"/>
                  <a:gd name="T22" fmla="*/ 26 w 28"/>
                  <a:gd name="T23" fmla="*/ 8 h 26"/>
                  <a:gd name="T24" fmla="*/ 26 w 28"/>
                  <a:gd name="T25" fmla="*/ 6 h 26"/>
                  <a:gd name="T26" fmla="*/ 24 w 28"/>
                  <a:gd name="T27" fmla="*/ 4 h 26"/>
                  <a:gd name="T28" fmla="*/ 24 w 28"/>
                  <a:gd name="T29" fmla="*/ 2 h 26"/>
                  <a:gd name="T30" fmla="*/ 21 w 28"/>
                  <a:gd name="T31" fmla="*/ 2 h 26"/>
                  <a:gd name="T32" fmla="*/ 19 w 28"/>
                  <a:gd name="T33" fmla="*/ 0 h 26"/>
                  <a:gd name="T34" fmla="*/ 17 w 28"/>
                  <a:gd name="T35" fmla="*/ 0 h 26"/>
                  <a:gd name="T36" fmla="*/ 15 w 28"/>
                  <a:gd name="T37" fmla="*/ 0 h 26"/>
                  <a:gd name="T38" fmla="*/ 13 w 28"/>
                  <a:gd name="T39" fmla="*/ 0 h 26"/>
                  <a:gd name="T40" fmla="*/ 10 w 28"/>
                  <a:gd name="T41" fmla="*/ 0 h 26"/>
                  <a:gd name="T42" fmla="*/ 8 w 28"/>
                  <a:gd name="T43" fmla="*/ 0 h 26"/>
                  <a:gd name="T44" fmla="*/ 6 w 28"/>
                  <a:gd name="T45" fmla="*/ 2 h 26"/>
                  <a:gd name="T46" fmla="*/ 4 w 28"/>
                  <a:gd name="T47" fmla="*/ 2 h 26"/>
                  <a:gd name="T48" fmla="*/ 4 w 28"/>
                  <a:gd name="T49" fmla="*/ 4 h 26"/>
                  <a:gd name="T50" fmla="*/ 2 w 28"/>
                  <a:gd name="T51" fmla="*/ 6 h 26"/>
                  <a:gd name="T52" fmla="*/ 2 w 28"/>
                  <a:gd name="T53" fmla="*/ 8 h 26"/>
                  <a:gd name="T54" fmla="*/ 0 w 28"/>
                  <a:gd name="T55" fmla="*/ 11 h 26"/>
                  <a:gd name="T56" fmla="*/ 0 w 28"/>
                  <a:gd name="T57" fmla="*/ 13 h 26"/>
                  <a:gd name="T58" fmla="*/ 0 w 28"/>
                  <a:gd name="T59" fmla="*/ 15 h 26"/>
                  <a:gd name="T60" fmla="*/ 2 w 28"/>
                  <a:gd name="T61" fmla="*/ 17 h 26"/>
                  <a:gd name="T62" fmla="*/ 2 w 28"/>
                  <a:gd name="T63" fmla="*/ 19 h 26"/>
                  <a:gd name="T64" fmla="*/ 4 w 28"/>
                  <a:gd name="T65" fmla="*/ 19 h 26"/>
                  <a:gd name="T66" fmla="*/ 4 w 28"/>
                  <a:gd name="T67" fmla="*/ 21 h 26"/>
                  <a:gd name="T68" fmla="*/ 6 w 28"/>
                  <a:gd name="T69" fmla="*/ 24 h 26"/>
                  <a:gd name="T70" fmla="*/ 8 w 28"/>
                  <a:gd name="T71" fmla="*/ 24 h 26"/>
                  <a:gd name="T72" fmla="*/ 10 w 28"/>
                  <a:gd name="T73" fmla="*/ 26 h 26"/>
                  <a:gd name="T74" fmla="*/ 13 w 28"/>
                  <a:gd name="T75" fmla="*/ 26 h 26"/>
                  <a:gd name="T76" fmla="*/ 15 w 28"/>
                  <a:gd name="T77" fmla="*/ 26 h 26"/>
                  <a:gd name="T78" fmla="*/ 13 w 28"/>
                  <a:gd name="T79" fmla="*/ 26 h 2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8"/>
                  <a:gd name="T121" fmla="*/ 0 h 26"/>
                  <a:gd name="T122" fmla="*/ 28 w 28"/>
                  <a:gd name="T123" fmla="*/ 26 h 2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8" h="26">
                    <a:moveTo>
                      <a:pt x="13" y="26"/>
                    </a:moveTo>
                    <a:lnTo>
                      <a:pt x="17" y="26"/>
                    </a:lnTo>
                    <a:lnTo>
                      <a:pt x="19" y="24"/>
                    </a:lnTo>
                    <a:lnTo>
                      <a:pt x="21" y="24"/>
                    </a:lnTo>
                    <a:lnTo>
                      <a:pt x="24" y="21"/>
                    </a:lnTo>
                    <a:lnTo>
                      <a:pt x="24" y="19"/>
                    </a:lnTo>
                    <a:lnTo>
                      <a:pt x="26" y="19"/>
                    </a:lnTo>
                    <a:lnTo>
                      <a:pt x="26" y="17"/>
                    </a:lnTo>
                    <a:lnTo>
                      <a:pt x="28" y="15"/>
                    </a:lnTo>
                    <a:lnTo>
                      <a:pt x="28" y="13"/>
                    </a:lnTo>
                    <a:lnTo>
                      <a:pt x="28" y="11"/>
                    </a:lnTo>
                    <a:lnTo>
                      <a:pt x="26" y="8"/>
                    </a:lnTo>
                    <a:lnTo>
                      <a:pt x="26" y="6"/>
                    </a:lnTo>
                    <a:lnTo>
                      <a:pt x="24" y="4"/>
                    </a:lnTo>
                    <a:lnTo>
                      <a:pt x="24" y="2"/>
                    </a:lnTo>
                    <a:lnTo>
                      <a:pt x="21" y="2"/>
                    </a:lnTo>
                    <a:lnTo>
                      <a:pt x="19" y="0"/>
                    </a:lnTo>
                    <a:lnTo>
                      <a:pt x="17" y="0"/>
                    </a:lnTo>
                    <a:lnTo>
                      <a:pt x="15" y="0"/>
                    </a:lnTo>
                    <a:lnTo>
                      <a:pt x="13" y="0"/>
                    </a:lnTo>
                    <a:lnTo>
                      <a:pt x="10" y="0"/>
                    </a:lnTo>
                    <a:lnTo>
                      <a:pt x="8" y="0"/>
                    </a:lnTo>
                    <a:lnTo>
                      <a:pt x="6" y="2"/>
                    </a:lnTo>
                    <a:lnTo>
                      <a:pt x="4" y="2"/>
                    </a:lnTo>
                    <a:lnTo>
                      <a:pt x="4" y="4"/>
                    </a:lnTo>
                    <a:lnTo>
                      <a:pt x="2" y="6"/>
                    </a:lnTo>
                    <a:lnTo>
                      <a:pt x="2" y="8"/>
                    </a:lnTo>
                    <a:lnTo>
                      <a:pt x="0" y="11"/>
                    </a:lnTo>
                    <a:lnTo>
                      <a:pt x="0" y="13"/>
                    </a:lnTo>
                    <a:lnTo>
                      <a:pt x="0" y="15"/>
                    </a:lnTo>
                    <a:lnTo>
                      <a:pt x="2" y="17"/>
                    </a:lnTo>
                    <a:lnTo>
                      <a:pt x="2" y="19"/>
                    </a:lnTo>
                    <a:lnTo>
                      <a:pt x="4" y="19"/>
                    </a:lnTo>
                    <a:lnTo>
                      <a:pt x="4" y="21"/>
                    </a:lnTo>
                    <a:lnTo>
                      <a:pt x="6" y="24"/>
                    </a:lnTo>
                    <a:lnTo>
                      <a:pt x="8" y="24"/>
                    </a:lnTo>
                    <a:lnTo>
                      <a:pt x="10" y="26"/>
                    </a:lnTo>
                    <a:lnTo>
                      <a:pt x="13" y="26"/>
                    </a:lnTo>
                    <a:lnTo>
                      <a:pt x="15" y="26"/>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4" name="Freeform 378"/>
              <p:cNvSpPr>
                <a:spLocks/>
              </p:cNvSpPr>
              <p:nvPr/>
            </p:nvSpPr>
            <p:spPr bwMode="auto">
              <a:xfrm>
                <a:off x="1073" y="1438"/>
                <a:ext cx="26" cy="26"/>
              </a:xfrm>
              <a:custGeom>
                <a:avLst/>
                <a:gdLst>
                  <a:gd name="T0" fmla="*/ 13 w 26"/>
                  <a:gd name="T1" fmla="*/ 24 h 26"/>
                  <a:gd name="T2" fmla="*/ 15 w 26"/>
                  <a:gd name="T3" fmla="*/ 26 h 26"/>
                  <a:gd name="T4" fmla="*/ 17 w 26"/>
                  <a:gd name="T5" fmla="*/ 26 h 26"/>
                  <a:gd name="T6" fmla="*/ 19 w 26"/>
                  <a:gd name="T7" fmla="*/ 24 h 26"/>
                  <a:gd name="T8" fmla="*/ 21 w 26"/>
                  <a:gd name="T9" fmla="*/ 24 h 26"/>
                  <a:gd name="T10" fmla="*/ 21 w 26"/>
                  <a:gd name="T11" fmla="*/ 22 h 26"/>
                  <a:gd name="T12" fmla="*/ 24 w 26"/>
                  <a:gd name="T13" fmla="*/ 19 h 26"/>
                  <a:gd name="T14" fmla="*/ 26 w 26"/>
                  <a:gd name="T15" fmla="*/ 17 h 26"/>
                  <a:gd name="T16" fmla="*/ 26 w 26"/>
                  <a:gd name="T17" fmla="*/ 15 h 26"/>
                  <a:gd name="T18" fmla="*/ 26 w 26"/>
                  <a:gd name="T19" fmla="*/ 13 h 26"/>
                  <a:gd name="T20" fmla="*/ 26 w 26"/>
                  <a:gd name="T21" fmla="*/ 11 h 26"/>
                  <a:gd name="T22" fmla="*/ 26 w 26"/>
                  <a:gd name="T23" fmla="*/ 9 h 26"/>
                  <a:gd name="T24" fmla="*/ 24 w 26"/>
                  <a:gd name="T25" fmla="*/ 6 h 26"/>
                  <a:gd name="T26" fmla="*/ 24 w 26"/>
                  <a:gd name="T27" fmla="*/ 4 h 26"/>
                  <a:gd name="T28" fmla="*/ 21 w 26"/>
                  <a:gd name="T29" fmla="*/ 2 h 26"/>
                  <a:gd name="T30" fmla="*/ 19 w 26"/>
                  <a:gd name="T31" fmla="*/ 0 h 26"/>
                  <a:gd name="T32" fmla="*/ 17 w 26"/>
                  <a:gd name="T33" fmla="*/ 0 h 26"/>
                  <a:gd name="T34" fmla="*/ 15 w 26"/>
                  <a:gd name="T35" fmla="*/ 0 h 26"/>
                  <a:gd name="T36" fmla="*/ 13 w 26"/>
                  <a:gd name="T37" fmla="*/ 0 h 26"/>
                  <a:gd name="T38" fmla="*/ 11 w 26"/>
                  <a:gd name="T39" fmla="*/ 0 h 26"/>
                  <a:gd name="T40" fmla="*/ 8 w 26"/>
                  <a:gd name="T41" fmla="*/ 0 h 26"/>
                  <a:gd name="T42" fmla="*/ 6 w 26"/>
                  <a:gd name="T43" fmla="*/ 0 h 26"/>
                  <a:gd name="T44" fmla="*/ 4 w 26"/>
                  <a:gd name="T45" fmla="*/ 2 h 26"/>
                  <a:gd name="T46" fmla="*/ 2 w 26"/>
                  <a:gd name="T47" fmla="*/ 4 h 26"/>
                  <a:gd name="T48" fmla="*/ 0 w 26"/>
                  <a:gd name="T49" fmla="*/ 6 h 26"/>
                  <a:gd name="T50" fmla="*/ 0 w 26"/>
                  <a:gd name="T51" fmla="*/ 9 h 26"/>
                  <a:gd name="T52" fmla="*/ 0 w 26"/>
                  <a:gd name="T53" fmla="*/ 11 h 26"/>
                  <a:gd name="T54" fmla="*/ 0 w 26"/>
                  <a:gd name="T55" fmla="*/ 13 h 26"/>
                  <a:gd name="T56" fmla="*/ 0 w 26"/>
                  <a:gd name="T57" fmla="*/ 15 h 26"/>
                  <a:gd name="T58" fmla="*/ 0 w 26"/>
                  <a:gd name="T59" fmla="*/ 17 h 26"/>
                  <a:gd name="T60" fmla="*/ 0 w 26"/>
                  <a:gd name="T61" fmla="*/ 19 h 26"/>
                  <a:gd name="T62" fmla="*/ 2 w 26"/>
                  <a:gd name="T63" fmla="*/ 19 h 26"/>
                  <a:gd name="T64" fmla="*/ 4 w 26"/>
                  <a:gd name="T65" fmla="*/ 22 h 26"/>
                  <a:gd name="T66" fmla="*/ 4 w 26"/>
                  <a:gd name="T67" fmla="*/ 24 h 26"/>
                  <a:gd name="T68" fmla="*/ 6 w 26"/>
                  <a:gd name="T69" fmla="*/ 24 h 26"/>
                  <a:gd name="T70" fmla="*/ 8 w 26"/>
                  <a:gd name="T71" fmla="*/ 26 h 26"/>
                  <a:gd name="T72" fmla="*/ 11 w 26"/>
                  <a:gd name="T73" fmla="*/ 26 h 26"/>
                  <a:gd name="T74" fmla="*/ 13 w 26"/>
                  <a:gd name="T75" fmla="*/ 26 h 26"/>
                  <a:gd name="T76" fmla="*/ 13 w 26"/>
                  <a:gd name="T77" fmla="*/ 24 h 2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6"/>
                  <a:gd name="T118" fmla="*/ 0 h 26"/>
                  <a:gd name="T119" fmla="*/ 26 w 26"/>
                  <a:gd name="T120" fmla="*/ 26 h 2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6" h="26">
                    <a:moveTo>
                      <a:pt x="13" y="24"/>
                    </a:moveTo>
                    <a:lnTo>
                      <a:pt x="15" y="26"/>
                    </a:lnTo>
                    <a:lnTo>
                      <a:pt x="17" y="26"/>
                    </a:lnTo>
                    <a:lnTo>
                      <a:pt x="19" y="24"/>
                    </a:lnTo>
                    <a:lnTo>
                      <a:pt x="21" y="24"/>
                    </a:lnTo>
                    <a:lnTo>
                      <a:pt x="21" y="22"/>
                    </a:lnTo>
                    <a:lnTo>
                      <a:pt x="24" y="19"/>
                    </a:lnTo>
                    <a:lnTo>
                      <a:pt x="26" y="17"/>
                    </a:lnTo>
                    <a:lnTo>
                      <a:pt x="26" y="15"/>
                    </a:lnTo>
                    <a:lnTo>
                      <a:pt x="26" y="13"/>
                    </a:lnTo>
                    <a:lnTo>
                      <a:pt x="26" y="11"/>
                    </a:lnTo>
                    <a:lnTo>
                      <a:pt x="26" y="9"/>
                    </a:lnTo>
                    <a:lnTo>
                      <a:pt x="24" y="6"/>
                    </a:lnTo>
                    <a:lnTo>
                      <a:pt x="24" y="4"/>
                    </a:lnTo>
                    <a:lnTo>
                      <a:pt x="21" y="2"/>
                    </a:lnTo>
                    <a:lnTo>
                      <a:pt x="19" y="0"/>
                    </a:lnTo>
                    <a:lnTo>
                      <a:pt x="17" y="0"/>
                    </a:lnTo>
                    <a:lnTo>
                      <a:pt x="15" y="0"/>
                    </a:lnTo>
                    <a:lnTo>
                      <a:pt x="13" y="0"/>
                    </a:lnTo>
                    <a:lnTo>
                      <a:pt x="11" y="0"/>
                    </a:lnTo>
                    <a:lnTo>
                      <a:pt x="8" y="0"/>
                    </a:lnTo>
                    <a:lnTo>
                      <a:pt x="6" y="0"/>
                    </a:lnTo>
                    <a:lnTo>
                      <a:pt x="4" y="2"/>
                    </a:lnTo>
                    <a:lnTo>
                      <a:pt x="2" y="4"/>
                    </a:lnTo>
                    <a:lnTo>
                      <a:pt x="0" y="6"/>
                    </a:lnTo>
                    <a:lnTo>
                      <a:pt x="0" y="9"/>
                    </a:lnTo>
                    <a:lnTo>
                      <a:pt x="0" y="11"/>
                    </a:lnTo>
                    <a:lnTo>
                      <a:pt x="0" y="13"/>
                    </a:lnTo>
                    <a:lnTo>
                      <a:pt x="0" y="15"/>
                    </a:lnTo>
                    <a:lnTo>
                      <a:pt x="0" y="17"/>
                    </a:lnTo>
                    <a:lnTo>
                      <a:pt x="0" y="19"/>
                    </a:lnTo>
                    <a:lnTo>
                      <a:pt x="2" y="19"/>
                    </a:lnTo>
                    <a:lnTo>
                      <a:pt x="4" y="22"/>
                    </a:lnTo>
                    <a:lnTo>
                      <a:pt x="4" y="24"/>
                    </a:lnTo>
                    <a:lnTo>
                      <a:pt x="6" y="24"/>
                    </a:lnTo>
                    <a:lnTo>
                      <a:pt x="8" y="26"/>
                    </a:lnTo>
                    <a:lnTo>
                      <a:pt x="11" y="26"/>
                    </a:lnTo>
                    <a:lnTo>
                      <a:pt x="13" y="26"/>
                    </a:lnTo>
                    <a:lnTo>
                      <a:pt x="13"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5" name="Rectangle 379"/>
              <p:cNvSpPr>
                <a:spLocks noChangeArrowheads="1"/>
              </p:cNvSpPr>
              <p:nvPr/>
            </p:nvSpPr>
            <p:spPr bwMode="auto">
              <a:xfrm>
                <a:off x="1090" y="895"/>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366" name="Rectangle 380"/>
              <p:cNvSpPr>
                <a:spLocks noChangeArrowheads="1"/>
              </p:cNvSpPr>
              <p:nvPr/>
            </p:nvSpPr>
            <p:spPr bwMode="auto">
              <a:xfrm>
                <a:off x="1125" y="895"/>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h</a:t>
                </a:r>
                <a:endParaRPr lang="en-US" altLang="zh-CN"/>
              </a:p>
            </p:txBody>
          </p:sp>
          <p:sp>
            <p:nvSpPr>
              <p:cNvPr id="367" name="Rectangle 381"/>
              <p:cNvSpPr>
                <a:spLocks noChangeArrowheads="1"/>
              </p:cNvSpPr>
              <p:nvPr/>
            </p:nvSpPr>
            <p:spPr bwMode="auto">
              <a:xfrm>
                <a:off x="1156" y="895"/>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368" name="Rectangle 382"/>
              <p:cNvSpPr>
                <a:spLocks noChangeArrowheads="1"/>
              </p:cNvSpPr>
              <p:nvPr/>
            </p:nvSpPr>
            <p:spPr bwMode="auto">
              <a:xfrm>
                <a:off x="1166" y="895"/>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f</a:t>
                </a:r>
                <a:endParaRPr lang="en-US" altLang="zh-CN"/>
              </a:p>
            </p:txBody>
          </p:sp>
          <p:sp>
            <p:nvSpPr>
              <p:cNvPr id="369" name="Rectangle 383"/>
              <p:cNvSpPr>
                <a:spLocks noChangeArrowheads="1"/>
              </p:cNvSpPr>
              <p:nvPr/>
            </p:nvSpPr>
            <p:spPr bwMode="auto">
              <a:xfrm>
                <a:off x="1182" y="895"/>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370" name="Rectangle 384"/>
              <p:cNvSpPr>
                <a:spLocks noChangeArrowheads="1"/>
              </p:cNvSpPr>
              <p:nvPr/>
            </p:nvSpPr>
            <p:spPr bwMode="auto">
              <a:xfrm>
                <a:off x="1197" y="895"/>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71" name="Rectangle 385"/>
              <p:cNvSpPr>
                <a:spLocks noChangeArrowheads="1"/>
              </p:cNvSpPr>
              <p:nvPr/>
            </p:nvSpPr>
            <p:spPr bwMode="auto">
              <a:xfrm>
                <a:off x="1081" y="958"/>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l</a:t>
                </a:r>
                <a:endParaRPr lang="en-US" altLang="zh-CN"/>
              </a:p>
            </p:txBody>
          </p:sp>
          <p:sp>
            <p:nvSpPr>
              <p:cNvPr id="372" name="Rectangle 386"/>
              <p:cNvSpPr>
                <a:spLocks noChangeArrowheads="1"/>
              </p:cNvSpPr>
              <p:nvPr/>
            </p:nvSpPr>
            <p:spPr bwMode="auto">
              <a:xfrm>
                <a:off x="1092" y="95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373" name="Rectangle 387"/>
              <p:cNvSpPr>
                <a:spLocks noChangeArrowheads="1"/>
              </p:cNvSpPr>
              <p:nvPr/>
            </p:nvSpPr>
            <p:spPr bwMode="auto">
              <a:xfrm>
                <a:off x="1123" y="958"/>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f</a:t>
                </a:r>
                <a:endParaRPr lang="en-US" altLang="zh-CN"/>
              </a:p>
            </p:txBody>
          </p:sp>
          <p:sp>
            <p:nvSpPr>
              <p:cNvPr id="374" name="Rectangle 388"/>
              <p:cNvSpPr>
                <a:spLocks noChangeArrowheads="1"/>
              </p:cNvSpPr>
              <p:nvPr/>
            </p:nvSpPr>
            <p:spPr bwMode="auto">
              <a:xfrm>
                <a:off x="1138" y="958"/>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375" name="Rectangle 389"/>
              <p:cNvSpPr>
                <a:spLocks noChangeArrowheads="1"/>
              </p:cNvSpPr>
              <p:nvPr/>
            </p:nvSpPr>
            <p:spPr bwMode="auto">
              <a:xfrm>
                <a:off x="1153" y="958"/>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 </a:t>
                </a:r>
                <a:endParaRPr lang="en-US" altLang="zh-CN"/>
              </a:p>
            </p:txBody>
          </p:sp>
          <p:sp>
            <p:nvSpPr>
              <p:cNvPr id="376" name="Rectangle 390"/>
              <p:cNvSpPr>
                <a:spLocks noChangeArrowheads="1"/>
              </p:cNvSpPr>
              <p:nvPr/>
            </p:nvSpPr>
            <p:spPr bwMode="auto">
              <a:xfrm>
                <a:off x="1169" y="95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2</a:t>
                </a:r>
                <a:endParaRPr lang="en-US" altLang="zh-CN"/>
              </a:p>
            </p:txBody>
          </p:sp>
          <p:sp>
            <p:nvSpPr>
              <p:cNvPr id="377" name="Freeform 391"/>
              <p:cNvSpPr>
                <a:spLocks/>
              </p:cNvSpPr>
              <p:nvPr/>
            </p:nvSpPr>
            <p:spPr bwMode="auto">
              <a:xfrm>
                <a:off x="2141" y="1466"/>
                <a:ext cx="27" cy="26"/>
              </a:xfrm>
              <a:custGeom>
                <a:avLst/>
                <a:gdLst>
                  <a:gd name="T0" fmla="*/ 11 w 27"/>
                  <a:gd name="T1" fmla="*/ 26 h 26"/>
                  <a:gd name="T2" fmla="*/ 16 w 27"/>
                  <a:gd name="T3" fmla="*/ 26 h 26"/>
                  <a:gd name="T4" fmla="*/ 18 w 27"/>
                  <a:gd name="T5" fmla="*/ 26 h 26"/>
                  <a:gd name="T6" fmla="*/ 20 w 27"/>
                  <a:gd name="T7" fmla="*/ 24 h 26"/>
                  <a:gd name="T8" fmla="*/ 22 w 27"/>
                  <a:gd name="T9" fmla="*/ 22 h 26"/>
                  <a:gd name="T10" fmla="*/ 24 w 27"/>
                  <a:gd name="T11" fmla="*/ 20 h 26"/>
                  <a:gd name="T12" fmla="*/ 27 w 27"/>
                  <a:gd name="T13" fmla="*/ 18 h 26"/>
                  <a:gd name="T14" fmla="*/ 27 w 27"/>
                  <a:gd name="T15" fmla="*/ 15 h 26"/>
                  <a:gd name="T16" fmla="*/ 27 w 27"/>
                  <a:gd name="T17" fmla="*/ 13 h 26"/>
                  <a:gd name="T18" fmla="*/ 27 w 27"/>
                  <a:gd name="T19" fmla="*/ 11 h 26"/>
                  <a:gd name="T20" fmla="*/ 27 w 27"/>
                  <a:gd name="T21" fmla="*/ 9 h 26"/>
                  <a:gd name="T22" fmla="*/ 24 w 27"/>
                  <a:gd name="T23" fmla="*/ 7 h 26"/>
                  <a:gd name="T24" fmla="*/ 24 w 27"/>
                  <a:gd name="T25" fmla="*/ 5 h 26"/>
                  <a:gd name="T26" fmla="*/ 22 w 27"/>
                  <a:gd name="T27" fmla="*/ 2 h 26"/>
                  <a:gd name="T28" fmla="*/ 20 w 27"/>
                  <a:gd name="T29" fmla="*/ 2 h 26"/>
                  <a:gd name="T30" fmla="*/ 20 w 27"/>
                  <a:gd name="T31" fmla="*/ 0 h 26"/>
                  <a:gd name="T32" fmla="*/ 18 w 27"/>
                  <a:gd name="T33" fmla="*/ 0 h 26"/>
                  <a:gd name="T34" fmla="*/ 16 w 27"/>
                  <a:gd name="T35" fmla="*/ 0 h 26"/>
                  <a:gd name="T36" fmla="*/ 13 w 27"/>
                  <a:gd name="T37" fmla="*/ 0 h 26"/>
                  <a:gd name="T38" fmla="*/ 11 w 27"/>
                  <a:gd name="T39" fmla="*/ 0 h 26"/>
                  <a:gd name="T40" fmla="*/ 9 w 27"/>
                  <a:gd name="T41" fmla="*/ 0 h 26"/>
                  <a:gd name="T42" fmla="*/ 7 w 27"/>
                  <a:gd name="T43" fmla="*/ 0 h 26"/>
                  <a:gd name="T44" fmla="*/ 5 w 27"/>
                  <a:gd name="T45" fmla="*/ 2 h 26"/>
                  <a:gd name="T46" fmla="*/ 3 w 27"/>
                  <a:gd name="T47" fmla="*/ 2 h 26"/>
                  <a:gd name="T48" fmla="*/ 3 w 27"/>
                  <a:gd name="T49" fmla="*/ 5 h 26"/>
                  <a:gd name="T50" fmla="*/ 0 w 27"/>
                  <a:gd name="T51" fmla="*/ 7 h 26"/>
                  <a:gd name="T52" fmla="*/ 0 w 27"/>
                  <a:gd name="T53" fmla="*/ 9 h 26"/>
                  <a:gd name="T54" fmla="*/ 0 w 27"/>
                  <a:gd name="T55" fmla="*/ 11 h 26"/>
                  <a:gd name="T56" fmla="*/ 0 w 27"/>
                  <a:gd name="T57" fmla="*/ 13 h 26"/>
                  <a:gd name="T58" fmla="*/ 0 w 27"/>
                  <a:gd name="T59" fmla="*/ 15 h 26"/>
                  <a:gd name="T60" fmla="*/ 0 w 27"/>
                  <a:gd name="T61" fmla="*/ 18 h 26"/>
                  <a:gd name="T62" fmla="*/ 0 w 27"/>
                  <a:gd name="T63" fmla="*/ 20 h 26"/>
                  <a:gd name="T64" fmla="*/ 3 w 27"/>
                  <a:gd name="T65" fmla="*/ 20 h 26"/>
                  <a:gd name="T66" fmla="*/ 3 w 27"/>
                  <a:gd name="T67" fmla="*/ 22 h 26"/>
                  <a:gd name="T68" fmla="*/ 5 w 27"/>
                  <a:gd name="T69" fmla="*/ 24 h 26"/>
                  <a:gd name="T70" fmla="*/ 7 w 27"/>
                  <a:gd name="T71" fmla="*/ 24 h 26"/>
                  <a:gd name="T72" fmla="*/ 9 w 27"/>
                  <a:gd name="T73" fmla="*/ 26 h 26"/>
                  <a:gd name="T74" fmla="*/ 11 w 27"/>
                  <a:gd name="T75" fmla="*/ 26 h 26"/>
                  <a:gd name="T76" fmla="*/ 13 w 27"/>
                  <a:gd name="T77" fmla="*/ 26 h 26"/>
                  <a:gd name="T78" fmla="*/ 11 w 27"/>
                  <a:gd name="T79" fmla="*/ 26 h 2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7"/>
                  <a:gd name="T121" fmla="*/ 0 h 26"/>
                  <a:gd name="T122" fmla="*/ 27 w 27"/>
                  <a:gd name="T123" fmla="*/ 26 h 2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7" h="26">
                    <a:moveTo>
                      <a:pt x="11" y="26"/>
                    </a:moveTo>
                    <a:lnTo>
                      <a:pt x="16" y="26"/>
                    </a:lnTo>
                    <a:lnTo>
                      <a:pt x="18" y="26"/>
                    </a:lnTo>
                    <a:lnTo>
                      <a:pt x="20" y="24"/>
                    </a:lnTo>
                    <a:lnTo>
                      <a:pt x="22" y="22"/>
                    </a:lnTo>
                    <a:lnTo>
                      <a:pt x="24" y="20"/>
                    </a:lnTo>
                    <a:lnTo>
                      <a:pt x="27" y="18"/>
                    </a:lnTo>
                    <a:lnTo>
                      <a:pt x="27" y="15"/>
                    </a:lnTo>
                    <a:lnTo>
                      <a:pt x="27" y="13"/>
                    </a:lnTo>
                    <a:lnTo>
                      <a:pt x="27" y="11"/>
                    </a:lnTo>
                    <a:lnTo>
                      <a:pt x="27" y="9"/>
                    </a:lnTo>
                    <a:lnTo>
                      <a:pt x="24" y="7"/>
                    </a:lnTo>
                    <a:lnTo>
                      <a:pt x="24" y="5"/>
                    </a:lnTo>
                    <a:lnTo>
                      <a:pt x="22" y="2"/>
                    </a:lnTo>
                    <a:lnTo>
                      <a:pt x="20" y="2"/>
                    </a:lnTo>
                    <a:lnTo>
                      <a:pt x="20" y="0"/>
                    </a:lnTo>
                    <a:lnTo>
                      <a:pt x="18" y="0"/>
                    </a:lnTo>
                    <a:lnTo>
                      <a:pt x="16" y="0"/>
                    </a:lnTo>
                    <a:lnTo>
                      <a:pt x="13" y="0"/>
                    </a:lnTo>
                    <a:lnTo>
                      <a:pt x="11" y="0"/>
                    </a:lnTo>
                    <a:lnTo>
                      <a:pt x="9" y="0"/>
                    </a:lnTo>
                    <a:lnTo>
                      <a:pt x="7" y="0"/>
                    </a:lnTo>
                    <a:lnTo>
                      <a:pt x="5" y="2"/>
                    </a:lnTo>
                    <a:lnTo>
                      <a:pt x="3" y="2"/>
                    </a:lnTo>
                    <a:lnTo>
                      <a:pt x="3" y="5"/>
                    </a:lnTo>
                    <a:lnTo>
                      <a:pt x="0" y="7"/>
                    </a:lnTo>
                    <a:lnTo>
                      <a:pt x="0" y="9"/>
                    </a:lnTo>
                    <a:lnTo>
                      <a:pt x="0" y="11"/>
                    </a:lnTo>
                    <a:lnTo>
                      <a:pt x="0" y="13"/>
                    </a:lnTo>
                    <a:lnTo>
                      <a:pt x="0" y="15"/>
                    </a:lnTo>
                    <a:lnTo>
                      <a:pt x="0" y="18"/>
                    </a:lnTo>
                    <a:lnTo>
                      <a:pt x="0" y="20"/>
                    </a:lnTo>
                    <a:lnTo>
                      <a:pt x="3" y="20"/>
                    </a:lnTo>
                    <a:lnTo>
                      <a:pt x="3" y="22"/>
                    </a:lnTo>
                    <a:lnTo>
                      <a:pt x="5" y="24"/>
                    </a:lnTo>
                    <a:lnTo>
                      <a:pt x="7" y="24"/>
                    </a:lnTo>
                    <a:lnTo>
                      <a:pt x="9" y="26"/>
                    </a:lnTo>
                    <a:lnTo>
                      <a:pt x="11" y="26"/>
                    </a:lnTo>
                    <a:lnTo>
                      <a:pt x="13" y="26"/>
                    </a:lnTo>
                    <a:lnTo>
                      <a:pt x="11"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78" name="Rectangle 392"/>
              <p:cNvSpPr>
                <a:spLocks noChangeArrowheads="1"/>
              </p:cNvSpPr>
              <p:nvPr/>
            </p:nvSpPr>
            <p:spPr bwMode="auto">
              <a:xfrm rot="-5400000">
                <a:off x="416" y="969"/>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379" name="Rectangle 393"/>
              <p:cNvSpPr>
                <a:spLocks noChangeArrowheads="1"/>
              </p:cNvSpPr>
              <p:nvPr/>
            </p:nvSpPr>
            <p:spPr bwMode="auto">
              <a:xfrm rot="-5400000">
                <a:off x="421" y="93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380" name="Rectangle 394"/>
              <p:cNvSpPr>
                <a:spLocks noChangeArrowheads="1"/>
              </p:cNvSpPr>
              <p:nvPr/>
            </p:nvSpPr>
            <p:spPr bwMode="auto">
              <a:xfrm rot="-5400000">
                <a:off x="420" y="903"/>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g</a:t>
                </a:r>
                <a:endParaRPr lang="en-US" altLang="zh-CN"/>
              </a:p>
            </p:txBody>
          </p:sp>
          <p:sp>
            <p:nvSpPr>
              <p:cNvPr id="381" name="Rectangle 395"/>
              <p:cNvSpPr>
                <a:spLocks noChangeArrowheads="1"/>
              </p:cNvSpPr>
              <p:nvPr/>
            </p:nvSpPr>
            <p:spPr bwMode="auto">
              <a:xfrm rot="-5400000">
                <a:off x="408" y="862"/>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W</a:t>
                </a:r>
                <a:endParaRPr lang="en-US" altLang="zh-CN"/>
              </a:p>
            </p:txBody>
          </p:sp>
          <p:sp>
            <p:nvSpPr>
              <p:cNvPr id="382" name="Rectangle 396"/>
              <p:cNvSpPr>
                <a:spLocks noChangeArrowheads="1"/>
              </p:cNvSpPr>
              <p:nvPr/>
            </p:nvSpPr>
            <p:spPr bwMode="auto">
              <a:xfrm rot="-5400000">
                <a:off x="427" y="829"/>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383" name="Rectangle 397"/>
              <p:cNvSpPr>
                <a:spLocks noChangeArrowheads="1"/>
              </p:cNvSpPr>
              <p:nvPr/>
            </p:nvSpPr>
            <p:spPr bwMode="auto">
              <a:xfrm rot="-5400000">
                <a:off x="430" y="815"/>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i</a:t>
                </a:r>
                <a:endParaRPr lang="en-US" altLang="zh-CN"/>
              </a:p>
            </p:txBody>
          </p:sp>
          <p:sp>
            <p:nvSpPr>
              <p:cNvPr id="384" name="Rectangle 398"/>
              <p:cNvSpPr>
                <a:spLocks noChangeArrowheads="1"/>
              </p:cNvSpPr>
              <p:nvPr/>
            </p:nvSpPr>
            <p:spPr bwMode="auto">
              <a:xfrm rot="-5400000">
                <a:off x="429" y="803"/>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t</a:t>
                </a:r>
                <a:endParaRPr lang="en-US" altLang="zh-CN"/>
              </a:p>
            </p:txBody>
          </p:sp>
          <p:sp>
            <p:nvSpPr>
              <p:cNvPr id="385" name="Rectangle 399"/>
              <p:cNvSpPr>
                <a:spLocks noChangeArrowheads="1"/>
              </p:cNvSpPr>
              <p:nvPr/>
            </p:nvSpPr>
            <p:spPr bwMode="auto">
              <a:xfrm rot="-5400000">
                <a:off x="421" y="78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386" name="Rectangle 400"/>
              <p:cNvSpPr>
                <a:spLocks noChangeArrowheads="1"/>
              </p:cNvSpPr>
              <p:nvPr/>
            </p:nvSpPr>
            <p:spPr bwMode="auto">
              <a:xfrm>
                <a:off x="2623" y="2001"/>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387" name="Rectangle 401"/>
              <p:cNvSpPr>
                <a:spLocks noChangeArrowheads="1"/>
              </p:cNvSpPr>
              <p:nvPr/>
            </p:nvSpPr>
            <p:spPr bwMode="auto">
              <a:xfrm>
                <a:off x="2669" y="200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388" name="Rectangle 402"/>
              <p:cNvSpPr>
                <a:spLocks noChangeArrowheads="1"/>
              </p:cNvSpPr>
              <p:nvPr/>
            </p:nvSpPr>
            <p:spPr bwMode="auto">
              <a:xfrm>
                <a:off x="2700" y="2001"/>
                <a:ext cx="7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389" name="Rectangle 403"/>
              <p:cNvSpPr>
                <a:spLocks noChangeArrowheads="1"/>
              </p:cNvSpPr>
              <p:nvPr/>
            </p:nvSpPr>
            <p:spPr bwMode="auto">
              <a:xfrm>
                <a:off x="2743" y="2001"/>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390" name="Rectangle 404"/>
              <p:cNvSpPr>
                <a:spLocks noChangeArrowheads="1"/>
              </p:cNvSpPr>
              <p:nvPr/>
            </p:nvSpPr>
            <p:spPr bwMode="auto">
              <a:xfrm>
                <a:off x="2783" y="200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391" name="Rectangle 405"/>
              <p:cNvSpPr>
                <a:spLocks noChangeArrowheads="1"/>
              </p:cNvSpPr>
              <p:nvPr/>
            </p:nvSpPr>
            <p:spPr bwMode="auto">
              <a:xfrm>
                <a:off x="2813" y="200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a</a:t>
                </a:r>
                <a:endParaRPr lang="en-US" altLang="zh-CN"/>
              </a:p>
            </p:txBody>
          </p:sp>
          <p:sp>
            <p:nvSpPr>
              <p:cNvPr id="392" name="Rectangle 406"/>
              <p:cNvSpPr>
                <a:spLocks noChangeArrowheads="1"/>
              </p:cNvSpPr>
              <p:nvPr/>
            </p:nvSpPr>
            <p:spPr bwMode="auto">
              <a:xfrm>
                <a:off x="2842" y="2001"/>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d</a:t>
                </a:r>
                <a:endParaRPr lang="en-US" altLang="zh-CN"/>
              </a:p>
            </p:txBody>
          </p:sp>
          <p:sp>
            <p:nvSpPr>
              <p:cNvPr id="393" name="Freeform 407"/>
              <p:cNvSpPr>
                <a:spLocks/>
              </p:cNvSpPr>
              <p:nvPr/>
            </p:nvSpPr>
            <p:spPr bwMode="auto">
              <a:xfrm>
                <a:off x="569" y="0"/>
                <a:ext cx="222" cy="471"/>
              </a:xfrm>
              <a:custGeom>
                <a:avLst/>
                <a:gdLst>
                  <a:gd name="T0" fmla="*/ 111 w 222"/>
                  <a:gd name="T1" fmla="*/ 471 h 471"/>
                  <a:gd name="T2" fmla="*/ 128 w 222"/>
                  <a:gd name="T3" fmla="*/ 469 h 471"/>
                  <a:gd name="T4" fmla="*/ 146 w 222"/>
                  <a:gd name="T5" fmla="*/ 460 h 471"/>
                  <a:gd name="T6" fmla="*/ 161 w 222"/>
                  <a:gd name="T7" fmla="*/ 445 h 471"/>
                  <a:gd name="T8" fmla="*/ 176 w 222"/>
                  <a:gd name="T9" fmla="*/ 426 h 471"/>
                  <a:gd name="T10" fmla="*/ 190 w 222"/>
                  <a:gd name="T11" fmla="*/ 402 h 471"/>
                  <a:gd name="T12" fmla="*/ 200 w 222"/>
                  <a:gd name="T13" fmla="*/ 375 h 471"/>
                  <a:gd name="T14" fmla="*/ 209 w 222"/>
                  <a:gd name="T15" fmla="*/ 345 h 471"/>
                  <a:gd name="T16" fmla="*/ 216 w 222"/>
                  <a:gd name="T17" fmla="*/ 310 h 471"/>
                  <a:gd name="T18" fmla="*/ 220 w 222"/>
                  <a:gd name="T19" fmla="*/ 275 h 471"/>
                  <a:gd name="T20" fmla="*/ 222 w 222"/>
                  <a:gd name="T21" fmla="*/ 236 h 471"/>
                  <a:gd name="T22" fmla="*/ 220 w 222"/>
                  <a:gd name="T23" fmla="*/ 197 h 471"/>
                  <a:gd name="T24" fmla="*/ 216 w 222"/>
                  <a:gd name="T25" fmla="*/ 162 h 471"/>
                  <a:gd name="T26" fmla="*/ 209 w 222"/>
                  <a:gd name="T27" fmla="*/ 127 h 471"/>
                  <a:gd name="T28" fmla="*/ 200 w 222"/>
                  <a:gd name="T29" fmla="*/ 96 h 471"/>
                  <a:gd name="T30" fmla="*/ 190 w 222"/>
                  <a:gd name="T31" fmla="*/ 70 h 471"/>
                  <a:gd name="T32" fmla="*/ 176 w 222"/>
                  <a:gd name="T33" fmla="*/ 46 h 471"/>
                  <a:gd name="T34" fmla="*/ 161 w 222"/>
                  <a:gd name="T35" fmla="*/ 26 h 471"/>
                  <a:gd name="T36" fmla="*/ 146 w 222"/>
                  <a:gd name="T37" fmla="*/ 11 h 471"/>
                  <a:gd name="T38" fmla="*/ 128 w 222"/>
                  <a:gd name="T39" fmla="*/ 2 h 471"/>
                  <a:gd name="T40" fmla="*/ 111 w 222"/>
                  <a:gd name="T41" fmla="*/ 0 h 471"/>
                  <a:gd name="T42" fmla="*/ 94 w 222"/>
                  <a:gd name="T43" fmla="*/ 2 h 471"/>
                  <a:gd name="T44" fmla="*/ 76 w 222"/>
                  <a:gd name="T45" fmla="*/ 11 h 471"/>
                  <a:gd name="T46" fmla="*/ 61 w 222"/>
                  <a:gd name="T47" fmla="*/ 26 h 471"/>
                  <a:gd name="T48" fmla="*/ 46 w 222"/>
                  <a:gd name="T49" fmla="*/ 46 h 471"/>
                  <a:gd name="T50" fmla="*/ 33 w 222"/>
                  <a:gd name="T51" fmla="*/ 70 h 471"/>
                  <a:gd name="T52" fmla="*/ 22 w 222"/>
                  <a:gd name="T53" fmla="*/ 96 h 471"/>
                  <a:gd name="T54" fmla="*/ 13 w 222"/>
                  <a:gd name="T55" fmla="*/ 127 h 471"/>
                  <a:gd name="T56" fmla="*/ 6 w 222"/>
                  <a:gd name="T57" fmla="*/ 162 h 471"/>
                  <a:gd name="T58" fmla="*/ 2 w 222"/>
                  <a:gd name="T59" fmla="*/ 197 h 471"/>
                  <a:gd name="T60" fmla="*/ 0 w 222"/>
                  <a:gd name="T61" fmla="*/ 236 h 471"/>
                  <a:gd name="T62" fmla="*/ 2 w 222"/>
                  <a:gd name="T63" fmla="*/ 275 h 471"/>
                  <a:gd name="T64" fmla="*/ 6 w 222"/>
                  <a:gd name="T65" fmla="*/ 310 h 471"/>
                  <a:gd name="T66" fmla="*/ 13 w 222"/>
                  <a:gd name="T67" fmla="*/ 345 h 471"/>
                  <a:gd name="T68" fmla="*/ 22 w 222"/>
                  <a:gd name="T69" fmla="*/ 375 h 471"/>
                  <a:gd name="T70" fmla="*/ 33 w 222"/>
                  <a:gd name="T71" fmla="*/ 402 h 471"/>
                  <a:gd name="T72" fmla="*/ 46 w 222"/>
                  <a:gd name="T73" fmla="*/ 426 h 471"/>
                  <a:gd name="T74" fmla="*/ 61 w 222"/>
                  <a:gd name="T75" fmla="*/ 445 h 471"/>
                  <a:gd name="T76" fmla="*/ 76 w 222"/>
                  <a:gd name="T77" fmla="*/ 460 h 471"/>
                  <a:gd name="T78" fmla="*/ 94 w 222"/>
                  <a:gd name="T79" fmla="*/ 469 h 471"/>
                  <a:gd name="T80" fmla="*/ 111 w 222"/>
                  <a:gd name="T81" fmla="*/ 471 h 47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2"/>
                  <a:gd name="T124" fmla="*/ 0 h 471"/>
                  <a:gd name="T125" fmla="*/ 222 w 222"/>
                  <a:gd name="T126" fmla="*/ 471 h 47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2" h="471">
                    <a:moveTo>
                      <a:pt x="111" y="471"/>
                    </a:moveTo>
                    <a:lnTo>
                      <a:pt x="128" y="469"/>
                    </a:lnTo>
                    <a:lnTo>
                      <a:pt x="146" y="460"/>
                    </a:lnTo>
                    <a:lnTo>
                      <a:pt x="161" y="445"/>
                    </a:lnTo>
                    <a:lnTo>
                      <a:pt x="176" y="426"/>
                    </a:lnTo>
                    <a:lnTo>
                      <a:pt x="190" y="402"/>
                    </a:lnTo>
                    <a:lnTo>
                      <a:pt x="200" y="375"/>
                    </a:lnTo>
                    <a:lnTo>
                      <a:pt x="209" y="345"/>
                    </a:lnTo>
                    <a:lnTo>
                      <a:pt x="216" y="310"/>
                    </a:lnTo>
                    <a:lnTo>
                      <a:pt x="220" y="275"/>
                    </a:lnTo>
                    <a:lnTo>
                      <a:pt x="222" y="236"/>
                    </a:lnTo>
                    <a:lnTo>
                      <a:pt x="220" y="197"/>
                    </a:lnTo>
                    <a:lnTo>
                      <a:pt x="216" y="162"/>
                    </a:lnTo>
                    <a:lnTo>
                      <a:pt x="209" y="127"/>
                    </a:lnTo>
                    <a:lnTo>
                      <a:pt x="200" y="96"/>
                    </a:lnTo>
                    <a:lnTo>
                      <a:pt x="190" y="70"/>
                    </a:lnTo>
                    <a:lnTo>
                      <a:pt x="176" y="46"/>
                    </a:lnTo>
                    <a:lnTo>
                      <a:pt x="161" y="26"/>
                    </a:lnTo>
                    <a:lnTo>
                      <a:pt x="146" y="11"/>
                    </a:lnTo>
                    <a:lnTo>
                      <a:pt x="128" y="2"/>
                    </a:lnTo>
                    <a:lnTo>
                      <a:pt x="111" y="0"/>
                    </a:lnTo>
                    <a:lnTo>
                      <a:pt x="94" y="2"/>
                    </a:lnTo>
                    <a:lnTo>
                      <a:pt x="76" y="11"/>
                    </a:lnTo>
                    <a:lnTo>
                      <a:pt x="61" y="26"/>
                    </a:lnTo>
                    <a:lnTo>
                      <a:pt x="46" y="46"/>
                    </a:lnTo>
                    <a:lnTo>
                      <a:pt x="33" y="70"/>
                    </a:lnTo>
                    <a:lnTo>
                      <a:pt x="22" y="96"/>
                    </a:lnTo>
                    <a:lnTo>
                      <a:pt x="13" y="127"/>
                    </a:lnTo>
                    <a:lnTo>
                      <a:pt x="6" y="162"/>
                    </a:lnTo>
                    <a:lnTo>
                      <a:pt x="2" y="197"/>
                    </a:lnTo>
                    <a:lnTo>
                      <a:pt x="0" y="236"/>
                    </a:lnTo>
                    <a:lnTo>
                      <a:pt x="2" y="275"/>
                    </a:lnTo>
                    <a:lnTo>
                      <a:pt x="6" y="310"/>
                    </a:lnTo>
                    <a:lnTo>
                      <a:pt x="13" y="345"/>
                    </a:lnTo>
                    <a:lnTo>
                      <a:pt x="22" y="375"/>
                    </a:lnTo>
                    <a:lnTo>
                      <a:pt x="33" y="402"/>
                    </a:lnTo>
                    <a:lnTo>
                      <a:pt x="46" y="426"/>
                    </a:lnTo>
                    <a:lnTo>
                      <a:pt x="61" y="445"/>
                    </a:lnTo>
                    <a:lnTo>
                      <a:pt x="76" y="460"/>
                    </a:lnTo>
                    <a:lnTo>
                      <a:pt x="94" y="469"/>
                    </a:lnTo>
                    <a:lnTo>
                      <a:pt x="111" y="4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94" name="Freeform 408"/>
              <p:cNvSpPr>
                <a:spLocks/>
              </p:cNvSpPr>
              <p:nvPr/>
            </p:nvSpPr>
            <p:spPr bwMode="auto">
              <a:xfrm>
                <a:off x="569" y="0"/>
                <a:ext cx="222" cy="471"/>
              </a:xfrm>
              <a:custGeom>
                <a:avLst/>
                <a:gdLst>
                  <a:gd name="T0" fmla="*/ 111 w 222"/>
                  <a:gd name="T1" fmla="*/ 471 h 471"/>
                  <a:gd name="T2" fmla="*/ 128 w 222"/>
                  <a:gd name="T3" fmla="*/ 469 h 471"/>
                  <a:gd name="T4" fmla="*/ 146 w 222"/>
                  <a:gd name="T5" fmla="*/ 460 h 471"/>
                  <a:gd name="T6" fmla="*/ 161 w 222"/>
                  <a:gd name="T7" fmla="*/ 445 h 471"/>
                  <a:gd name="T8" fmla="*/ 176 w 222"/>
                  <a:gd name="T9" fmla="*/ 426 h 471"/>
                  <a:gd name="T10" fmla="*/ 190 w 222"/>
                  <a:gd name="T11" fmla="*/ 402 h 471"/>
                  <a:gd name="T12" fmla="*/ 200 w 222"/>
                  <a:gd name="T13" fmla="*/ 375 h 471"/>
                  <a:gd name="T14" fmla="*/ 209 w 222"/>
                  <a:gd name="T15" fmla="*/ 345 h 471"/>
                  <a:gd name="T16" fmla="*/ 216 w 222"/>
                  <a:gd name="T17" fmla="*/ 310 h 471"/>
                  <a:gd name="T18" fmla="*/ 220 w 222"/>
                  <a:gd name="T19" fmla="*/ 275 h 471"/>
                  <a:gd name="T20" fmla="*/ 222 w 222"/>
                  <a:gd name="T21" fmla="*/ 236 h 471"/>
                  <a:gd name="T22" fmla="*/ 220 w 222"/>
                  <a:gd name="T23" fmla="*/ 197 h 471"/>
                  <a:gd name="T24" fmla="*/ 216 w 222"/>
                  <a:gd name="T25" fmla="*/ 162 h 471"/>
                  <a:gd name="T26" fmla="*/ 209 w 222"/>
                  <a:gd name="T27" fmla="*/ 127 h 471"/>
                  <a:gd name="T28" fmla="*/ 200 w 222"/>
                  <a:gd name="T29" fmla="*/ 96 h 471"/>
                  <a:gd name="T30" fmla="*/ 190 w 222"/>
                  <a:gd name="T31" fmla="*/ 70 h 471"/>
                  <a:gd name="T32" fmla="*/ 176 w 222"/>
                  <a:gd name="T33" fmla="*/ 46 h 471"/>
                  <a:gd name="T34" fmla="*/ 161 w 222"/>
                  <a:gd name="T35" fmla="*/ 26 h 471"/>
                  <a:gd name="T36" fmla="*/ 146 w 222"/>
                  <a:gd name="T37" fmla="*/ 11 h 471"/>
                  <a:gd name="T38" fmla="*/ 128 w 222"/>
                  <a:gd name="T39" fmla="*/ 2 h 471"/>
                  <a:gd name="T40" fmla="*/ 111 w 222"/>
                  <a:gd name="T41" fmla="*/ 0 h 471"/>
                  <a:gd name="T42" fmla="*/ 94 w 222"/>
                  <a:gd name="T43" fmla="*/ 2 h 471"/>
                  <a:gd name="T44" fmla="*/ 76 w 222"/>
                  <a:gd name="T45" fmla="*/ 11 h 471"/>
                  <a:gd name="T46" fmla="*/ 61 w 222"/>
                  <a:gd name="T47" fmla="*/ 26 h 471"/>
                  <a:gd name="T48" fmla="*/ 46 w 222"/>
                  <a:gd name="T49" fmla="*/ 46 h 471"/>
                  <a:gd name="T50" fmla="*/ 33 w 222"/>
                  <a:gd name="T51" fmla="*/ 70 h 471"/>
                  <a:gd name="T52" fmla="*/ 22 w 222"/>
                  <a:gd name="T53" fmla="*/ 96 h 471"/>
                  <a:gd name="T54" fmla="*/ 13 w 222"/>
                  <a:gd name="T55" fmla="*/ 127 h 471"/>
                  <a:gd name="T56" fmla="*/ 6 w 222"/>
                  <a:gd name="T57" fmla="*/ 162 h 471"/>
                  <a:gd name="T58" fmla="*/ 2 w 222"/>
                  <a:gd name="T59" fmla="*/ 197 h 471"/>
                  <a:gd name="T60" fmla="*/ 0 w 222"/>
                  <a:gd name="T61" fmla="*/ 236 h 471"/>
                  <a:gd name="T62" fmla="*/ 2 w 222"/>
                  <a:gd name="T63" fmla="*/ 275 h 471"/>
                  <a:gd name="T64" fmla="*/ 6 w 222"/>
                  <a:gd name="T65" fmla="*/ 310 h 471"/>
                  <a:gd name="T66" fmla="*/ 13 w 222"/>
                  <a:gd name="T67" fmla="*/ 345 h 471"/>
                  <a:gd name="T68" fmla="*/ 22 w 222"/>
                  <a:gd name="T69" fmla="*/ 375 h 471"/>
                  <a:gd name="T70" fmla="*/ 33 w 222"/>
                  <a:gd name="T71" fmla="*/ 402 h 471"/>
                  <a:gd name="T72" fmla="*/ 46 w 222"/>
                  <a:gd name="T73" fmla="*/ 426 h 471"/>
                  <a:gd name="T74" fmla="*/ 61 w 222"/>
                  <a:gd name="T75" fmla="*/ 445 h 471"/>
                  <a:gd name="T76" fmla="*/ 76 w 222"/>
                  <a:gd name="T77" fmla="*/ 460 h 471"/>
                  <a:gd name="T78" fmla="*/ 94 w 222"/>
                  <a:gd name="T79" fmla="*/ 469 h 471"/>
                  <a:gd name="T80" fmla="*/ 111 w 222"/>
                  <a:gd name="T81" fmla="*/ 471 h 47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2"/>
                  <a:gd name="T124" fmla="*/ 0 h 471"/>
                  <a:gd name="T125" fmla="*/ 222 w 222"/>
                  <a:gd name="T126" fmla="*/ 471 h 47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2" h="471">
                    <a:moveTo>
                      <a:pt x="111" y="471"/>
                    </a:moveTo>
                    <a:lnTo>
                      <a:pt x="128" y="469"/>
                    </a:lnTo>
                    <a:lnTo>
                      <a:pt x="146" y="460"/>
                    </a:lnTo>
                    <a:lnTo>
                      <a:pt x="161" y="445"/>
                    </a:lnTo>
                    <a:lnTo>
                      <a:pt x="176" y="426"/>
                    </a:lnTo>
                    <a:lnTo>
                      <a:pt x="190" y="402"/>
                    </a:lnTo>
                    <a:lnTo>
                      <a:pt x="200" y="375"/>
                    </a:lnTo>
                    <a:lnTo>
                      <a:pt x="209" y="345"/>
                    </a:lnTo>
                    <a:lnTo>
                      <a:pt x="216" y="310"/>
                    </a:lnTo>
                    <a:lnTo>
                      <a:pt x="220" y="275"/>
                    </a:lnTo>
                    <a:lnTo>
                      <a:pt x="222" y="236"/>
                    </a:lnTo>
                    <a:lnTo>
                      <a:pt x="220" y="197"/>
                    </a:lnTo>
                    <a:lnTo>
                      <a:pt x="216" y="162"/>
                    </a:lnTo>
                    <a:lnTo>
                      <a:pt x="209" y="127"/>
                    </a:lnTo>
                    <a:lnTo>
                      <a:pt x="200" y="96"/>
                    </a:lnTo>
                    <a:lnTo>
                      <a:pt x="190" y="70"/>
                    </a:lnTo>
                    <a:lnTo>
                      <a:pt x="176" y="46"/>
                    </a:lnTo>
                    <a:lnTo>
                      <a:pt x="161" y="26"/>
                    </a:lnTo>
                    <a:lnTo>
                      <a:pt x="146" y="11"/>
                    </a:lnTo>
                    <a:lnTo>
                      <a:pt x="128" y="2"/>
                    </a:lnTo>
                    <a:lnTo>
                      <a:pt x="111" y="0"/>
                    </a:lnTo>
                    <a:lnTo>
                      <a:pt x="94" y="2"/>
                    </a:lnTo>
                    <a:lnTo>
                      <a:pt x="76" y="11"/>
                    </a:lnTo>
                    <a:lnTo>
                      <a:pt x="61" y="26"/>
                    </a:lnTo>
                    <a:lnTo>
                      <a:pt x="46" y="46"/>
                    </a:lnTo>
                    <a:lnTo>
                      <a:pt x="33" y="70"/>
                    </a:lnTo>
                    <a:lnTo>
                      <a:pt x="22" y="96"/>
                    </a:lnTo>
                    <a:lnTo>
                      <a:pt x="13" y="127"/>
                    </a:lnTo>
                    <a:lnTo>
                      <a:pt x="6" y="162"/>
                    </a:lnTo>
                    <a:lnTo>
                      <a:pt x="2" y="197"/>
                    </a:lnTo>
                    <a:lnTo>
                      <a:pt x="0" y="236"/>
                    </a:lnTo>
                    <a:lnTo>
                      <a:pt x="2" y="275"/>
                    </a:lnTo>
                    <a:lnTo>
                      <a:pt x="6" y="310"/>
                    </a:lnTo>
                    <a:lnTo>
                      <a:pt x="13" y="345"/>
                    </a:lnTo>
                    <a:lnTo>
                      <a:pt x="22" y="375"/>
                    </a:lnTo>
                    <a:lnTo>
                      <a:pt x="33" y="402"/>
                    </a:lnTo>
                    <a:lnTo>
                      <a:pt x="46" y="426"/>
                    </a:lnTo>
                    <a:lnTo>
                      <a:pt x="61" y="445"/>
                    </a:lnTo>
                    <a:lnTo>
                      <a:pt x="76" y="460"/>
                    </a:lnTo>
                    <a:lnTo>
                      <a:pt x="94" y="469"/>
                    </a:lnTo>
                    <a:lnTo>
                      <a:pt x="111" y="471"/>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95" name="Rectangle 409"/>
              <p:cNvSpPr>
                <a:spLocks noChangeArrowheads="1"/>
              </p:cNvSpPr>
              <p:nvPr/>
            </p:nvSpPr>
            <p:spPr bwMode="auto">
              <a:xfrm>
                <a:off x="591" y="203"/>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C</a:t>
                </a:r>
                <a:endParaRPr lang="en-US" altLang="zh-CN"/>
              </a:p>
            </p:txBody>
          </p:sp>
        </p:grpSp>
        <p:sp>
          <p:nvSpPr>
            <p:cNvPr id="9" name="Rectangle 411"/>
            <p:cNvSpPr>
              <a:spLocks noChangeArrowheads="1"/>
            </p:cNvSpPr>
            <p:nvPr/>
          </p:nvSpPr>
          <p:spPr bwMode="auto">
            <a:xfrm>
              <a:off x="1865" y="57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o</a:t>
              </a:r>
              <a:endParaRPr lang="en-US" altLang="zh-CN"/>
            </a:p>
          </p:txBody>
        </p:sp>
        <p:sp>
          <p:nvSpPr>
            <p:cNvPr id="10" name="Rectangle 412"/>
            <p:cNvSpPr>
              <a:spLocks noChangeArrowheads="1"/>
            </p:cNvSpPr>
            <p:nvPr/>
          </p:nvSpPr>
          <p:spPr bwMode="auto">
            <a:xfrm>
              <a:off x="1895" y="57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n</a:t>
              </a:r>
              <a:endParaRPr lang="en-US" altLang="zh-CN"/>
            </a:p>
          </p:txBody>
        </p:sp>
        <p:sp>
          <p:nvSpPr>
            <p:cNvPr id="11" name="Rectangle 413"/>
            <p:cNvSpPr>
              <a:spLocks noChangeArrowheads="1"/>
            </p:cNvSpPr>
            <p:nvPr/>
          </p:nvSpPr>
          <p:spPr bwMode="auto">
            <a:xfrm>
              <a:off x="1926" y="578"/>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t</a:t>
              </a:r>
              <a:endParaRPr lang="en-US" altLang="zh-CN"/>
            </a:p>
          </p:txBody>
        </p:sp>
        <p:sp>
          <p:nvSpPr>
            <p:cNvPr id="12" name="Rectangle 414"/>
            <p:cNvSpPr>
              <a:spLocks noChangeArrowheads="1"/>
            </p:cNvSpPr>
            <p:nvPr/>
          </p:nvSpPr>
          <p:spPr bwMode="auto">
            <a:xfrm>
              <a:off x="1941" y="578"/>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13" name="Rectangle 415"/>
            <p:cNvSpPr>
              <a:spLocks noChangeArrowheads="1"/>
            </p:cNvSpPr>
            <p:nvPr/>
          </p:nvSpPr>
          <p:spPr bwMode="auto">
            <a:xfrm>
              <a:off x="1959" y="57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o</a:t>
              </a:r>
              <a:endParaRPr lang="en-US" altLang="zh-CN"/>
            </a:p>
          </p:txBody>
        </p:sp>
        <p:sp>
          <p:nvSpPr>
            <p:cNvPr id="14" name="Rectangle 416"/>
            <p:cNvSpPr>
              <a:spLocks noChangeArrowheads="1"/>
            </p:cNvSpPr>
            <p:nvPr/>
          </p:nvSpPr>
          <p:spPr bwMode="auto">
            <a:xfrm>
              <a:off x="1987" y="578"/>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l</a:t>
              </a:r>
              <a:endParaRPr lang="en-US" altLang="zh-CN"/>
            </a:p>
          </p:txBody>
        </p:sp>
        <p:sp>
          <p:nvSpPr>
            <p:cNvPr id="15" name="Rectangle 417"/>
            <p:cNvSpPr>
              <a:spLocks noChangeArrowheads="1"/>
            </p:cNvSpPr>
            <p:nvPr/>
          </p:nvSpPr>
          <p:spPr bwMode="auto">
            <a:xfrm>
              <a:off x="2711" y="1752"/>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16" name="Rectangle 418"/>
            <p:cNvSpPr>
              <a:spLocks noChangeArrowheads="1"/>
            </p:cNvSpPr>
            <p:nvPr/>
          </p:nvSpPr>
          <p:spPr bwMode="auto">
            <a:xfrm>
              <a:off x="2746" y="175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L</a:t>
              </a:r>
              <a:endParaRPr lang="en-US" altLang="zh-CN"/>
            </a:p>
          </p:txBody>
        </p:sp>
        <p:sp>
          <p:nvSpPr>
            <p:cNvPr id="17" name="Rectangle 419"/>
            <p:cNvSpPr>
              <a:spLocks noChangeArrowheads="1"/>
            </p:cNvSpPr>
            <p:nvPr/>
          </p:nvSpPr>
          <p:spPr bwMode="auto">
            <a:xfrm>
              <a:off x="2777" y="1752"/>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18" name="Freeform 420"/>
            <p:cNvSpPr>
              <a:spLocks/>
            </p:cNvSpPr>
            <p:nvPr/>
          </p:nvSpPr>
          <p:spPr bwMode="auto">
            <a:xfrm>
              <a:off x="1021" y="883"/>
              <a:ext cx="107" cy="2077"/>
            </a:xfrm>
            <a:custGeom>
              <a:avLst/>
              <a:gdLst>
                <a:gd name="T0" fmla="*/ 104 w 107"/>
                <a:gd name="T1" fmla="*/ 2077 h 2077"/>
                <a:gd name="T2" fmla="*/ 107 w 107"/>
                <a:gd name="T3" fmla="*/ 0 h 2077"/>
                <a:gd name="T4" fmla="*/ 0 w 107"/>
                <a:gd name="T5" fmla="*/ 0 h 2077"/>
                <a:gd name="T6" fmla="*/ 0 w 107"/>
                <a:gd name="T7" fmla="*/ 2077 h 2077"/>
                <a:gd name="T8" fmla="*/ 107 w 107"/>
                <a:gd name="T9" fmla="*/ 2077 h 2077"/>
                <a:gd name="T10" fmla="*/ 104 w 107"/>
                <a:gd name="T11" fmla="*/ 2077 h 2077"/>
                <a:gd name="T12" fmla="*/ 0 60000 65536"/>
                <a:gd name="T13" fmla="*/ 0 60000 65536"/>
                <a:gd name="T14" fmla="*/ 0 60000 65536"/>
                <a:gd name="T15" fmla="*/ 0 60000 65536"/>
                <a:gd name="T16" fmla="*/ 0 60000 65536"/>
                <a:gd name="T17" fmla="*/ 0 60000 65536"/>
                <a:gd name="T18" fmla="*/ 0 w 107"/>
                <a:gd name="T19" fmla="*/ 0 h 2077"/>
                <a:gd name="T20" fmla="*/ 107 w 107"/>
                <a:gd name="T21" fmla="*/ 2077 h 2077"/>
              </a:gdLst>
              <a:ahLst/>
              <a:cxnLst>
                <a:cxn ang="T12">
                  <a:pos x="T0" y="T1"/>
                </a:cxn>
                <a:cxn ang="T13">
                  <a:pos x="T2" y="T3"/>
                </a:cxn>
                <a:cxn ang="T14">
                  <a:pos x="T4" y="T5"/>
                </a:cxn>
                <a:cxn ang="T15">
                  <a:pos x="T6" y="T7"/>
                </a:cxn>
                <a:cxn ang="T16">
                  <a:pos x="T8" y="T9"/>
                </a:cxn>
                <a:cxn ang="T17">
                  <a:pos x="T10" y="T11"/>
                </a:cxn>
              </a:cxnLst>
              <a:rect l="T18" t="T19" r="T20" b="T21"/>
              <a:pathLst>
                <a:path w="107" h="2077">
                  <a:moveTo>
                    <a:pt x="104" y="2077"/>
                  </a:moveTo>
                  <a:lnTo>
                    <a:pt x="107" y="0"/>
                  </a:lnTo>
                  <a:lnTo>
                    <a:pt x="0" y="0"/>
                  </a:lnTo>
                  <a:lnTo>
                    <a:pt x="0" y="2077"/>
                  </a:lnTo>
                  <a:lnTo>
                    <a:pt x="107" y="2077"/>
                  </a:lnTo>
                  <a:lnTo>
                    <a:pt x="104" y="20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9" name="Freeform 421"/>
            <p:cNvSpPr>
              <a:spLocks/>
            </p:cNvSpPr>
            <p:nvPr/>
          </p:nvSpPr>
          <p:spPr bwMode="auto">
            <a:xfrm>
              <a:off x="1021" y="883"/>
              <a:ext cx="107" cy="2077"/>
            </a:xfrm>
            <a:custGeom>
              <a:avLst/>
              <a:gdLst>
                <a:gd name="T0" fmla="*/ 104 w 107"/>
                <a:gd name="T1" fmla="*/ 2077 h 2077"/>
                <a:gd name="T2" fmla="*/ 107 w 107"/>
                <a:gd name="T3" fmla="*/ 0 h 2077"/>
                <a:gd name="T4" fmla="*/ 0 w 107"/>
                <a:gd name="T5" fmla="*/ 0 h 2077"/>
                <a:gd name="T6" fmla="*/ 0 w 107"/>
                <a:gd name="T7" fmla="*/ 2077 h 2077"/>
                <a:gd name="T8" fmla="*/ 107 w 107"/>
                <a:gd name="T9" fmla="*/ 2077 h 2077"/>
                <a:gd name="T10" fmla="*/ 0 60000 65536"/>
                <a:gd name="T11" fmla="*/ 0 60000 65536"/>
                <a:gd name="T12" fmla="*/ 0 60000 65536"/>
                <a:gd name="T13" fmla="*/ 0 60000 65536"/>
                <a:gd name="T14" fmla="*/ 0 60000 65536"/>
                <a:gd name="T15" fmla="*/ 0 w 107"/>
                <a:gd name="T16" fmla="*/ 0 h 2077"/>
                <a:gd name="T17" fmla="*/ 107 w 107"/>
                <a:gd name="T18" fmla="*/ 2077 h 2077"/>
              </a:gdLst>
              <a:ahLst/>
              <a:cxnLst>
                <a:cxn ang="T10">
                  <a:pos x="T0" y="T1"/>
                </a:cxn>
                <a:cxn ang="T11">
                  <a:pos x="T2" y="T3"/>
                </a:cxn>
                <a:cxn ang="T12">
                  <a:pos x="T4" y="T5"/>
                </a:cxn>
                <a:cxn ang="T13">
                  <a:pos x="T6" y="T7"/>
                </a:cxn>
                <a:cxn ang="T14">
                  <a:pos x="T8" y="T9"/>
                </a:cxn>
              </a:cxnLst>
              <a:rect l="T15" t="T16" r="T17" b="T18"/>
              <a:pathLst>
                <a:path w="107" h="2077">
                  <a:moveTo>
                    <a:pt x="104" y="2077"/>
                  </a:moveTo>
                  <a:lnTo>
                    <a:pt x="107" y="0"/>
                  </a:lnTo>
                  <a:lnTo>
                    <a:pt x="0" y="0"/>
                  </a:lnTo>
                  <a:lnTo>
                    <a:pt x="0" y="2077"/>
                  </a:lnTo>
                  <a:lnTo>
                    <a:pt x="107" y="2077"/>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0" name="Rectangle 422"/>
            <p:cNvSpPr>
              <a:spLocks noChangeArrowheads="1"/>
            </p:cNvSpPr>
            <p:nvPr/>
          </p:nvSpPr>
          <p:spPr bwMode="auto">
            <a:xfrm>
              <a:off x="1368" y="2779"/>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1" name="Rectangle 423"/>
            <p:cNvSpPr>
              <a:spLocks noChangeArrowheads="1"/>
            </p:cNvSpPr>
            <p:nvPr/>
          </p:nvSpPr>
          <p:spPr bwMode="auto">
            <a:xfrm>
              <a:off x="1383" y="277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22" name="Rectangle 424"/>
            <p:cNvSpPr>
              <a:spLocks noChangeArrowheads="1"/>
            </p:cNvSpPr>
            <p:nvPr/>
          </p:nvSpPr>
          <p:spPr bwMode="auto">
            <a:xfrm>
              <a:off x="1413" y="2779"/>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23" name="Rectangle 425"/>
            <p:cNvSpPr>
              <a:spLocks noChangeArrowheads="1"/>
            </p:cNvSpPr>
            <p:nvPr/>
          </p:nvSpPr>
          <p:spPr bwMode="auto">
            <a:xfrm>
              <a:off x="1440" y="2779"/>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4" name="Rectangle 426"/>
            <p:cNvSpPr>
              <a:spLocks noChangeArrowheads="1"/>
            </p:cNvSpPr>
            <p:nvPr/>
          </p:nvSpPr>
          <p:spPr bwMode="auto">
            <a:xfrm>
              <a:off x="1455" y="2779"/>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5" name="Rectangle 427"/>
            <p:cNvSpPr>
              <a:spLocks noChangeArrowheads="1"/>
            </p:cNvSpPr>
            <p:nvPr/>
          </p:nvSpPr>
          <p:spPr bwMode="auto">
            <a:xfrm>
              <a:off x="1472" y="277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26" name="Rectangle 428"/>
            <p:cNvSpPr>
              <a:spLocks noChangeArrowheads="1"/>
            </p:cNvSpPr>
            <p:nvPr/>
          </p:nvSpPr>
          <p:spPr bwMode="auto">
            <a:xfrm>
              <a:off x="1503" y="2779"/>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c</a:t>
              </a:r>
              <a:endParaRPr lang="en-US" altLang="zh-CN"/>
            </a:p>
          </p:txBody>
        </p:sp>
        <p:sp>
          <p:nvSpPr>
            <p:cNvPr id="27" name="Rectangle 429"/>
            <p:cNvSpPr>
              <a:spLocks noChangeArrowheads="1"/>
            </p:cNvSpPr>
            <p:nvPr/>
          </p:nvSpPr>
          <p:spPr bwMode="auto">
            <a:xfrm>
              <a:off x="1529" y="2779"/>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8" name="Rectangle 430"/>
            <p:cNvSpPr>
              <a:spLocks noChangeArrowheads="1"/>
            </p:cNvSpPr>
            <p:nvPr/>
          </p:nvSpPr>
          <p:spPr bwMode="auto">
            <a:xfrm>
              <a:off x="1544" y="2779"/>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9" name="Rectangle 431"/>
            <p:cNvSpPr>
              <a:spLocks noChangeArrowheads="1"/>
            </p:cNvSpPr>
            <p:nvPr/>
          </p:nvSpPr>
          <p:spPr bwMode="auto">
            <a:xfrm>
              <a:off x="1555" y="277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o</a:t>
              </a:r>
              <a:endParaRPr lang="en-US" altLang="zh-CN"/>
            </a:p>
          </p:txBody>
        </p:sp>
        <p:sp>
          <p:nvSpPr>
            <p:cNvPr id="30" name="Rectangle 432"/>
            <p:cNvSpPr>
              <a:spLocks noChangeArrowheads="1"/>
            </p:cNvSpPr>
            <p:nvPr/>
          </p:nvSpPr>
          <p:spPr bwMode="auto">
            <a:xfrm>
              <a:off x="1586" y="277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31" name="Rectangle 433"/>
            <p:cNvSpPr>
              <a:spLocks noChangeArrowheads="1"/>
            </p:cNvSpPr>
            <p:nvPr/>
          </p:nvSpPr>
          <p:spPr bwMode="auto">
            <a:xfrm>
              <a:off x="1616" y="2779"/>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2" name="Rectangle 434"/>
            <p:cNvSpPr>
              <a:spLocks noChangeArrowheads="1"/>
            </p:cNvSpPr>
            <p:nvPr/>
          </p:nvSpPr>
          <p:spPr bwMode="auto">
            <a:xfrm>
              <a:off x="1368" y="2834"/>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33" name="Rectangle 435"/>
            <p:cNvSpPr>
              <a:spLocks noChangeArrowheads="1"/>
            </p:cNvSpPr>
            <p:nvPr/>
          </p:nvSpPr>
          <p:spPr bwMode="auto">
            <a:xfrm>
              <a:off x="1383" y="283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34" name="Rectangle 436"/>
            <p:cNvSpPr>
              <a:spLocks noChangeArrowheads="1"/>
            </p:cNvSpPr>
            <p:nvPr/>
          </p:nvSpPr>
          <p:spPr bwMode="auto">
            <a:xfrm>
              <a:off x="1413" y="283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5</a:t>
              </a:r>
              <a:endParaRPr lang="en-US" altLang="zh-CN"/>
            </a:p>
          </p:txBody>
        </p:sp>
        <p:sp>
          <p:nvSpPr>
            <p:cNvPr id="35" name="Rectangle 437"/>
            <p:cNvSpPr>
              <a:spLocks noChangeArrowheads="1"/>
            </p:cNvSpPr>
            <p:nvPr/>
          </p:nvSpPr>
          <p:spPr bwMode="auto">
            <a:xfrm>
              <a:off x="1442" y="283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36" name="Rectangle 438"/>
            <p:cNvSpPr>
              <a:spLocks noChangeArrowheads="1"/>
            </p:cNvSpPr>
            <p:nvPr/>
          </p:nvSpPr>
          <p:spPr bwMode="auto">
            <a:xfrm>
              <a:off x="1483" y="283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37" name="Rectangle 439"/>
            <p:cNvSpPr>
              <a:spLocks noChangeArrowheads="1"/>
            </p:cNvSpPr>
            <p:nvPr/>
          </p:nvSpPr>
          <p:spPr bwMode="auto">
            <a:xfrm>
              <a:off x="1514" y="283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38" name="Rectangle 440"/>
            <p:cNvSpPr>
              <a:spLocks noChangeArrowheads="1"/>
            </p:cNvSpPr>
            <p:nvPr/>
          </p:nvSpPr>
          <p:spPr bwMode="auto">
            <a:xfrm>
              <a:off x="1542" y="2834"/>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39" name="Freeform 441"/>
            <p:cNvSpPr>
              <a:spLocks/>
            </p:cNvSpPr>
            <p:nvPr/>
          </p:nvSpPr>
          <p:spPr bwMode="auto">
            <a:xfrm>
              <a:off x="1235" y="2400"/>
              <a:ext cx="28" cy="28"/>
            </a:xfrm>
            <a:custGeom>
              <a:avLst/>
              <a:gdLst>
                <a:gd name="T0" fmla="*/ 13 w 28"/>
                <a:gd name="T1" fmla="*/ 26 h 28"/>
                <a:gd name="T2" fmla="*/ 15 w 28"/>
                <a:gd name="T3" fmla="*/ 28 h 28"/>
                <a:gd name="T4" fmla="*/ 17 w 28"/>
                <a:gd name="T5" fmla="*/ 26 h 28"/>
                <a:gd name="T6" fmla="*/ 19 w 28"/>
                <a:gd name="T7" fmla="*/ 26 h 28"/>
                <a:gd name="T8" fmla="*/ 21 w 28"/>
                <a:gd name="T9" fmla="*/ 24 h 28"/>
                <a:gd name="T10" fmla="*/ 24 w 28"/>
                <a:gd name="T11" fmla="*/ 24 h 28"/>
                <a:gd name="T12" fmla="*/ 24 w 28"/>
                <a:gd name="T13" fmla="*/ 21 h 28"/>
                <a:gd name="T14" fmla="*/ 26 w 28"/>
                <a:gd name="T15" fmla="*/ 19 h 28"/>
                <a:gd name="T16" fmla="*/ 26 w 28"/>
                <a:gd name="T17" fmla="*/ 17 h 28"/>
                <a:gd name="T18" fmla="*/ 26 w 28"/>
                <a:gd name="T19" fmla="*/ 15 h 28"/>
                <a:gd name="T20" fmla="*/ 28 w 28"/>
                <a:gd name="T21" fmla="*/ 13 h 28"/>
                <a:gd name="T22" fmla="*/ 26 w 28"/>
                <a:gd name="T23" fmla="*/ 10 h 28"/>
                <a:gd name="T24" fmla="*/ 26 w 28"/>
                <a:gd name="T25" fmla="*/ 8 h 28"/>
                <a:gd name="T26" fmla="*/ 24 w 28"/>
                <a:gd name="T27" fmla="*/ 6 h 28"/>
                <a:gd name="T28" fmla="*/ 24 w 28"/>
                <a:gd name="T29" fmla="*/ 4 h 28"/>
                <a:gd name="T30" fmla="*/ 21 w 28"/>
                <a:gd name="T31" fmla="*/ 2 h 28"/>
                <a:gd name="T32" fmla="*/ 19 w 28"/>
                <a:gd name="T33" fmla="*/ 2 h 28"/>
                <a:gd name="T34" fmla="*/ 17 w 28"/>
                <a:gd name="T35" fmla="*/ 2 h 28"/>
                <a:gd name="T36" fmla="*/ 15 w 28"/>
                <a:gd name="T37" fmla="*/ 0 h 28"/>
                <a:gd name="T38" fmla="*/ 13 w 28"/>
                <a:gd name="T39" fmla="*/ 0 h 28"/>
                <a:gd name="T40" fmla="*/ 10 w 28"/>
                <a:gd name="T41" fmla="*/ 0 h 28"/>
                <a:gd name="T42" fmla="*/ 8 w 28"/>
                <a:gd name="T43" fmla="*/ 2 h 28"/>
                <a:gd name="T44" fmla="*/ 6 w 28"/>
                <a:gd name="T45" fmla="*/ 2 h 28"/>
                <a:gd name="T46" fmla="*/ 4 w 28"/>
                <a:gd name="T47" fmla="*/ 4 h 28"/>
                <a:gd name="T48" fmla="*/ 2 w 28"/>
                <a:gd name="T49" fmla="*/ 6 h 28"/>
                <a:gd name="T50" fmla="*/ 2 w 28"/>
                <a:gd name="T51" fmla="*/ 8 h 28"/>
                <a:gd name="T52" fmla="*/ 0 w 28"/>
                <a:gd name="T53" fmla="*/ 8 h 28"/>
                <a:gd name="T54" fmla="*/ 0 w 28"/>
                <a:gd name="T55" fmla="*/ 10 h 28"/>
                <a:gd name="T56" fmla="*/ 0 w 28"/>
                <a:gd name="T57" fmla="*/ 13 h 28"/>
                <a:gd name="T58" fmla="*/ 0 w 28"/>
                <a:gd name="T59" fmla="*/ 15 h 28"/>
                <a:gd name="T60" fmla="*/ 0 w 28"/>
                <a:gd name="T61" fmla="*/ 17 h 28"/>
                <a:gd name="T62" fmla="*/ 2 w 28"/>
                <a:gd name="T63" fmla="*/ 19 h 28"/>
                <a:gd name="T64" fmla="*/ 2 w 28"/>
                <a:gd name="T65" fmla="*/ 21 h 28"/>
                <a:gd name="T66" fmla="*/ 4 w 28"/>
                <a:gd name="T67" fmla="*/ 24 h 28"/>
                <a:gd name="T68" fmla="*/ 6 w 28"/>
                <a:gd name="T69" fmla="*/ 24 h 28"/>
                <a:gd name="T70" fmla="*/ 8 w 28"/>
                <a:gd name="T71" fmla="*/ 26 h 28"/>
                <a:gd name="T72" fmla="*/ 10 w 28"/>
                <a:gd name="T73" fmla="*/ 28 h 28"/>
                <a:gd name="T74" fmla="*/ 13 w 28"/>
                <a:gd name="T75" fmla="*/ 28 h 28"/>
                <a:gd name="T76" fmla="*/ 13 w 28"/>
                <a:gd name="T77" fmla="*/ 26 h 2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
                <a:gd name="T118" fmla="*/ 0 h 28"/>
                <a:gd name="T119" fmla="*/ 28 w 28"/>
                <a:gd name="T120" fmla="*/ 28 h 2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 h="28">
                  <a:moveTo>
                    <a:pt x="13" y="26"/>
                  </a:moveTo>
                  <a:lnTo>
                    <a:pt x="15" y="28"/>
                  </a:lnTo>
                  <a:lnTo>
                    <a:pt x="17" y="26"/>
                  </a:lnTo>
                  <a:lnTo>
                    <a:pt x="19" y="26"/>
                  </a:lnTo>
                  <a:lnTo>
                    <a:pt x="21" y="24"/>
                  </a:lnTo>
                  <a:lnTo>
                    <a:pt x="24" y="24"/>
                  </a:lnTo>
                  <a:lnTo>
                    <a:pt x="24" y="21"/>
                  </a:lnTo>
                  <a:lnTo>
                    <a:pt x="26" y="19"/>
                  </a:lnTo>
                  <a:lnTo>
                    <a:pt x="26" y="17"/>
                  </a:lnTo>
                  <a:lnTo>
                    <a:pt x="26" y="15"/>
                  </a:lnTo>
                  <a:lnTo>
                    <a:pt x="28" y="13"/>
                  </a:lnTo>
                  <a:lnTo>
                    <a:pt x="26" y="10"/>
                  </a:lnTo>
                  <a:lnTo>
                    <a:pt x="26" y="8"/>
                  </a:lnTo>
                  <a:lnTo>
                    <a:pt x="24" y="6"/>
                  </a:lnTo>
                  <a:lnTo>
                    <a:pt x="24" y="4"/>
                  </a:lnTo>
                  <a:lnTo>
                    <a:pt x="21" y="2"/>
                  </a:lnTo>
                  <a:lnTo>
                    <a:pt x="19" y="2"/>
                  </a:lnTo>
                  <a:lnTo>
                    <a:pt x="17" y="2"/>
                  </a:lnTo>
                  <a:lnTo>
                    <a:pt x="15" y="0"/>
                  </a:lnTo>
                  <a:lnTo>
                    <a:pt x="13" y="0"/>
                  </a:lnTo>
                  <a:lnTo>
                    <a:pt x="10" y="0"/>
                  </a:lnTo>
                  <a:lnTo>
                    <a:pt x="8" y="2"/>
                  </a:lnTo>
                  <a:lnTo>
                    <a:pt x="6" y="2"/>
                  </a:lnTo>
                  <a:lnTo>
                    <a:pt x="4" y="4"/>
                  </a:lnTo>
                  <a:lnTo>
                    <a:pt x="2" y="6"/>
                  </a:lnTo>
                  <a:lnTo>
                    <a:pt x="2" y="8"/>
                  </a:lnTo>
                  <a:lnTo>
                    <a:pt x="0" y="8"/>
                  </a:lnTo>
                  <a:lnTo>
                    <a:pt x="0" y="10"/>
                  </a:lnTo>
                  <a:lnTo>
                    <a:pt x="0" y="13"/>
                  </a:lnTo>
                  <a:lnTo>
                    <a:pt x="0" y="15"/>
                  </a:lnTo>
                  <a:lnTo>
                    <a:pt x="0" y="17"/>
                  </a:lnTo>
                  <a:lnTo>
                    <a:pt x="2" y="19"/>
                  </a:lnTo>
                  <a:lnTo>
                    <a:pt x="2" y="21"/>
                  </a:lnTo>
                  <a:lnTo>
                    <a:pt x="4" y="24"/>
                  </a:lnTo>
                  <a:lnTo>
                    <a:pt x="6" y="24"/>
                  </a:lnTo>
                  <a:lnTo>
                    <a:pt x="8" y="26"/>
                  </a:lnTo>
                  <a:lnTo>
                    <a:pt x="10" y="28"/>
                  </a:lnTo>
                  <a:lnTo>
                    <a:pt x="13" y="28"/>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 name="Freeform 442"/>
            <p:cNvSpPr>
              <a:spLocks/>
            </p:cNvSpPr>
            <p:nvPr/>
          </p:nvSpPr>
          <p:spPr bwMode="auto">
            <a:xfrm>
              <a:off x="1235" y="2655"/>
              <a:ext cx="28" cy="26"/>
            </a:xfrm>
            <a:custGeom>
              <a:avLst/>
              <a:gdLst>
                <a:gd name="T0" fmla="*/ 13 w 28"/>
                <a:gd name="T1" fmla="*/ 26 h 26"/>
                <a:gd name="T2" fmla="*/ 15 w 28"/>
                <a:gd name="T3" fmla="*/ 26 h 26"/>
                <a:gd name="T4" fmla="*/ 17 w 28"/>
                <a:gd name="T5" fmla="*/ 26 h 26"/>
                <a:gd name="T6" fmla="*/ 19 w 28"/>
                <a:gd name="T7" fmla="*/ 26 h 26"/>
                <a:gd name="T8" fmla="*/ 21 w 28"/>
                <a:gd name="T9" fmla="*/ 24 h 26"/>
                <a:gd name="T10" fmla="*/ 24 w 28"/>
                <a:gd name="T11" fmla="*/ 24 h 26"/>
                <a:gd name="T12" fmla="*/ 24 w 28"/>
                <a:gd name="T13" fmla="*/ 22 h 26"/>
                <a:gd name="T14" fmla="*/ 26 w 28"/>
                <a:gd name="T15" fmla="*/ 19 h 26"/>
                <a:gd name="T16" fmla="*/ 26 w 28"/>
                <a:gd name="T17" fmla="*/ 17 h 26"/>
                <a:gd name="T18" fmla="*/ 26 w 28"/>
                <a:gd name="T19" fmla="*/ 15 h 26"/>
                <a:gd name="T20" fmla="*/ 28 w 28"/>
                <a:gd name="T21" fmla="*/ 13 h 26"/>
                <a:gd name="T22" fmla="*/ 26 w 28"/>
                <a:gd name="T23" fmla="*/ 11 h 26"/>
                <a:gd name="T24" fmla="*/ 26 w 28"/>
                <a:gd name="T25" fmla="*/ 9 h 26"/>
                <a:gd name="T26" fmla="*/ 26 w 28"/>
                <a:gd name="T27" fmla="*/ 6 h 26"/>
                <a:gd name="T28" fmla="*/ 24 w 28"/>
                <a:gd name="T29" fmla="*/ 6 h 26"/>
                <a:gd name="T30" fmla="*/ 24 w 28"/>
                <a:gd name="T31" fmla="*/ 4 h 26"/>
                <a:gd name="T32" fmla="*/ 21 w 28"/>
                <a:gd name="T33" fmla="*/ 2 h 26"/>
                <a:gd name="T34" fmla="*/ 19 w 28"/>
                <a:gd name="T35" fmla="*/ 2 h 26"/>
                <a:gd name="T36" fmla="*/ 17 w 28"/>
                <a:gd name="T37" fmla="*/ 0 h 26"/>
                <a:gd name="T38" fmla="*/ 15 w 28"/>
                <a:gd name="T39" fmla="*/ 0 h 26"/>
                <a:gd name="T40" fmla="*/ 13 w 28"/>
                <a:gd name="T41" fmla="*/ 0 h 26"/>
                <a:gd name="T42" fmla="*/ 10 w 28"/>
                <a:gd name="T43" fmla="*/ 0 h 26"/>
                <a:gd name="T44" fmla="*/ 8 w 28"/>
                <a:gd name="T45" fmla="*/ 0 h 26"/>
                <a:gd name="T46" fmla="*/ 8 w 28"/>
                <a:gd name="T47" fmla="*/ 2 h 26"/>
                <a:gd name="T48" fmla="*/ 6 w 28"/>
                <a:gd name="T49" fmla="*/ 2 h 26"/>
                <a:gd name="T50" fmla="*/ 4 w 28"/>
                <a:gd name="T51" fmla="*/ 4 h 26"/>
                <a:gd name="T52" fmla="*/ 2 w 28"/>
                <a:gd name="T53" fmla="*/ 6 h 26"/>
                <a:gd name="T54" fmla="*/ 0 w 28"/>
                <a:gd name="T55" fmla="*/ 9 h 26"/>
                <a:gd name="T56" fmla="*/ 0 w 28"/>
                <a:gd name="T57" fmla="*/ 11 h 26"/>
                <a:gd name="T58" fmla="*/ 0 w 28"/>
                <a:gd name="T59" fmla="*/ 13 h 26"/>
                <a:gd name="T60" fmla="*/ 0 w 28"/>
                <a:gd name="T61" fmla="*/ 15 h 26"/>
                <a:gd name="T62" fmla="*/ 0 w 28"/>
                <a:gd name="T63" fmla="*/ 17 h 26"/>
                <a:gd name="T64" fmla="*/ 2 w 28"/>
                <a:gd name="T65" fmla="*/ 19 h 26"/>
                <a:gd name="T66" fmla="*/ 2 w 28"/>
                <a:gd name="T67" fmla="*/ 22 h 26"/>
                <a:gd name="T68" fmla="*/ 4 w 28"/>
                <a:gd name="T69" fmla="*/ 24 h 26"/>
                <a:gd name="T70" fmla="*/ 6 w 28"/>
                <a:gd name="T71" fmla="*/ 24 h 26"/>
                <a:gd name="T72" fmla="*/ 8 w 28"/>
                <a:gd name="T73" fmla="*/ 26 h 26"/>
                <a:gd name="T74" fmla="*/ 10 w 28"/>
                <a:gd name="T75" fmla="*/ 26 h 26"/>
                <a:gd name="T76" fmla="*/ 13 w 28"/>
                <a:gd name="T77" fmla="*/ 26 h 2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
                <a:gd name="T118" fmla="*/ 0 h 26"/>
                <a:gd name="T119" fmla="*/ 28 w 28"/>
                <a:gd name="T120" fmla="*/ 26 h 2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 h="26">
                  <a:moveTo>
                    <a:pt x="13" y="26"/>
                  </a:moveTo>
                  <a:lnTo>
                    <a:pt x="15" y="26"/>
                  </a:lnTo>
                  <a:lnTo>
                    <a:pt x="17" y="26"/>
                  </a:lnTo>
                  <a:lnTo>
                    <a:pt x="19" y="26"/>
                  </a:lnTo>
                  <a:lnTo>
                    <a:pt x="21" y="24"/>
                  </a:lnTo>
                  <a:lnTo>
                    <a:pt x="24" y="24"/>
                  </a:lnTo>
                  <a:lnTo>
                    <a:pt x="24" y="22"/>
                  </a:lnTo>
                  <a:lnTo>
                    <a:pt x="26" y="19"/>
                  </a:lnTo>
                  <a:lnTo>
                    <a:pt x="26" y="17"/>
                  </a:lnTo>
                  <a:lnTo>
                    <a:pt x="26" y="15"/>
                  </a:lnTo>
                  <a:lnTo>
                    <a:pt x="28" y="13"/>
                  </a:lnTo>
                  <a:lnTo>
                    <a:pt x="26" y="11"/>
                  </a:lnTo>
                  <a:lnTo>
                    <a:pt x="26" y="9"/>
                  </a:lnTo>
                  <a:lnTo>
                    <a:pt x="26" y="6"/>
                  </a:lnTo>
                  <a:lnTo>
                    <a:pt x="24" y="6"/>
                  </a:lnTo>
                  <a:lnTo>
                    <a:pt x="24" y="4"/>
                  </a:lnTo>
                  <a:lnTo>
                    <a:pt x="21" y="2"/>
                  </a:lnTo>
                  <a:lnTo>
                    <a:pt x="19" y="2"/>
                  </a:lnTo>
                  <a:lnTo>
                    <a:pt x="17" y="0"/>
                  </a:lnTo>
                  <a:lnTo>
                    <a:pt x="15" y="0"/>
                  </a:lnTo>
                  <a:lnTo>
                    <a:pt x="13" y="0"/>
                  </a:lnTo>
                  <a:lnTo>
                    <a:pt x="10" y="0"/>
                  </a:lnTo>
                  <a:lnTo>
                    <a:pt x="8" y="0"/>
                  </a:lnTo>
                  <a:lnTo>
                    <a:pt x="8" y="2"/>
                  </a:lnTo>
                  <a:lnTo>
                    <a:pt x="6" y="2"/>
                  </a:lnTo>
                  <a:lnTo>
                    <a:pt x="4" y="4"/>
                  </a:lnTo>
                  <a:lnTo>
                    <a:pt x="2" y="6"/>
                  </a:lnTo>
                  <a:lnTo>
                    <a:pt x="0" y="9"/>
                  </a:lnTo>
                  <a:lnTo>
                    <a:pt x="0" y="11"/>
                  </a:lnTo>
                  <a:lnTo>
                    <a:pt x="0" y="13"/>
                  </a:lnTo>
                  <a:lnTo>
                    <a:pt x="0" y="15"/>
                  </a:lnTo>
                  <a:lnTo>
                    <a:pt x="0" y="17"/>
                  </a:lnTo>
                  <a:lnTo>
                    <a:pt x="2" y="19"/>
                  </a:lnTo>
                  <a:lnTo>
                    <a:pt x="2" y="22"/>
                  </a:lnTo>
                  <a:lnTo>
                    <a:pt x="4" y="24"/>
                  </a:lnTo>
                  <a:lnTo>
                    <a:pt x="6" y="24"/>
                  </a:lnTo>
                  <a:lnTo>
                    <a:pt x="8" y="26"/>
                  </a:lnTo>
                  <a:lnTo>
                    <a:pt x="10" y="26"/>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 name="Line 443"/>
            <p:cNvSpPr>
              <a:spLocks noChangeShapeType="1"/>
            </p:cNvSpPr>
            <p:nvPr/>
          </p:nvSpPr>
          <p:spPr bwMode="auto">
            <a:xfrm>
              <a:off x="2380" y="1464"/>
              <a:ext cx="2" cy="94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444"/>
            <p:cNvSpPr>
              <a:spLocks noChangeShapeType="1"/>
            </p:cNvSpPr>
            <p:nvPr/>
          </p:nvSpPr>
          <p:spPr bwMode="auto">
            <a:xfrm flipH="1">
              <a:off x="2465" y="1331"/>
              <a:ext cx="54"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Freeform 445"/>
            <p:cNvSpPr>
              <a:spLocks/>
            </p:cNvSpPr>
            <p:nvPr/>
          </p:nvSpPr>
          <p:spPr bwMode="auto">
            <a:xfrm>
              <a:off x="2369" y="2053"/>
              <a:ext cx="26" cy="26"/>
            </a:xfrm>
            <a:custGeom>
              <a:avLst/>
              <a:gdLst>
                <a:gd name="T0" fmla="*/ 11 w 26"/>
                <a:gd name="T1" fmla="*/ 26 h 26"/>
                <a:gd name="T2" fmla="*/ 15 w 26"/>
                <a:gd name="T3" fmla="*/ 26 h 26"/>
                <a:gd name="T4" fmla="*/ 17 w 26"/>
                <a:gd name="T5" fmla="*/ 26 h 26"/>
                <a:gd name="T6" fmla="*/ 19 w 26"/>
                <a:gd name="T7" fmla="*/ 26 h 26"/>
                <a:gd name="T8" fmla="*/ 22 w 26"/>
                <a:gd name="T9" fmla="*/ 24 h 26"/>
                <a:gd name="T10" fmla="*/ 24 w 26"/>
                <a:gd name="T11" fmla="*/ 22 h 26"/>
                <a:gd name="T12" fmla="*/ 24 w 26"/>
                <a:gd name="T13" fmla="*/ 19 h 26"/>
                <a:gd name="T14" fmla="*/ 26 w 26"/>
                <a:gd name="T15" fmla="*/ 17 h 26"/>
                <a:gd name="T16" fmla="*/ 26 w 26"/>
                <a:gd name="T17" fmla="*/ 15 h 26"/>
                <a:gd name="T18" fmla="*/ 26 w 26"/>
                <a:gd name="T19" fmla="*/ 13 h 26"/>
                <a:gd name="T20" fmla="*/ 26 w 26"/>
                <a:gd name="T21" fmla="*/ 11 h 26"/>
                <a:gd name="T22" fmla="*/ 26 w 26"/>
                <a:gd name="T23" fmla="*/ 8 h 26"/>
                <a:gd name="T24" fmla="*/ 24 w 26"/>
                <a:gd name="T25" fmla="*/ 6 h 26"/>
                <a:gd name="T26" fmla="*/ 22 w 26"/>
                <a:gd name="T27" fmla="*/ 4 h 26"/>
                <a:gd name="T28" fmla="*/ 22 w 26"/>
                <a:gd name="T29" fmla="*/ 2 h 26"/>
                <a:gd name="T30" fmla="*/ 19 w 26"/>
                <a:gd name="T31" fmla="*/ 2 h 26"/>
                <a:gd name="T32" fmla="*/ 17 w 26"/>
                <a:gd name="T33" fmla="*/ 0 h 26"/>
                <a:gd name="T34" fmla="*/ 15 w 26"/>
                <a:gd name="T35" fmla="*/ 0 h 26"/>
                <a:gd name="T36" fmla="*/ 13 w 26"/>
                <a:gd name="T37" fmla="*/ 0 h 26"/>
                <a:gd name="T38" fmla="*/ 11 w 26"/>
                <a:gd name="T39" fmla="*/ 0 h 26"/>
                <a:gd name="T40" fmla="*/ 8 w 26"/>
                <a:gd name="T41" fmla="*/ 0 h 26"/>
                <a:gd name="T42" fmla="*/ 6 w 26"/>
                <a:gd name="T43" fmla="*/ 2 h 26"/>
                <a:gd name="T44" fmla="*/ 4 w 26"/>
                <a:gd name="T45" fmla="*/ 2 h 26"/>
                <a:gd name="T46" fmla="*/ 4 w 26"/>
                <a:gd name="T47" fmla="*/ 4 h 26"/>
                <a:gd name="T48" fmla="*/ 2 w 26"/>
                <a:gd name="T49" fmla="*/ 6 h 26"/>
                <a:gd name="T50" fmla="*/ 0 w 26"/>
                <a:gd name="T51" fmla="*/ 6 h 26"/>
                <a:gd name="T52" fmla="*/ 0 w 26"/>
                <a:gd name="T53" fmla="*/ 8 h 26"/>
                <a:gd name="T54" fmla="*/ 0 w 26"/>
                <a:gd name="T55" fmla="*/ 11 h 26"/>
                <a:gd name="T56" fmla="*/ 0 w 26"/>
                <a:gd name="T57" fmla="*/ 13 h 26"/>
                <a:gd name="T58" fmla="*/ 0 w 26"/>
                <a:gd name="T59" fmla="*/ 15 h 26"/>
                <a:gd name="T60" fmla="*/ 0 w 26"/>
                <a:gd name="T61" fmla="*/ 17 h 26"/>
                <a:gd name="T62" fmla="*/ 0 w 26"/>
                <a:gd name="T63" fmla="*/ 19 h 26"/>
                <a:gd name="T64" fmla="*/ 2 w 26"/>
                <a:gd name="T65" fmla="*/ 22 h 26"/>
                <a:gd name="T66" fmla="*/ 4 w 26"/>
                <a:gd name="T67" fmla="*/ 24 h 26"/>
                <a:gd name="T68" fmla="*/ 6 w 26"/>
                <a:gd name="T69" fmla="*/ 26 h 26"/>
                <a:gd name="T70" fmla="*/ 8 w 26"/>
                <a:gd name="T71" fmla="*/ 26 h 26"/>
                <a:gd name="T72" fmla="*/ 11 w 26"/>
                <a:gd name="T73" fmla="*/ 26 h 26"/>
                <a:gd name="T74" fmla="*/ 13 w 26"/>
                <a:gd name="T75" fmla="*/ 26 h 26"/>
                <a:gd name="T76" fmla="*/ 11 w 26"/>
                <a:gd name="T77" fmla="*/ 26 h 2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6"/>
                <a:gd name="T118" fmla="*/ 0 h 26"/>
                <a:gd name="T119" fmla="*/ 26 w 26"/>
                <a:gd name="T120" fmla="*/ 26 h 2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6" h="26">
                  <a:moveTo>
                    <a:pt x="11" y="26"/>
                  </a:moveTo>
                  <a:lnTo>
                    <a:pt x="15" y="26"/>
                  </a:lnTo>
                  <a:lnTo>
                    <a:pt x="17" y="26"/>
                  </a:lnTo>
                  <a:lnTo>
                    <a:pt x="19" y="26"/>
                  </a:lnTo>
                  <a:lnTo>
                    <a:pt x="22" y="24"/>
                  </a:lnTo>
                  <a:lnTo>
                    <a:pt x="24" y="22"/>
                  </a:lnTo>
                  <a:lnTo>
                    <a:pt x="24" y="19"/>
                  </a:lnTo>
                  <a:lnTo>
                    <a:pt x="26" y="17"/>
                  </a:lnTo>
                  <a:lnTo>
                    <a:pt x="26" y="15"/>
                  </a:lnTo>
                  <a:lnTo>
                    <a:pt x="26" y="13"/>
                  </a:lnTo>
                  <a:lnTo>
                    <a:pt x="26" y="11"/>
                  </a:lnTo>
                  <a:lnTo>
                    <a:pt x="26" y="8"/>
                  </a:lnTo>
                  <a:lnTo>
                    <a:pt x="24" y="6"/>
                  </a:lnTo>
                  <a:lnTo>
                    <a:pt x="22" y="4"/>
                  </a:lnTo>
                  <a:lnTo>
                    <a:pt x="22" y="2"/>
                  </a:lnTo>
                  <a:lnTo>
                    <a:pt x="19" y="2"/>
                  </a:lnTo>
                  <a:lnTo>
                    <a:pt x="17" y="0"/>
                  </a:lnTo>
                  <a:lnTo>
                    <a:pt x="15" y="0"/>
                  </a:lnTo>
                  <a:lnTo>
                    <a:pt x="13" y="0"/>
                  </a:lnTo>
                  <a:lnTo>
                    <a:pt x="11" y="0"/>
                  </a:lnTo>
                  <a:lnTo>
                    <a:pt x="8" y="0"/>
                  </a:lnTo>
                  <a:lnTo>
                    <a:pt x="6" y="2"/>
                  </a:lnTo>
                  <a:lnTo>
                    <a:pt x="4" y="2"/>
                  </a:lnTo>
                  <a:lnTo>
                    <a:pt x="4" y="4"/>
                  </a:lnTo>
                  <a:lnTo>
                    <a:pt x="2" y="6"/>
                  </a:lnTo>
                  <a:lnTo>
                    <a:pt x="0" y="6"/>
                  </a:lnTo>
                  <a:lnTo>
                    <a:pt x="0" y="8"/>
                  </a:lnTo>
                  <a:lnTo>
                    <a:pt x="0" y="11"/>
                  </a:lnTo>
                  <a:lnTo>
                    <a:pt x="0" y="13"/>
                  </a:lnTo>
                  <a:lnTo>
                    <a:pt x="0" y="15"/>
                  </a:lnTo>
                  <a:lnTo>
                    <a:pt x="0" y="17"/>
                  </a:lnTo>
                  <a:lnTo>
                    <a:pt x="0" y="19"/>
                  </a:lnTo>
                  <a:lnTo>
                    <a:pt x="2" y="22"/>
                  </a:lnTo>
                  <a:lnTo>
                    <a:pt x="4" y="24"/>
                  </a:lnTo>
                  <a:lnTo>
                    <a:pt x="6" y="26"/>
                  </a:lnTo>
                  <a:lnTo>
                    <a:pt x="8" y="26"/>
                  </a:lnTo>
                  <a:lnTo>
                    <a:pt x="11" y="26"/>
                  </a:lnTo>
                  <a:lnTo>
                    <a:pt x="13" y="26"/>
                  </a:lnTo>
                  <a:lnTo>
                    <a:pt x="11"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4" name="Freeform 446"/>
            <p:cNvSpPr>
              <a:spLocks/>
            </p:cNvSpPr>
            <p:nvPr/>
          </p:nvSpPr>
          <p:spPr bwMode="auto">
            <a:xfrm>
              <a:off x="2153" y="883"/>
              <a:ext cx="107" cy="2077"/>
            </a:xfrm>
            <a:custGeom>
              <a:avLst/>
              <a:gdLst>
                <a:gd name="T0" fmla="*/ 107 w 107"/>
                <a:gd name="T1" fmla="*/ 2077 h 2077"/>
                <a:gd name="T2" fmla="*/ 107 w 107"/>
                <a:gd name="T3" fmla="*/ 0 h 2077"/>
                <a:gd name="T4" fmla="*/ 0 w 107"/>
                <a:gd name="T5" fmla="*/ 0 h 2077"/>
                <a:gd name="T6" fmla="*/ 0 w 107"/>
                <a:gd name="T7" fmla="*/ 2077 h 2077"/>
                <a:gd name="T8" fmla="*/ 107 w 107"/>
                <a:gd name="T9" fmla="*/ 2077 h 2077"/>
                <a:gd name="T10" fmla="*/ 0 60000 65536"/>
                <a:gd name="T11" fmla="*/ 0 60000 65536"/>
                <a:gd name="T12" fmla="*/ 0 60000 65536"/>
                <a:gd name="T13" fmla="*/ 0 60000 65536"/>
                <a:gd name="T14" fmla="*/ 0 60000 65536"/>
                <a:gd name="T15" fmla="*/ 0 w 107"/>
                <a:gd name="T16" fmla="*/ 0 h 2077"/>
                <a:gd name="T17" fmla="*/ 107 w 107"/>
                <a:gd name="T18" fmla="*/ 2077 h 2077"/>
              </a:gdLst>
              <a:ahLst/>
              <a:cxnLst>
                <a:cxn ang="T10">
                  <a:pos x="T0" y="T1"/>
                </a:cxn>
                <a:cxn ang="T11">
                  <a:pos x="T2" y="T3"/>
                </a:cxn>
                <a:cxn ang="T12">
                  <a:pos x="T4" y="T5"/>
                </a:cxn>
                <a:cxn ang="T13">
                  <a:pos x="T6" y="T7"/>
                </a:cxn>
                <a:cxn ang="T14">
                  <a:pos x="T8" y="T9"/>
                </a:cxn>
              </a:cxnLst>
              <a:rect l="T15" t="T16" r="T17" b="T18"/>
              <a:pathLst>
                <a:path w="107" h="2077">
                  <a:moveTo>
                    <a:pt x="107" y="2077"/>
                  </a:moveTo>
                  <a:lnTo>
                    <a:pt x="107" y="0"/>
                  </a:lnTo>
                  <a:lnTo>
                    <a:pt x="0" y="0"/>
                  </a:lnTo>
                  <a:lnTo>
                    <a:pt x="0" y="2077"/>
                  </a:lnTo>
                  <a:lnTo>
                    <a:pt x="107" y="20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5" name="Freeform 447"/>
            <p:cNvSpPr>
              <a:spLocks/>
            </p:cNvSpPr>
            <p:nvPr/>
          </p:nvSpPr>
          <p:spPr bwMode="auto">
            <a:xfrm>
              <a:off x="2153" y="883"/>
              <a:ext cx="107" cy="2077"/>
            </a:xfrm>
            <a:custGeom>
              <a:avLst/>
              <a:gdLst>
                <a:gd name="T0" fmla="*/ 107 w 107"/>
                <a:gd name="T1" fmla="*/ 2077 h 2077"/>
                <a:gd name="T2" fmla="*/ 107 w 107"/>
                <a:gd name="T3" fmla="*/ 0 h 2077"/>
                <a:gd name="T4" fmla="*/ 0 w 107"/>
                <a:gd name="T5" fmla="*/ 0 h 2077"/>
                <a:gd name="T6" fmla="*/ 0 w 107"/>
                <a:gd name="T7" fmla="*/ 2077 h 2077"/>
                <a:gd name="T8" fmla="*/ 107 w 107"/>
                <a:gd name="T9" fmla="*/ 2077 h 2077"/>
                <a:gd name="T10" fmla="*/ 0 60000 65536"/>
                <a:gd name="T11" fmla="*/ 0 60000 65536"/>
                <a:gd name="T12" fmla="*/ 0 60000 65536"/>
                <a:gd name="T13" fmla="*/ 0 60000 65536"/>
                <a:gd name="T14" fmla="*/ 0 60000 65536"/>
                <a:gd name="T15" fmla="*/ 0 w 107"/>
                <a:gd name="T16" fmla="*/ 0 h 2077"/>
                <a:gd name="T17" fmla="*/ 107 w 107"/>
                <a:gd name="T18" fmla="*/ 2077 h 2077"/>
              </a:gdLst>
              <a:ahLst/>
              <a:cxnLst>
                <a:cxn ang="T10">
                  <a:pos x="T0" y="T1"/>
                </a:cxn>
                <a:cxn ang="T11">
                  <a:pos x="T2" y="T3"/>
                </a:cxn>
                <a:cxn ang="T12">
                  <a:pos x="T4" y="T5"/>
                </a:cxn>
                <a:cxn ang="T13">
                  <a:pos x="T6" y="T7"/>
                </a:cxn>
                <a:cxn ang="T14">
                  <a:pos x="T8" y="T9"/>
                </a:cxn>
              </a:cxnLst>
              <a:rect l="T15" t="T16" r="T17" b="T18"/>
              <a:pathLst>
                <a:path w="107" h="2077">
                  <a:moveTo>
                    <a:pt x="107" y="2077"/>
                  </a:moveTo>
                  <a:lnTo>
                    <a:pt x="107" y="0"/>
                  </a:lnTo>
                  <a:lnTo>
                    <a:pt x="0" y="0"/>
                  </a:lnTo>
                  <a:lnTo>
                    <a:pt x="0" y="2077"/>
                  </a:lnTo>
                  <a:lnTo>
                    <a:pt x="107" y="2077"/>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6" name="Freeform 448"/>
            <p:cNvSpPr>
              <a:spLocks/>
            </p:cNvSpPr>
            <p:nvPr/>
          </p:nvSpPr>
          <p:spPr bwMode="auto">
            <a:xfrm>
              <a:off x="2369" y="2400"/>
              <a:ext cx="26" cy="28"/>
            </a:xfrm>
            <a:custGeom>
              <a:avLst/>
              <a:gdLst>
                <a:gd name="T0" fmla="*/ 11 w 26"/>
                <a:gd name="T1" fmla="*/ 26 h 28"/>
                <a:gd name="T2" fmla="*/ 15 w 26"/>
                <a:gd name="T3" fmla="*/ 28 h 28"/>
                <a:gd name="T4" fmla="*/ 17 w 26"/>
                <a:gd name="T5" fmla="*/ 26 h 28"/>
                <a:gd name="T6" fmla="*/ 19 w 26"/>
                <a:gd name="T7" fmla="*/ 26 h 28"/>
                <a:gd name="T8" fmla="*/ 19 w 26"/>
                <a:gd name="T9" fmla="*/ 24 h 28"/>
                <a:gd name="T10" fmla="*/ 22 w 26"/>
                <a:gd name="T11" fmla="*/ 24 h 28"/>
                <a:gd name="T12" fmla="*/ 24 w 26"/>
                <a:gd name="T13" fmla="*/ 21 h 28"/>
                <a:gd name="T14" fmla="*/ 24 w 26"/>
                <a:gd name="T15" fmla="*/ 19 h 28"/>
                <a:gd name="T16" fmla="*/ 26 w 26"/>
                <a:gd name="T17" fmla="*/ 17 h 28"/>
                <a:gd name="T18" fmla="*/ 26 w 26"/>
                <a:gd name="T19" fmla="*/ 15 h 28"/>
                <a:gd name="T20" fmla="*/ 26 w 26"/>
                <a:gd name="T21" fmla="*/ 13 h 28"/>
                <a:gd name="T22" fmla="*/ 26 w 26"/>
                <a:gd name="T23" fmla="*/ 10 h 28"/>
                <a:gd name="T24" fmla="*/ 24 w 26"/>
                <a:gd name="T25" fmla="*/ 8 h 28"/>
                <a:gd name="T26" fmla="*/ 24 w 26"/>
                <a:gd name="T27" fmla="*/ 6 h 28"/>
                <a:gd name="T28" fmla="*/ 22 w 26"/>
                <a:gd name="T29" fmla="*/ 4 h 28"/>
                <a:gd name="T30" fmla="*/ 19 w 26"/>
                <a:gd name="T31" fmla="*/ 2 h 28"/>
                <a:gd name="T32" fmla="*/ 17 w 26"/>
                <a:gd name="T33" fmla="*/ 2 h 28"/>
                <a:gd name="T34" fmla="*/ 15 w 26"/>
                <a:gd name="T35" fmla="*/ 0 h 28"/>
                <a:gd name="T36" fmla="*/ 13 w 26"/>
                <a:gd name="T37" fmla="*/ 0 h 28"/>
                <a:gd name="T38" fmla="*/ 11 w 26"/>
                <a:gd name="T39" fmla="*/ 0 h 28"/>
                <a:gd name="T40" fmla="*/ 8 w 26"/>
                <a:gd name="T41" fmla="*/ 2 h 28"/>
                <a:gd name="T42" fmla="*/ 6 w 26"/>
                <a:gd name="T43" fmla="*/ 2 h 28"/>
                <a:gd name="T44" fmla="*/ 4 w 26"/>
                <a:gd name="T45" fmla="*/ 2 h 28"/>
                <a:gd name="T46" fmla="*/ 2 w 26"/>
                <a:gd name="T47" fmla="*/ 4 h 28"/>
                <a:gd name="T48" fmla="*/ 2 w 26"/>
                <a:gd name="T49" fmla="*/ 6 h 28"/>
                <a:gd name="T50" fmla="*/ 0 w 26"/>
                <a:gd name="T51" fmla="*/ 8 h 28"/>
                <a:gd name="T52" fmla="*/ 0 w 26"/>
                <a:gd name="T53" fmla="*/ 10 h 28"/>
                <a:gd name="T54" fmla="*/ 0 w 26"/>
                <a:gd name="T55" fmla="*/ 13 h 28"/>
                <a:gd name="T56" fmla="*/ 0 w 26"/>
                <a:gd name="T57" fmla="*/ 15 h 28"/>
                <a:gd name="T58" fmla="*/ 0 w 26"/>
                <a:gd name="T59" fmla="*/ 17 h 28"/>
                <a:gd name="T60" fmla="*/ 0 w 26"/>
                <a:gd name="T61" fmla="*/ 19 h 28"/>
                <a:gd name="T62" fmla="*/ 2 w 26"/>
                <a:gd name="T63" fmla="*/ 21 h 28"/>
                <a:gd name="T64" fmla="*/ 2 w 26"/>
                <a:gd name="T65" fmla="*/ 24 h 28"/>
                <a:gd name="T66" fmla="*/ 4 w 26"/>
                <a:gd name="T67" fmla="*/ 24 h 28"/>
                <a:gd name="T68" fmla="*/ 6 w 26"/>
                <a:gd name="T69" fmla="*/ 26 h 28"/>
                <a:gd name="T70" fmla="*/ 8 w 26"/>
                <a:gd name="T71" fmla="*/ 26 h 28"/>
                <a:gd name="T72" fmla="*/ 11 w 26"/>
                <a:gd name="T73" fmla="*/ 28 h 28"/>
                <a:gd name="T74" fmla="*/ 13 w 26"/>
                <a:gd name="T75" fmla="*/ 28 h 28"/>
                <a:gd name="T76" fmla="*/ 11 w 26"/>
                <a:gd name="T77" fmla="*/ 26 h 2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6"/>
                <a:gd name="T118" fmla="*/ 0 h 28"/>
                <a:gd name="T119" fmla="*/ 26 w 26"/>
                <a:gd name="T120" fmla="*/ 28 h 2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6" h="28">
                  <a:moveTo>
                    <a:pt x="11" y="26"/>
                  </a:moveTo>
                  <a:lnTo>
                    <a:pt x="15" y="28"/>
                  </a:lnTo>
                  <a:lnTo>
                    <a:pt x="17" y="26"/>
                  </a:lnTo>
                  <a:lnTo>
                    <a:pt x="19" y="26"/>
                  </a:lnTo>
                  <a:lnTo>
                    <a:pt x="19" y="24"/>
                  </a:lnTo>
                  <a:lnTo>
                    <a:pt x="22" y="24"/>
                  </a:lnTo>
                  <a:lnTo>
                    <a:pt x="24" y="21"/>
                  </a:lnTo>
                  <a:lnTo>
                    <a:pt x="24" y="19"/>
                  </a:lnTo>
                  <a:lnTo>
                    <a:pt x="26" y="17"/>
                  </a:lnTo>
                  <a:lnTo>
                    <a:pt x="26" y="15"/>
                  </a:lnTo>
                  <a:lnTo>
                    <a:pt x="26" y="13"/>
                  </a:lnTo>
                  <a:lnTo>
                    <a:pt x="26" y="10"/>
                  </a:lnTo>
                  <a:lnTo>
                    <a:pt x="24" y="8"/>
                  </a:lnTo>
                  <a:lnTo>
                    <a:pt x="24" y="6"/>
                  </a:lnTo>
                  <a:lnTo>
                    <a:pt x="22" y="4"/>
                  </a:lnTo>
                  <a:lnTo>
                    <a:pt x="19" y="2"/>
                  </a:lnTo>
                  <a:lnTo>
                    <a:pt x="17" y="2"/>
                  </a:lnTo>
                  <a:lnTo>
                    <a:pt x="15" y="0"/>
                  </a:lnTo>
                  <a:lnTo>
                    <a:pt x="13" y="0"/>
                  </a:lnTo>
                  <a:lnTo>
                    <a:pt x="11" y="0"/>
                  </a:lnTo>
                  <a:lnTo>
                    <a:pt x="8" y="2"/>
                  </a:lnTo>
                  <a:lnTo>
                    <a:pt x="6" y="2"/>
                  </a:lnTo>
                  <a:lnTo>
                    <a:pt x="4" y="2"/>
                  </a:lnTo>
                  <a:lnTo>
                    <a:pt x="2" y="4"/>
                  </a:lnTo>
                  <a:lnTo>
                    <a:pt x="2" y="6"/>
                  </a:lnTo>
                  <a:lnTo>
                    <a:pt x="0" y="8"/>
                  </a:lnTo>
                  <a:lnTo>
                    <a:pt x="0" y="10"/>
                  </a:lnTo>
                  <a:lnTo>
                    <a:pt x="0" y="13"/>
                  </a:lnTo>
                  <a:lnTo>
                    <a:pt x="0" y="15"/>
                  </a:lnTo>
                  <a:lnTo>
                    <a:pt x="0" y="17"/>
                  </a:lnTo>
                  <a:lnTo>
                    <a:pt x="0" y="19"/>
                  </a:lnTo>
                  <a:lnTo>
                    <a:pt x="2" y="21"/>
                  </a:lnTo>
                  <a:lnTo>
                    <a:pt x="2" y="24"/>
                  </a:lnTo>
                  <a:lnTo>
                    <a:pt x="4" y="24"/>
                  </a:lnTo>
                  <a:lnTo>
                    <a:pt x="6" y="26"/>
                  </a:lnTo>
                  <a:lnTo>
                    <a:pt x="8" y="26"/>
                  </a:lnTo>
                  <a:lnTo>
                    <a:pt x="11" y="28"/>
                  </a:lnTo>
                  <a:lnTo>
                    <a:pt x="13" y="28"/>
                  </a:lnTo>
                  <a:lnTo>
                    <a:pt x="11"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7" name="Line 449"/>
            <p:cNvSpPr>
              <a:spLocks noChangeShapeType="1"/>
            </p:cNvSpPr>
            <p:nvPr/>
          </p:nvSpPr>
          <p:spPr bwMode="auto">
            <a:xfrm flipH="1" flipV="1">
              <a:off x="2456" y="2378"/>
              <a:ext cx="41" cy="7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Rectangle 450"/>
            <p:cNvSpPr>
              <a:spLocks noChangeArrowheads="1"/>
            </p:cNvSpPr>
            <p:nvPr/>
          </p:nvSpPr>
          <p:spPr bwMode="auto">
            <a:xfrm>
              <a:off x="2460" y="230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6</a:t>
              </a:r>
              <a:endParaRPr lang="en-US" altLang="zh-CN"/>
            </a:p>
          </p:txBody>
        </p:sp>
        <p:sp>
          <p:nvSpPr>
            <p:cNvPr id="49" name="Line 451"/>
            <p:cNvSpPr>
              <a:spLocks noChangeShapeType="1"/>
            </p:cNvSpPr>
            <p:nvPr/>
          </p:nvSpPr>
          <p:spPr bwMode="auto">
            <a:xfrm flipH="1">
              <a:off x="2260" y="2910"/>
              <a:ext cx="14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452"/>
            <p:cNvSpPr>
              <a:spLocks noChangeShapeType="1"/>
            </p:cNvSpPr>
            <p:nvPr/>
          </p:nvSpPr>
          <p:spPr bwMode="auto">
            <a:xfrm flipH="1">
              <a:off x="2260" y="2668"/>
              <a:ext cx="14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453"/>
            <p:cNvSpPr>
              <a:spLocks noChangeShapeType="1"/>
            </p:cNvSpPr>
            <p:nvPr/>
          </p:nvSpPr>
          <p:spPr bwMode="auto">
            <a:xfrm>
              <a:off x="1125" y="1782"/>
              <a:ext cx="123"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Freeform 454"/>
            <p:cNvSpPr>
              <a:spLocks/>
            </p:cNvSpPr>
            <p:nvPr/>
          </p:nvSpPr>
          <p:spPr bwMode="auto">
            <a:xfrm>
              <a:off x="988" y="1769"/>
              <a:ext cx="28" cy="29"/>
            </a:xfrm>
            <a:custGeom>
              <a:avLst/>
              <a:gdLst>
                <a:gd name="T0" fmla="*/ 0 w 28"/>
                <a:gd name="T1" fmla="*/ 0 h 29"/>
                <a:gd name="T2" fmla="*/ 2 w 28"/>
                <a:gd name="T3" fmla="*/ 29 h 29"/>
                <a:gd name="T4" fmla="*/ 28 w 28"/>
                <a:gd name="T5" fmla="*/ 15 h 29"/>
                <a:gd name="T6" fmla="*/ 2 w 28"/>
                <a:gd name="T7" fmla="*/ 2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2" y="29"/>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 name="Line 455"/>
            <p:cNvSpPr>
              <a:spLocks noChangeShapeType="1"/>
            </p:cNvSpPr>
            <p:nvPr/>
          </p:nvSpPr>
          <p:spPr bwMode="auto">
            <a:xfrm>
              <a:off x="938" y="1782"/>
              <a:ext cx="59"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Freeform 456"/>
            <p:cNvSpPr>
              <a:spLocks/>
            </p:cNvSpPr>
            <p:nvPr/>
          </p:nvSpPr>
          <p:spPr bwMode="auto">
            <a:xfrm>
              <a:off x="2122" y="1608"/>
              <a:ext cx="26" cy="28"/>
            </a:xfrm>
            <a:custGeom>
              <a:avLst/>
              <a:gdLst>
                <a:gd name="T0" fmla="*/ 0 w 26"/>
                <a:gd name="T1" fmla="*/ 0 h 28"/>
                <a:gd name="T2" fmla="*/ 0 w 26"/>
                <a:gd name="T3" fmla="*/ 28 h 28"/>
                <a:gd name="T4" fmla="*/ 26 w 26"/>
                <a:gd name="T5" fmla="*/ 15 h 28"/>
                <a:gd name="T6" fmla="*/ 0 w 26"/>
                <a:gd name="T7" fmla="*/ 2 h 28"/>
                <a:gd name="T8" fmla="*/ 0 w 26"/>
                <a:gd name="T9" fmla="*/ 0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0" y="0"/>
                  </a:moveTo>
                  <a:lnTo>
                    <a:pt x="0" y="28"/>
                  </a:lnTo>
                  <a:lnTo>
                    <a:pt x="26" y="15"/>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5" name="Line 457"/>
            <p:cNvSpPr>
              <a:spLocks noChangeShapeType="1"/>
            </p:cNvSpPr>
            <p:nvPr/>
          </p:nvSpPr>
          <p:spPr bwMode="auto">
            <a:xfrm flipH="1">
              <a:off x="2260" y="1623"/>
              <a:ext cx="36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458"/>
            <p:cNvSpPr>
              <a:spLocks noChangeShapeType="1"/>
            </p:cNvSpPr>
            <p:nvPr/>
          </p:nvSpPr>
          <p:spPr bwMode="auto">
            <a:xfrm flipH="1">
              <a:off x="2031" y="1623"/>
              <a:ext cx="96"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Freeform 459"/>
            <p:cNvSpPr>
              <a:spLocks/>
            </p:cNvSpPr>
            <p:nvPr/>
          </p:nvSpPr>
          <p:spPr bwMode="auto">
            <a:xfrm>
              <a:off x="2122" y="2400"/>
              <a:ext cx="26" cy="28"/>
            </a:xfrm>
            <a:custGeom>
              <a:avLst/>
              <a:gdLst>
                <a:gd name="T0" fmla="*/ 0 w 26"/>
                <a:gd name="T1" fmla="*/ 0 h 28"/>
                <a:gd name="T2" fmla="*/ 0 w 26"/>
                <a:gd name="T3" fmla="*/ 28 h 28"/>
                <a:gd name="T4" fmla="*/ 26 w 26"/>
                <a:gd name="T5" fmla="*/ 13 h 28"/>
                <a:gd name="T6" fmla="*/ 0 w 26"/>
                <a:gd name="T7" fmla="*/ 0 h 28"/>
                <a:gd name="T8" fmla="*/ 0 60000 65536"/>
                <a:gd name="T9" fmla="*/ 0 60000 65536"/>
                <a:gd name="T10" fmla="*/ 0 60000 65536"/>
                <a:gd name="T11" fmla="*/ 0 60000 65536"/>
                <a:gd name="T12" fmla="*/ 0 w 26"/>
                <a:gd name="T13" fmla="*/ 0 h 28"/>
                <a:gd name="T14" fmla="*/ 26 w 26"/>
                <a:gd name="T15" fmla="*/ 28 h 28"/>
              </a:gdLst>
              <a:ahLst/>
              <a:cxnLst>
                <a:cxn ang="T8">
                  <a:pos x="T0" y="T1"/>
                </a:cxn>
                <a:cxn ang="T9">
                  <a:pos x="T2" y="T3"/>
                </a:cxn>
                <a:cxn ang="T10">
                  <a:pos x="T4" y="T5"/>
                </a:cxn>
                <a:cxn ang="T11">
                  <a:pos x="T6" y="T7"/>
                </a:cxn>
              </a:cxnLst>
              <a:rect l="T12" t="T13" r="T14" b="T15"/>
              <a:pathLst>
                <a:path w="26" h="28">
                  <a:moveTo>
                    <a:pt x="0" y="0"/>
                  </a:moveTo>
                  <a:lnTo>
                    <a:pt x="0" y="28"/>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8" name="Freeform 460"/>
            <p:cNvSpPr>
              <a:spLocks/>
            </p:cNvSpPr>
            <p:nvPr/>
          </p:nvSpPr>
          <p:spPr bwMode="auto">
            <a:xfrm>
              <a:off x="2122" y="2655"/>
              <a:ext cx="26" cy="26"/>
            </a:xfrm>
            <a:custGeom>
              <a:avLst/>
              <a:gdLst>
                <a:gd name="T0" fmla="*/ 0 w 26"/>
                <a:gd name="T1" fmla="*/ 0 h 26"/>
                <a:gd name="T2" fmla="*/ 0 w 26"/>
                <a:gd name="T3" fmla="*/ 26 h 26"/>
                <a:gd name="T4" fmla="*/ 26 w 26"/>
                <a:gd name="T5" fmla="*/ 13 h 26"/>
                <a:gd name="T6" fmla="*/ 0 w 26"/>
                <a:gd name="T7" fmla="*/ 0 h 26"/>
                <a:gd name="T8" fmla="*/ 0 60000 65536"/>
                <a:gd name="T9" fmla="*/ 0 60000 65536"/>
                <a:gd name="T10" fmla="*/ 0 60000 65536"/>
                <a:gd name="T11" fmla="*/ 0 60000 65536"/>
                <a:gd name="T12" fmla="*/ 0 w 26"/>
                <a:gd name="T13" fmla="*/ 0 h 26"/>
                <a:gd name="T14" fmla="*/ 26 w 26"/>
                <a:gd name="T15" fmla="*/ 26 h 26"/>
              </a:gdLst>
              <a:ahLst/>
              <a:cxnLst>
                <a:cxn ang="T8">
                  <a:pos x="T0" y="T1"/>
                </a:cxn>
                <a:cxn ang="T9">
                  <a:pos x="T2" y="T3"/>
                </a:cxn>
                <a:cxn ang="T10">
                  <a:pos x="T4" y="T5"/>
                </a:cxn>
                <a:cxn ang="T11">
                  <a:pos x="T6" y="T7"/>
                </a:cxn>
              </a:cxnLst>
              <a:rect l="T12" t="T13" r="T14" b="T15"/>
              <a:pathLst>
                <a:path w="26" h="26">
                  <a:moveTo>
                    <a:pt x="0" y="0"/>
                  </a:moveTo>
                  <a:lnTo>
                    <a:pt x="0" y="26"/>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9" name="Line 461"/>
            <p:cNvSpPr>
              <a:spLocks noChangeShapeType="1"/>
            </p:cNvSpPr>
            <p:nvPr/>
          </p:nvSpPr>
          <p:spPr bwMode="auto">
            <a:xfrm>
              <a:off x="1248" y="2668"/>
              <a:ext cx="883"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Freeform 462"/>
            <p:cNvSpPr>
              <a:spLocks/>
            </p:cNvSpPr>
            <p:nvPr/>
          </p:nvSpPr>
          <p:spPr bwMode="auto">
            <a:xfrm>
              <a:off x="2122" y="2897"/>
              <a:ext cx="26" cy="26"/>
            </a:xfrm>
            <a:custGeom>
              <a:avLst/>
              <a:gdLst>
                <a:gd name="T0" fmla="*/ 0 w 26"/>
                <a:gd name="T1" fmla="*/ 0 h 26"/>
                <a:gd name="T2" fmla="*/ 0 w 26"/>
                <a:gd name="T3" fmla="*/ 26 h 26"/>
                <a:gd name="T4" fmla="*/ 26 w 26"/>
                <a:gd name="T5" fmla="*/ 13 h 26"/>
                <a:gd name="T6" fmla="*/ 0 w 26"/>
                <a:gd name="T7" fmla="*/ 0 h 26"/>
                <a:gd name="T8" fmla="*/ 0 60000 65536"/>
                <a:gd name="T9" fmla="*/ 0 60000 65536"/>
                <a:gd name="T10" fmla="*/ 0 60000 65536"/>
                <a:gd name="T11" fmla="*/ 0 60000 65536"/>
                <a:gd name="T12" fmla="*/ 0 w 26"/>
                <a:gd name="T13" fmla="*/ 0 h 26"/>
                <a:gd name="T14" fmla="*/ 26 w 26"/>
                <a:gd name="T15" fmla="*/ 26 h 26"/>
              </a:gdLst>
              <a:ahLst/>
              <a:cxnLst>
                <a:cxn ang="T8">
                  <a:pos x="T0" y="T1"/>
                </a:cxn>
                <a:cxn ang="T9">
                  <a:pos x="T2" y="T3"/>
                </a:cxn>
                <a:cxn ang="T10">
                  <a:pos x="T4" y="T5"/>
                </a:cxn>
                <a:cxn ang="T11">
                  <a:pos x="T6" y="T7"/>
                </a:cxn>
              </a:cxnLst>
              <a:rect l="T12" t="T13" r="T14" b="T15"/>
              <a:pathLst>
                <a:path w="26" h="26">
                  <a:moveTo>
                    <a:pt x="0" y="0"/>
                  </a:moveTo>
                  <a:lnTo>
                    <a:pt x="0" y="26"/>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1" name="Freeform 463"/>
            <p:cNvSpPr>
              <a:spLocks/>
            </p:cNvSpPr>
            <p:nvPr/>
          </p:nvSpPr>
          <p:spPr bwMode="auto">
            <a:xfrm>
              <a:off x="1248" y="611"/>
              <a:ext cx="881" cy="2299"/>
            </a:xfrm>
            <a:custGeom>
              <a:avLst/>
              <a:gdLst>
                <a:gd name="T0" fmla="*/ 881 w 881"/>
                <a:gd name="T1" fmla="*/ 2299 h 2299"/>
                <a:gd name="T2" fmla="*/ 2 w 881"/>
                <a:gd name="T3" fmla="*/ 2299 h 2299"/>
                <a:gd name="T4" fmla="*/ 0 w 881"/>
                <a:gd name="T5" fmla="*/ 0 h 2299"/>
                <a:gd name="T6" fmla="*/ 530 w 881"/>
                <a:gd name="T7" fmla="*/ 0 h 2299"/>
                <a:gd name="T8" fmla="*/ 0 60000 65536"/>
                <a:gd name="T9" fmla="*/ 0 60000 65536"/>
                <a:gd name="T10" fmla="*/ 0 60000 65536"/>
                <a:gd name="T11" fmla="*/ 0 60000 65536"/>
                <a:gd name="T12" fmla="*/ 0 w 881"/>
                <a:gd name="T13" fmla="*/ 0 h 2299"/>
                <a:gd name="T14" fmla="*/ 881 w 881"/>
                <a:gd name="T15" fmla="*/ 2299 h 2299"/>
              </a:gdLst>
              <a:ahLst/>
              <a:cxnLst>
                <a:cxn ang="T8">
                  <a:pos x="T0" y="T1"/>
                </a:cxn>
                <a:cxn ang="T9">
                  <a:pos x="T2" y="T3"/>
                </a:cxn>
                <a:cxn ang="T10">
                  <a:pos x="T4" y="T5"/>
                </a:cxn>
                <a:cxn ang="T11">
                  <a:pos x="T6" y="T7"/>
                </a:cxn>
              </a:cxnLst>
              <a:rect l="T12" t="T13" r="T14" b="T15"/>
              <a:pathLst>
                <a:path w="881" h="2299">
                  <a:moveTo>
                    <a:pt x="881" y="2299"/>
                  </a:moveTo>
                  <a:lnTo>
                    <a:pt x="2" y="2299"/>
                  </a:lnTo>
                  <a:lnTo>
                    <a:pt x="0" y="0"/>
                  </a:lnTo>
                  <a:lnTo>
                    <a:pt x="53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2" name="Rectangle 464"/>
            <p:cNvSpPr>
              <a:spLocks noChangeArrowheads="1"/>
            </p:cNvSpPr>
            <p:nvPr/>
          </p:nvSpPr>
          <p:spPr bwMode="auto">
            <a:xfrm>
              <a:off x="2177" y="759"/>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63" name="Rectangle 465"/>
            <p:cNvSpPr>
              <a:spLocks noChangeArrowheads="1"/>
            </p:cNvSpPr>
            <p:nvPr/>
          </p:nvSpPr>
          <p:spPr bwMode="auto">
            <a:xfrm>
              <a:off x="2212" y="759"/>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X</a:t>
              </a:r>
              <a:endParaRPr lang="en-US" altLang="zh-CN"/>
            </a:p>
          </p:txBody>
        </p:sp>
        <p:sp>
          <p:nvSpPr>
            <p:cNvPr id="64" name="Freeform 466"/>
            <p:cNvSpPr>
              <a:spLocks/>
            </p:cNvSpPr>
            <p:nvPr/>
          </p:nvSpPr>
          <p:spPr bwMode="auto">
            <a:xfrm>
              <a:off x="2153" y="519"/>
              <a:ext cx="107" cy="181"/>
            </a:xfrm>
            <a:custGeom>
              <a:avLst/>
              <a:gdLst>
                <a:gd name="T0" fmla="*/ 107 w 107"/>
                <a:gd name="T1" fmla="*/ 181 h 181"/>
                <a:gd name="T2" fmla="*/ 107 w 107"/>
                <a:gd name="T3" fmla="*/ 0 h 181"/>
                <a:gd name="T4" fmla="*/ 0 w 107"/>
                <a:gd name="T5" fmla="*/ 0 h 181"/>
                <a:gd name="T6" fmla="*/ 0 w 107"/>
                <a:gd name="T7" fmla="*/ 181 h 181"/>
                <a:gd name="T8" fmla="*/ 107 w 107"/>
                <a:gd name="T9" fmla="*/ 181 h 181"/>
                <a:gd name="T10" fmla="*/ 0 60000 65536"/>
                <a:gd name="T11" fmla="*/ 0 60000 65536"/>
                <a:gd name="T12" fmla="*/ 0 60000 65536"/>
                <a:gd name="T13" fmla="*/ 0 60000 65536"/>
                <a:gd name="T14" fmla="*/ 0 60000 65536"/>
                <a:gd name="T15" fmla="*/ 0 w 107"/>
                <a:gd name="T16" fmla="*/ 0 h 181"/>
                <a:gd name="T17" fmla="*/ 107 w 107"/>
                <a:gd name="T18" fmla="*/ 181 h 181"/>
              </a:gdLst>
              <a:ahLst/>
              <a:cxnLst>
                <a:cxn ang="T10">
                  <a:pos x="T0" y="T1"/>
                </a:cxn>
                <a:cxn ang="T11">
                  <a:pos x="T2" y="T3"/>
                </a:cxn>
                <a:cxn ang="T12">
                  <a:pos x="T4" y="T5"/>
                </a:cxn>
                <a:cxn ang="T13">
                  <a:pos x="T6" y="T7"/>
                </a:cxn>
                <a:cxn ang="T14">
                  <a:pos x="T8" y="T9"/>
                </a:cxn>
              </a:cxnLst>
              <a:rect l="T15" t="T16" r="T17" b="T18"/>
              <a:pathLst>
                <a:path w="107" h="181">
                  <a:moveTo>
                    <a:pt x="107" y="181"/>
                  </a:moveTo>
                  <a:lnTo>
                    <a:pt x="107" y="0"/>
                  </a:lnTo>
                  <a:lnTo>
                    <a:pt x="0" y="0"/>
                  </a:lnTo>
                  <a:lnTo>
                    <a:pt x="0" y="181"/>
                  </a:lnTo>
                  <a:lnTo>
                    <a:pt x="107"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5" name="Freeform 467"/>
            <p:cNvSpPr>
              <a:spLocks/>
            </p:cNvSpPr>
            <p:nvPr/>
          </p:nvSpPr>
          <p:spPr bwMode="auto">
            <a:xfrm>
              <a:off x="2153" y="519"/>
              <a:ext cx="107" cy="181"/>
            </a:xfrm>
            <a:custGeom>
              <a:avLst/>
              <a:gdLst>
                <a:gd name="T0" fmla="*/ 107 w 107"/>
                <a:gd name="T1" fmla="*/ 181 h 181"/>
                <a:gd name="T2" fmla="*/ 107 w 107"/>
                <a:gd name="T3" fmla="*/ 0 h 181"/>
                <a:gd name="T4" fmla="*/ 0 w 107"/>
                <a:gd name="T5" fmla="*/ 0 h 181"/>
                <a:gd name="T6" fmla="*/ 0 w 107"/>
                <a:gd name="T7" fmla="*/ 181 h 181"/>
                <a:gd name="T8" fmla="*/ 107 w 107"/>
                <a:gd name="T9" fmla="*/ 181 h 181"/>
                <a:gd name="T10" fmla="*/ 0 60000 65536"/>
                <a:gd name="T11" fmla="*/ 0 60000 65536"/>
                <a:gd name="T12" fmla="*/ 0 60000 65536"/>
                <a:gd name="T13" fmla="*/ 0 60000 65536"/>
                <a:gd name="T14" fmla="*/ 0 60000 65536"/>
                <a:gd name="T15" fmla="*/ 0 w 107"/>
                <a:gd name="T16" fmla="*/ 0 h 181"/>
                <a:gd name="T17" fmla="*/ 107 w 107"/>
                <a:gd name="T18" fmla="*/ 181 h 181"/>
              </a:gdLst>
              <a:ahLst/>
              <a:cxnLst>
                <a:cxn ang="T10">
                  <a:pos x="T0" y="T1"/>
                </a:cxn>
                <a:cxn ang="T11">
                  <a:pos x="T2" y="T3"/>
                </a:cxn>
                <a:cxn ang="T12">
                  <a:pos x="T4" y="T5"/>
                </a:cxn>
                <a:cxn ang="T13">
                  <a:pos x="T6" y="T7"/>
                </a:cxn>
                <a:cxn ang="T14">
                  <a:pos x="T8" y="T9"/>
                </a:cxn>
              </a:cxnLst>
              <a:rect l="T15" t="T16" r="T17" b="T18"/>
              <a:pathLst>
                <a:path w="107" h="181">
                  <a:moveTo>
                    <a:pt x="107" y="181"/>
                  </a:moveTo>
                  <a:lnTo>
                    <a:pt x="107" y="0"/>
                  </a:lnTo>
                  <a:lnTo>
                    <a:pt x="0" y="0"/>
                  </a:lnTo>
                  <a:lnTo>
                    <a:pt x="0" y="181"/>
                  </a:lnTo>
                  <a:lnTo>
                    <a:pt x="107" y="181"/>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6" name="Rectangle 468"/>
            <p:cNvSpPr>
              <a:spLocks noChangeArrowheads="1"/>
            </p:cNvSpPr>
            <p:nvPr/>
          </p:nvSpPr>
          <p:spPr bwMode="auto">
            <a:xfrm>
              <a:off x="2183" y="578"/>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67" name="Freeform 469"/>
            <p:cNvSpPr>
              <a:spLocks/>
            </p:cNvSpPr>
            <p:nvPr/>
          </p:nvSpPr>
          <p:spPr bwMode="auto">
            <a:xfrm>
              <a:off x="2153" y="338"/>
              <a:ext cx="107" cy="181"/>
            </a:xfrm>
            <a:custGeom>
              <a:avLst/>
              <a:gdLst>
                <a:gd name="T0" fmla="*/ 107 w 107"/>
                <a:gd name="T1" fmla="*/ 181 h 181"/>
                <a:gd name="T2" fmla="*/ 107 w 107"/>
                <a:gd name="T3" fmla="*/ 0 h 181"/>
                <a:gd name="T4" fmla="*/ 0 w 107"/>
                <a:gd name="T5" fmla="*/ 0 h 181"/>
                <a:gd name="T6" fmla="*/ 0 w 107"/>
                <a:gd name="T7" fmla="*/ 181 h 181"/>
                <a:gd name="T8" fmla="*/ 107 w 107"/>
                <a:gd name="T9" fmla="*/ 181 h 181"/>
                <a:gd name="T10" fmla="*/ 0 60000 65536"/>
                <a:gd name="T11" fmla="*/ 0 60000 65536"/>
                <a:gd name="T12" fmla="*/ 0 60000 65536"/>
                <a:gd name="T13" fmla="*/ 0 60000 65536"/>
                <a:gd name="T14" fmla="*/ 0 60000 65536"/>
                <a:gd name="T15" fmla="*/ 0 w 107"/>
                <a:gd name="T16" fmla="*/ 0 h 181"/>
                <a:gd name="T17" fmla="*/ 107 w 107"/>
                <a:gd name="T18" fmla="*/ 181 h 181"/>
              </a:gdLst>
              <a:ahLst/>
              <a:cxnLst>
                <a:cxn ang="T10">
                  <a:pos x="T0" y="T1"/>
                </a:cxn>
                <a:cxn ang="T11">
                  <a:pos x="T2" y="T3"/>
                </a:cxn>
                <a:cxn ang="T12">
                  <a:pos x="T4" y="T5"/>
                </a:cxn>
                <a:cxn ang="T13">
                  <a:pos x="T6" y="T7"/>
                </a:cxn>
                <a:cxn ang="T14">
                  <a:pos x="T8" y="T9"/>
                </a:cxn>
              </a:cxnLst>
              <a:rect l="T15" t="T16" r="T17" b="T18"/>
              <a:pathLst>
                <a:path w="107" h="181">
                  <a:moveTo>
                    <a:pt x="107" y="181"/>
                  </a:moveTo>
                  <a:lnTo>
                    <a:pt x="107" y="0"/>
                  </a:lnTo>
                  <a:lnTo>
                    <a:pt x="0" y="0"/>
                  </a:lnTo>
                  <a:lnTo>
                    <a:pt x="0" y="181"/>
                  </a:lnTo>
                  <a:lnTo>
                    <a:pt x="107"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8" name="Freeform 470"/>
            <p:cNvSpPr>
              <a:spLocks/>
            </p:cNvSpPr>
            <p:nvPr/>
          </p:nvSpPr>
          <p:spPr bwMode="auto">
            <a:xfrm>
              <a:off x="2153" y="338"/>
              <a:ext cx="107" cy="181"/>
            </a:xfrm>
            <a:custGeom>
              <a:avLst/>
              <a:gdLst>
                <a:gd name="T0" fmla="*/ 107 w 107"/>
                <a:gd name="T1" fmla="*/ 181 h 181"/>
                <a:gd name="T2" fmla="*/ 107 w 107"/>
                <a:gd name="T3" fmla="*/ 0 h 181"/>
                <a:gd name="T4" fmla="*/ 0 w 107"/>
                <a:gd name="T5" fmla="*/ 0 h 181"/>
                <a:gd name="T6" fmla="*/ 0 w 107"/>
                <a:gd name="T7" fmla="*/ 181 h 181"/>
                <a:gd name="T8" fmla="*/ 107 w 107"/>
                <a:gd name="T9" fmla="*/ 181 h 181"/>
                <a:gd name="T10" fmla="*/ 0 60000 65536"/>
                <a:gd name="T11" fmla="*/ 0 60000 65536"/>
                <a:gd name="T12" fmla="*/ 0 60000 65536"/>
                <a:gd name="T13" fmla="*/ 0 60000 65536"/>
                <a:gd name="T14" fmla="*/ 0 60000 65536"/>
                <a:gd name="T15" fmla="*/ 0 w 107"/>
                <a:gd name="T16" fmla="*/ 0 h 181"/>
                <a:gd name="T17" fmla="*/ 107 w 107"/>
                <a:gd name="T18" fmla="*/ 181 h 181"/>
              </a:gdLst>
              <a:ahLst/>
              <a:cxnLst>
                <a:cxn ang="T10">
                  <a:pos x="T0" y="T1"/>
                </a:cxn>
                <a:cxn ang="T11">
                  <a:pos x="T2" y="T3"/>
                </a:cxn>
                <a:cxn ang="T12">
                  <a:pos x="T4" y="T5"/>
                </a:cxn>
                <a:cxn ang="T13">
                  <a:pos x="T6" y="T7"/>
                </a:cxn>
                <a:cxn ang="T14">
                  <a:pos x="T8" y="T9"/>
                </a:cxn>
              </a:cxnLst>
              <a:rect l="T15" t="T16" r="T17" b="T18"/>
              <a:pathLst>
                <a:path w="107" h="181">
                  <a:moveTo>
                    <a:pt x="107" y="181"/>
                  </a:moveTo>
                  <a:lnTo>
                    <a:pt x="107" y="0"/>
                  </a:lnTo>
                  <a:lnTo>
                    <a:pt x="0" y="0"/>
                  </a:lnTo>
                  <a:lnTo>
                    <a:pt x="0" y="181"/>
                  </a:lnTo>
                  <a:lnTo>
                    <a:pt x="107" y="181"/>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9" name="Rectangle 471"/>
            <p:cNvSpPr>
              <a:spLocks noChangeArrowheads="1"/>
            </p:cNvSpPr>
            <p:nvPr/>
          </p:nvSpPr>
          <p:spPr bwMode="auto">
            <a:xfrm>
              <a:off x="2166" y="397"/>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W</a:t>
              </a:r>
              <a:endParaRPr lang="en-US" altLang="zh-CN"/>
            </a:p>
          </p:txBody>
        </p:sp>
        <p:sp>
          <p:nvSpPr>
            <p:cNvPr id="70" name="Rectangle 472"/>
            <p:cNvSpPr>
              <a:spLocks noChangeArrowheads="1"/>
            </p:cNvSpPr>
            <p:nvPr/>
          </p:nvSpPr>
          <p:spPr bwMode="auto">
            <a:xfrm>
              <a:off x="2218" y="39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B</a:t>
              </a:r>
              <a:endParaRPr lang="en-US" altLang="zh-CN"/>
            </a:p>
          </p:txBody>
        </p:sp>
        <p:sp>
          <p:nvSpPr>
            <p:cNvPr id="71" name="Freeform 473"/>
            <p:cNvSpPr>
              <a:spLocks/>
            </p:cNvSpPr>
            <p:nvPr/>
          </p:nvSpPr>
          <p:spPr bwMode="auto">
            <a:xfrm>
              <a:off x="2122" y="777"/>
              <a:ext cx="26" cy="28"/>
            </a:xfrm>
            <a:custGeom>
              <a:avLst/>
              <a:gdLst>
                <a:gd name="T0" fmla="*/ 0 w 26"/>
                <a:gd name="T1" fmla="*/ 0 h 28"/>
                <a:gd name="T2" fmla="*/ 0 w 26"/>
                <a:gd name="T3" fmla="*/ 28 h 28"/>
                <a:gd name="T4" fmla="*/ 26 w 26"/>
                <a:gd name="T5" fmla="*/ 15 h 28"/>
                <a:gd name="T6" fmla="*/ 0 w 26"/>
                <a:gd name="T7" fmla="*/ 2 h 28"/>
                <a:gd name="T8" fmla="*/ 0 w 26"/>
                <a:gd name="T9" fmla="*/ 0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0" y="0"/>
                  </a:moveTo>
                  <a:lnTo>
                    <a:pt x="0" y="28"/>
                  </a:lnTo>
                  <a:lnTo>
                    <a:pt x="26" y="15"/>
                  </a:lnTo>
                  <a:lnTo>
                    <a:pt x="0" y="2"/>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2" name="Line 474"/>
            <p:cNvSpPr>
              <a:spLocks noChangeShapeType="1"/>
            </p:cNvSpPr>
            <p:nvPr/>
          </p:nvSpPr>
          <p:spPr bwMode="auto">
            <a:xfrm>
              <a:off x="1985" y="792"/>
              <a:ext cx="144" cy="1"/>
            </a:xfrm>
            <a:prstGeom prst="line">
              <a:avLst/>
            </a:prstGeom>
            <a:noFill/>
            <a:ln w="17463">
              <a:solidFill>
                <a:srgbClr val="EB75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Freeform 475"/>
            <p:cNvSpPr>
              <a:spLocks/>
            </p:cNvSpPr>
            <p:nvPr/>
          </p:nvSpPr>
          <p:spPr bwMode="auto">
            <a:xfrm>
              <a:off x="2122" y="596"/>
              <a:ext cx="26" cy="28"/>
            </a:xfrm>
            <a:custGeom>
              <a:avLst/>
              <a:gdLst>
                <a:gd name="T0" fmla="*/ 0 w 26"/>
                <a:gd name="T1" fmla="*/ 0 h 28"/>
                <a:gd name="T2" fmla="*/ 0 w 26"/>
                <a:gd name="T3" fmla="*/ 28 h 28"/>
                <a:gd name="T4" fmla="*/ 26 w 26"/>
                <a:gd name="T5" fmla="*/ 15 h 28"/>
                <a:gd name="T6" fmla="*/ 0 w 26"/>
                <a:gd name="T7" fmla="*/ 2 h 28"/>
                <a:gd name="T8" fmla="*/ 0 w 26"/>
                <a:gd name="T9" fmla="*/ 0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0" y="0"/>
                  </a:moveTo>
                  <a:lnTo>
                    <a:pt x="0" y="28"/>
                  </a:lnTo>
                  <a:lnTo>
                    <a:pt x="26" y="15"/>
                  </a:lnTo>
                  <a:lnTo>
                    <a:pt x="0" y="2"/>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4" name="Line 476"/>
            <p:cNvSpPr>
              <a:spLocks noChangeShapeType="1"/>
            </p:cNvSpPr>
            <p:nvPr/>
          </p:nvSpPr>
          <p:spPr bwMode="auto">
            <a:xfrm>
              <a:off x="2026" y="609"/>
              <a:ext cx="103" cy="2"/>
            </a:xfrm>
            <a:prstGeom prst="line">
              <a:avLst/>
            </a:prstGeom>
            <a:noFill/>
            <a:ln w="17463">
              <a:solidFill>
                <a:srgbClr val="EB75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Freeform 477"/>
            <p:cNvSpPr>
              <a:spLocks/>
            </p:cNvSpPr>
            <p:nvPr/>
          </p:nvSpPr>
          <p:spPr bwMode="auto">
            <a:xfrm>
              <a:off x="2122" y="414"/>
              <a:ext cx="26" cy="29"/>
            </a:xfrm>
            <a:custGeom>
              <a:avLst/>
              <a:gdLst>
                <a:gd name="T0" fmla="*/ 0 w 26"/>
                <a:gd name="T1" fmla="*/ 0 h 29"/>
                <a:gd name="T2" fmla="*/ 0 w 26"/>
                <a:gd name="T3" fmla="*/ 29 h 29"/>
                <a:gd name="T4" fmla="*/ 26 w 26"/>
                <a:gd name="T5" fmla="*/ 16 h 29"/>
                <a:gd name="T6" fmla="*/ 0 w 26"/>
                <a:gd name="T7" fmla="*/ 0 h 29"/>
                <a:gd name="T8" fmla="*/ 0 60000 65536"/>
                <a:gd name="T9" fmla="*/ 0 60000 65536"/>
                <a:gd name="T10" fmla="*/ 0 60000 65536"/>
                <a:gd name="T11" fmla="*/ 0 60000 65536"/>
                <a:gd name="T12" fmla="*/ 0 w 26"/>
                <a:gd name="T13" fmla="*/ 0 h 29"/>
                <a:gd name="T14" fmla="*/ 26 w 26"/>
                <a:gd name="T15" fmla="*/ 29 h 29"/>
              </a:gdLst>
              <a:ahLst/>
              <a:cxnLst>
                <a:cxn ang="T8">
                  <a:pos x="T0" y="T1"/>
                </a:cxn>
                <a:cxn ang="T9">
                  <a:pos x="T2" y="T3"/>
                </a:cxn>
                <a:cxn ang="T10">
                  <a:pos x="T4" y="T5"/>
                </a:cxn>
                <a:cxn ang="T11">
                  <a:pos x="T6" y="T7"/>
                </a:cxn>
              </a:cxnLst>
              <a:rect l="T12" t="T13" r="T14" b="T15"/>
              <a:pathLst>
                <a:path w="26" h="29">
                  <a:moveTo>
                    <a:pt x="0" y="0"/>
                  </a:moveTo>
                  <a:lnTo>
                    <a:pt x="0" y="29"/>
                  </a:lnTo>
                  <a:lnTo>
                    <a:pt x="26" y="16"/>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6" name="Line 478"/>
            <p:cNvSpPr>
              <a:spLocks noChangeShapeType="1"/>
            </p:cNvSpPr>
            <p:nvPr/>
          </p:nvSpPr>
          <p:spPr bwMode="auto">
            <a:xfrm>
              <a:off x="1985" y="428"/>
              <a:ext cx="144" cy="1"/>
            </a:xfrm>
            <a:prstGeom prst="line">
              <a:avLst/>
            </a:prstGeom>
            <a:noFill/>
            <a:ln w="17463">
              <a:solidFill>
                <a:srgbClr val="EB75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Freeform 479"/>
            <p:cNvSpPr>
              <a:spLocks/>
            </p:cNvSpPr>
            <p:nvPr/>
          </p:nvSpPr>
          <p:spPr bwMode="auto">
            <a:xfrm>
              <a:off x="3222" y="700"/>
              <a:ext cx="106" cy="183"/>
            </a:xfrm>
            <a:custGeom>
              <a:avLst/>
              <a:gdLst>
                <a:gd name="T0" fmla="*/ 106 w 106"/>
                <a:gd name="T1" fmla="*/ 181 h 183"/>
                <a:gd name="T2" fmla="*/ 106 w 106"/>
                <a:gd name="T3" fmla="*/ 0 h 183"/>
                <a:gd name="T4" fmla="*/ 0 w 106"/>
                <a:gd name="T5" fmla="*/ 0 h 183"/>
                <a:gd name="T6" fmla="*/ 0 w 106"/>
                <a:gd name="T7" fmla="*/ 183 h 183"/>
                <a:gd name="T8" fmla="*/ 106 w 106"/>
                <a:gd name="T9" fmla="*/ 183 h 183"/>
                <a:gd name="T10" fmla="*/ 106 w 106"/>
                <a:gd name="T11" fmla="*/ 181 h 183"/>
                <a:gd name="T12" fmla="*/ 0 60000 65536"/>
                <a:gd name="T13" fmla="*/ 0 60000 65536"/>
                <a:gd name="T14" fmla="*/ 0 60000 65536"/>
                <a:gd name="T15" fmla="*/ 0 60000 65536"/>
                <a:gd name="T16" fmla="*/ 0 60000 65536"/>
                <a:gd name="T17" fmla="*/ 0 60000 65536"/>
                <a:gd name="T18" fmla="*/ 0 w 106"/>
                <a:gd name="T19" fmla="*/ 0 h 183"/>
                <a:gd name="T20" fmla="*/ 106 w 106"/>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106" h="183">
                  <a:moveTo>
                    <a:pt x="106" y="181"/>
                  </a:moveTo>
                  <a:lnTo>
                    <a:pt x="106" y="0"/>
                  </a:lnTo>
                  <a:lnTo>
                    <a:pt x="0" y="0"/>
                  </a:lnTo>
                  <a:lnTo>
                    <a:pt x="0" y="183"/>
                  </a:lnTo>
                  <a:lnTo>
                    <a:pt x="106" y="183"/>
                  </a:lnTo>
                  <a:lnTo>
                    <a:pt x="106"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8" name="Freeform 480"/>
            <p:cNvSpPr>
              <a:spLocks/>
            </p:cNvSpPr>
            <p:nvPr/>
          </p:nvSpPr>
          <p:spPr bwMode="auto">
            <a:xfrm>
              <a:off x="3222" y="700"/>
              <a:ext cx="106" cy="183"/>
            </a:xfrm>
            <a:custGeom>
              <a:avLst/>
              <a:gdLst>
                <a:gd name="T0" fmla="*/ 106 w 106"/>
                <a:gd name="T1" fmla="*/ 181 h 183"/>
                <a:gd name="T2" fmla="*/ 106 w 106"/>
                <a:gd name="T3" fmla="*/ 0 h 183"/>
                <a:gd name="T4" fmla="*/ 0 w 106"/>
                <a:gd name="T5" fmla="*/ 0 h 183"/>
                <a:gd name="T6" fmla="*/ 0 w 106"/>
                <a:gd name="T7" fmla="*/ 183 h 183"/>
                <a:gd name="T8" fmla="*/ 106 w 106"/>
                <a:gd name="T9" fmla="*/ 183 h 183"/>
                <a:gd name="T10" fmla="*/ 0 60000 65536"/>
                <a:gd name="T11" fmla="*/ 0 60000 65536"/>
                <a:gd name="T12" fmla="*/ 0 60000 65536"/>
                <a:gd name="T13" fmla="*/ 0 60000 65536"/>
                <a:gd name="T14" fmla="*/ 0 60000 65536"/>
                <a:gd name="T15" fmla="*/ 0 w 106"/>
                <a:gd name="T16" fmla="*/ 0 h 183"/>
                <a:gd name="T17" fmla="*/ 106 w 106"/>
                <a:gd name="T18" fmla="*/ 183 h 183"/>
              </a:gdLst>
              <a:ahLst/>
              <a:cxnLst>
                <a:cxn ang="T10">
                  <a:pos x="T0" y="T1"/>
                </a:cxn>
                <a:cxn ang="T11">
                  <a:pos x="T2" y="T3"/>
                </a:cxn>
                <a:cxn ang="T12">
                  <a:pos x="T4" y="T5"/>
                </a:cxn>
                <a:cxn ang="T13">
                  <a:pos x="T6" y="T7"/>
                </a:cxn>
                <a:cxn ang="T14">
                  <a:pos x="T8" y="T9"/>
                </a:cxn>
              </a:cxnLst>
              <a:rect l="T15" t="T16" r="T17" b="T18"/>
              <a:pathLst>
                <a:path w="106" h="183">
                  <a:moveTo>
                    <a:pt x="106" y="181"/>
                  </a:moveTo>
                  <a:lnTo>
                    <a:pt x="106" y="0"/>
                  </a:lnTo>
                  <a:lnTo>
                    <a:pt x="0" y="0"/>
                  </a:lnTo>
                  <a:lnTo>
                    <a:pt x="0" y="183"/>
                  </a:lnTo>
                  <a:lnTo>
                    <a:pt x="106" y="183"/>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9" name="Freeform 481"/>
            <p:cNvSpPr>
              <a:spLocks/>
            </p:cNvSpPr>
            <p:nvPr/>
          </p:nvSpPr>
          <p:spPr bwMode="auto">
            <a:xfrm>
              <a:off x="3222" y="883"/>
              <a:ext cx="106" cy="2077"/>
            </a:xfrm>
            <a:custGeom>
              <a:avLst/>
              <a:gdLst>
                <a:gd name="T0" fmla="*/ 106 w 106"/>
                <a:gd name="T1" fmla="*/ 2077 h 2077"/>
                <a:gd name="T2" fmla="*/ 106 w 106"/>
                <a:gd name="T3" fmla="*/ 0 h 2077"/>
                <a:gd name="T4" fmla="*/ 0 w 106"/>
                <a:gd name="T5" fmla="*/ 0 h 2077"/>
                <a:gd name="T6" fmla="*/ 0 w 106"/>
                <a:gd name="T7" fmla="*/ 2077 h 2077"/>
                <a:gd name="T8" fmla="*/ 106 w 106"/>
                <a:gd name="T9" fmla="*/ 2077 h 2077"/>
                <a:gd name="T10" fmla="*/ 0 60000 65536"/>
                <a:gd name="T11" fmla="*/ 0 60000 65536"/>
                <a:gd name="T12" fmla="*/ 0 60000 65536"/>
                <a:gd name="T13" fmla="*/ 0 60000 65536"/>
                <a:gd name="T14" fmla="*/ 0 60000 65536"/>
                <a:gd name="T15" fmla="*/ 0 w 106"/>
                <a:gd name="T16" fmla="*/ 0 h 2077"/>
                <a:gd name="T17" fmla="*/ 106 w 106"/>
                <a:gd name="T18" fmla="*/ 2077 h 2077"/>
              </a:gdLst>
              <a:ahLst/>
              <a:cxnLst>
                <a:cxn ang="T10">
                  <a:pos x="T0" y="T1"/>
                </a:cxn>
                <a:cxn ang="T11">
                  <a:pos x="T2" y="T3"/>
                </a:cxn>
                <a:cxn ang="T12">
                  <a:pos x="T4" y="T5"/>
                </a:cxn>
                <a:cxn ang="T13">
                  <a:pos x="T6" y="T7"/>
                </a:cxn>
                <a:cxn ang="T14">
                  <a:pos x="T8" y="T9"/>
                </a:cxn>
              </a:cxnLst>
              <a:rect l="T15" t="T16" r="T17" b="T18"/>
              <a:pathLst>
                <a:path w="106" h="2077">
                  <a:moveTo>
                    <a:pt x="106" y="2077"/>
                  </a:moveTo>
                  <a:lnTo>
                    <a:pt x="106" y="0"/>
                  </a:lnTo>
                  <a:lnTo>
                    <a:pt x="0" y="0"/>
                  </a:lnTo>
                  <a:lnTo>
                    <a:pt x="0" y="2077"/>
                  </a:lnTo>
                  <a:lnTo>
                    <a:pt x="106" y="20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80" name="Freeform 482"/>
            <p:cNvSpPr>
              <a:spLocks/>
            </p:cNvSpPr>
            <p:nvPr/>
          </p:nvSpPr>
          <p:spPr bwMode="auto">
            <a:xfrm>
              <a:off x="3222" y="883"/>
              <a:ext cx="106" cy="2077"/>
            </a:xfrm>
            <a:custGeom>
              <a:avLst/>
              <a:gdLst>
                <a:gd name="T0" fmla="*/ 106 w 106"/>
                <a:gd name="T1" fmla="*/ 2077 h 2077"/>
                <a:gd name="T2" fmla="*/ 106 w 106"/>
                <a:gd name="T3" fmla="*/ 0 h 2077"/>
                <a:gd name="T4" fmla="*/ 0 w 106"/>
                <a:gd name="T5" fmla="*/ 0 h 2077"/>
                <a:gd name="T6" fmla="*/ 0 w 106"/>
                <a:gd name="T7" fmla="*/ 2077 h 2077"/>
                <a:gd name="T8" fmla="*/ 106 w 106"/>
                <a:gd name="T9" fmla="*/ 2077 h 2077"/>
                <a:gd name="T10" fmla="*/ 0 60000 65536"/>
                <a:gd name="T11" fmla="*/ 0 60000 65536"/>
                <a:gd name="T12" fmla="*/ 0 60000 65536"/>
                <a:gd name="T13" fmla="*/ 0 60000 65536"/>
                <a:gd name="T14" fmla="*/ 0 60000 65536"/>
                <a:gd name="T15" fmla="*/ 0 w 106"/>
                <a:gd name="T16" fmla="*/ 0 h 2077"/>
                <a:gd name="T17" fmla="*/ 106 w 106"/>
                <a:gd name="T18" fmla="*/ 2077 h 2077"/>
              </a:gdLst>
              <a:ahLst/>
              <a:cxnLst>
                <a:cxn ang="T10">
                  <a:pos x="T0" y="T1"/>
                </a:cxn>
                <a:cxn ang="T11">
                  <a:pos x="T2" y="T3"/>
                </a:cxn>
                <a:cxn ang="T12">
                  <a:pos x="T4" y="T5"/>
                </a:cxn>
                <a:cxn ang="T13">
                  <a:pos x="T6" y="T7"/>
                </a:cxn>
                <a:cxn ang="T14">
                  <a:pos x="T8" y="T9"/>
                </a:cxn>
              </a:cxnLst>
              <a:rect l="T15" t="T16" r="T17" b="T18"/>
              <a:pathLst>
                <a:path w="106" h="2077">
                  <a:moveTo>
                    <a:pt x="106" y="2077"/>
                  </a:moveTo>
                  <a:lnTo>
                    <a:pt x="106" y="0"/>
                  </a:lnTo>
                  <a:lnTo>
                    <a:pt x="0" y="0"/>
                  </a:lnTo>
                  <a:lnTo>
                    <a:pt x="0" y="2077"/>
                  </a:lnTo>
                  <a:lnTo>
                    <a:pt x="106" y="2077"/>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81" name="Rectangle 483"/>
            <p:cNvSpPr>
              <a:spLocks noChangeArrowheads="1"/>
            </p:cNvSpPr>
            <p:nvPr/>
          </p:nvSpPr>
          <p:spPr bwMode="auto">
            <a:xfrm>
              <a:off x="3252" y="759"/>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82" name="Freeform 484"/>
            <p:cNvSpPr>
              <a:spLocks/>
            </p:cNvSpPr>
            <p:nvPr/>
          </p:nvSpPr>
          <p:spPr bwMode="auto">
            <a:xfrm>
              <a:off x="3222" y="519"/>
              <a:ext cx="106" cy="181"/>
            </a:xfrm>
            <a:custGeom>
              <a:avLst/>
              <a:gdLst>
                <a:gd name="T0" fmla="*/ 106 w 106"/>
                <a:gd name="T1" fmla="*/ 181 h 181"/>
                <a:gd name="T2" fmla="*/ 106 w 106"/>
                <a:gd name="T3" fmla="*/ 0 h 181"/>
                <a:gd name="T4" fmla="*/ 0 w 106"/>
                <a:gd name="T5" fmla="*/ 0 h 181"/>
                <a:gd name="T6" fmla="*/ 0 w 106"/>
                <a:gd name="T7" fmla="*/ 181 h 181"/>
                <a:gd name="T8" fmla="*/ 106 w 106"/>
                <a:gd name="T9" fmla="*/ 181 h 181"/>
                <a:gd name="T10" fmla="*/ 0 60000 65536"/>
                <a:gd name="T11" fmla="*/ 0 60000 65536"/>
                <a:gd name="T12" fmla="*/ 0 60000 65536"/>
                <a:gd name="T13" fmla="*/ 0 60000 65536"/>
                <a:gd name="T14" fmla="*/ 0 60000 65536"/>
                <a:gd name="T15" fmla="*/ 0 w 106"/>
                <a:gd name="T16" fmla="*/ 0 h 181"/>
                <a:gd name="T17" fmla="*/ 106 w 106"/>
                <a:gd name="T18" fmla="*/ 181 h 181"/>
              </a:gdLst>
              <a:ahLst/>
              <a:cxnLst>
                <a:cxn ang="T10">
                  <a:pos x="T0" y="T1"/>
                </a:cxn>
                <a:cxn ang="T11">
                  <a:pos x="T2" y="T3"/>
                </a:cxn>
                <a:cxn ang="T12">
                  <a:pos x="T4" y="T5"/>
                </a:cxn>
                <a:cxn ang="T13">
                  <a:pos x="T6" y="T7"/>
                </a:cxn>
                <a:cxn ang="T14">
                  <a:pos x="T8" y="T9"/>
                </a:cxn>
              </a:cxnLst>
              <a:rect l="T15" t="T16" r="T17" b="T18"/>
              <a:pathLst>
                <a:path w="106" h="181">
                  <a:moveTo>
                    <a:pt x="106" y="181"/>
                  </a:moveTo>
                  <a:lnTo>
                    <a:pt x="106" y="0"/>
                  </a:lnTo>
                  <a:lnTo>
                    <a:pt x="0" y="0"/>
                  </a:lnTo>
                  <a:lnTo>
                    <a:pt x="0" y="181"/>
                  </a:lnTo>
                  <a:lnTo>
                    <a:pt x="106"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83" name="Freeform 485"/>
            <p:cNvSpPr>
              <a:spLocks/>
            </p:cNvSpPr>
            <p:nvPr/>
          </p:nvSpPr>
          <p:spPr bwMode="auto">
            <a:xfrm>
              <a:off x="3222" y="519"/>
              <a:ext cx="106" cy="181"/>
            </a:xfrm>
            <a:custGeom>
              <a:avLst/>
              <a:gdLst>
                <a:gd name="T0" fmla="*/ 106 w 106"/>
                <a:gd name="T1" fmla="*/ 181 h 181"/>
                <a:gd name="T2" fmla="*/ 106 w 106"/>
                <a:gd name="T3" fmla="*/ 0 h 181"/>
                <a:gd name="T4" fmla="*/ 0 w 106"/>
                <a:gd name="T5" fmla="*/ 0 h 181"/>
                <a:gd name="T6" fmla="*/ 0 w 106"/>
                <a:gd name="T7" fmla="*/ 181 h 181"/>
                <a:gd name="T8" fmla="*/ 106 w 106"/>
                <a:gd name="T9" fmla="*/ 181 h 181"/>
                <a:gd name="T10" fmla="*/ 0 60000 65536"/>
                <a:gd name="T11" fmla="*/ 0 60000 65536"/>
                <a:gd name="T12" fmla="*/ 0 60000 65536"/>
                <a:gd name="T13" fmla="*/ 0 60000 65536"/>
                <a:gd name="T14" fmla="*/ 0 60000 65536"/>
                <a:gd name="T15" fmla="*/ 0 w 106"/>
                <a:gd name="T16" fmla="*/ 0 h 181"/>
                <a:gd name="T17" fmla="*/ 106 w 106"/>
                <a:gd name="T18" fmla="*/ 181 h 181"/>
              </a:gdLst>
              <a:ahLst/>
              <a:cxnLst>
                <a:cxn ang="T10">
                  <a:pos x="T0" y="T1"/>
                </a:cxn>
                <a:cxn ang="T11">
                  <a:pos x="T2" y="T3"/>
                </a:cxn>
                <a:cxn ang="T12">
                  <a:pos x="T4" y="T5"/>
                </a:cxn>
                <a:cxn ang="T13">
                  <a:pos x="T6" y="T7"/>
                </a:cxn>
                <a:cxn ang="T14">
                  <a:pos x="T8" y="T9"/>
                </a:cxn>
              </a:cxnLst>
              <a:rect l="T15" t="T16" r="T17" b="T18"/>
              <a:pathLst>
                <a:path w="106" h="181">
                  <a:moveTo>
                    <a:pt x="106" y="181"/>
                  </a:moveTo>
                  <a:lnTo>
                    <a:pt x="106" y="0"/>
                  </a:lnTo>
                  <a:lnTo>
                    <a:pt x="0" y="0"/>
                  </a:lnTo>
                  <a:lnTo>
                    <a:pt x="0" y="181"/>
                  </a:lnTo>
                  <a:lnTo>
                    <a:pt x="106" y="181"/>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84" name="Rectangle 486"/>
            <p:cNvSpPr>
              <a:spLocks noChangeArrowheads="1"/>
            </p:cNvSpPr>
            <p:nvPr/>
          </p:nvSpPr>
          <p:spPr bwMode="auto">
            <a:xfrm>
              <a:off x="3235" y="578"/>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W</a:t>
              </a:r>
              <a:endParaRPr lang="en-US" altLang="zh-CN"/>
            </a:p>
          </p:txBody>
        </p:sp>
        <p:sp>
          <p:nvSpPr>
            <p:cNvPr id="85" name="Rectangle 487"/>
            <p:cNvSpPr>
              <a:spLocks noChangeArrowheads="1"/>
            </p:cNvSpPr>
            <p:nvPr/>
          </p:nvSpPr>
          <p:spPr bwMode="auto">
            <a:xfrm>
              <a:off x="3285" y="578"/>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B</a:t>
              </a:r>
              <a:endParaRPr lang="en-US" altLang="zh-CN"/>
            </a:p>
          </p:txBody>
        </p:sp>
        <p:sp>
          <p:nvSpPr>
            <p:cNvPr id="86" name="Freeform 488"/>
            <p:cNvSpPr>
              <a:spLocks/>
            </p:cNvSpPr>
            <p:nvPr/>
          </p:nvSpPr>
          <p:spPr bwMode="auto">
            <a:xfrm>
              <a:off x="3189" y="711"/>
              <a:ext cx="28" cy="26"/>
            </a:xfrm>
            <a:custGeom>
              <a:avLst/>
              <a:gdLst>
                <a:gd name="T0" fmla="*/ 0 w 28"/>
                <a:gd name="T1" fmla="*/ 0 h 26"/>
                <a:gd name="T2" fmla="*/ 2 w 28"/>
                <a:gd name="T3" fmla="*/ 26 h 26"/>
                <a:gd name="T4" fmla="*/ 28 w 28"/>
                <a:gd name="T5" fmla="*/ 13 h 26"/>
                <a:gd name="T6" fmla="*/ 2 w 28"/>
                <a:gd name="T7" fmla="*/ 0 h 26"/>
                <a:gd name="T8" fmla="*/ 0 w 28"/>
                <a:gd name="T9" fmla="*/ 0 h 26"/>
                <a:gd name="T10" fmla="*/ 0 60000 65536"/>
                <a:gd name="T11" fmla="*/ 0 60000 65536"/>
                <a:gd name="T12" fmla="*/ 0 60000 65536"/>
                <a:gd name="T13" fmla="*/ 0 60000 65536"/>
                <a:gd name="T14" fmla="*/ 0 60000 65536"/>
                <a:gd name="T15" fmla="*/ 0 w 28"/>
                <a:gd name="T16" fmla="*/ 0 h 26"/>
                <a:gd name="T17" fmla="*/ 28 w 28"/>
                <a:gd name="T18" fmla="*/ 26 h 26"/>
              </a:gdLst>
              <a:ahLst/>
              <a:cxnLst>
                <a:cxn ang="T10">
                  <a:pos x="T0" y="T1"/>
                </a:cxn>
                <a:cxn ang="T11">
                  <a:pos x="T2" y="T3"/>
                </a:cxn>
                <a:cxn ang="T12">
                  <a:pos x="T4" y="T5"/>
                </a:cxn>
                <a:cxn ang="T13">
                  <a:pos x="T6" y="T7"/>
                </a:cxn>
                <a:cxn ang="T14">
                  <a:pos x="T8" y="T9"/>
                </a:cxn>
              </a:cxnLst>
              <a:rect l="T15" t="T16" r="T17" b="T18"/>
              <a:pathLst>
                <a:path w="28" h="26">
                  <a:moveTo>
                    <a:pt x="0" y="0"/>
                  </a:moveTo>
                  <a:lnTo>
                    <a:pt x="2" y="26"/>
                  </a:lnTo>
                  <a:lnTo>
                    <a:pt x="28" y="13"/>
                  </a:lnTo>
                  <a:lnTo>
                    <a:pt x="2" y="0"/>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87" name="Freeform 489"/>
            <p:cNvSpPr>
              <a:spLocks/>
            </p:cNvSpPr>
            <p:nvPr/>
          </p:nvSpPr>
          <p:spPr bwMode="auto">
            <a:xfrm>
              <a:off x="2260" y="611"/>
              <a:ext cx="938" cy="113"/>
            </a:xfrm>
            <a:custGeom>
              <a:avLst/>
              <a:gdLst>
                <a:gd name="T0" fmla="*/ 938 w 938"/>
                <a:gd name="T1" fmla="*/ 113 h 113"/>
                <a:gd name="T2" fmla="*/ 850 w 938"/>
                <a:gd name="T3" fmla="*/ 113 h 113"/>
                <a:gd name="T4" fmla="*/ 850 w 938"/>
                <a:gd name="T5" fmla="*/ 0 h 113"/>
                <a:gd name="T6" fmla="*/ 0 w 938"/>
                <a:gd name="T7" fmla="*/ 0 h 113"/>
                <a:gd name="T8" fmla="*/ 0 60000 65536"/>
                <a:gd name="T9" fmla="*/ 0 60000 65536"/>
                <a:gd name="T10" fmla="*/ 0 60000 65536"/>
                <a:gd name="T11" fmla="*/ 0 60000 65536"/>
                <a:gd name="T12" fmla="*/ 0 w 938"/>
                <a:gd name="T13" fmla="*/ 0 h 113"/>
                <a:gd name="T14" fmla="*/ 938 w 938"/>
                <a:gd name="T15" fmla="*/ 113 h 113"/>
              </a:gdLst>
              <a:ahLst/>
              <a:cxnLst>
                <a:cxn ang="T8">
                  <a:pos x="T0" y="T1"/>
                </a:cxn>
                <a:cxn ang="T9">
                  <a:pos x="T2" y="T3"/>
                </a:cxn>
                <a:cxn ang="T10">
                  <a:pos x="T4" y="T5"/>
                </a:cxn>
                <a:cxn ang="T11">
                  <a:pos x="T6" y="T7"/>
                </a:cxn>
              </a:cxnLst>
              <a:rect l="T12" t="T13" r="T14" b="T15"/>
              <a:pathLst>
                <a:path w="938" h="113">
                  <a:moveTo>
                    <a:pt x="938" y="113"/>
                  </a:moveTo>
                  <a:lnTo>
                    <a:pt x="850" y="113"/>
                  </a:lnTo>
                  <a:lnTo>
                    <a:pt x="850" y="0"/>
                  </a:lnTo>
                  <a:lnTo>
                    <a:pt x="0" y="0"/>
                  </a:lnTo>
                </a:path>
              </a:pathLst>
            </a:custGeom>
            <a:noFill/>
            <a:ln w="1746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88" name="Freeform 490"/>
            <p:cNvSpPr>
              <a:spLocks/>
            </p:cNvSpPr>
            <p:nvPr/>
          </p:nvSpPr>
          <p:spPr bwMode="auto">
            <a:xfrm>
              <a:off x="3189" y="528"/>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89" name="Freeform 491"/>
            <p:cNvSpPr>
              <a:spLocks/>
            </p:cNvSpPr>
            <p:nvPr/>
          </p:nvSpPr>
          <p:spPr bwMode="auto">
            <a:xfrm>
              <a:off x="2260" y="428"/>
              <a:ext cx="938" cy="115"/>
            </a:xfrm>
            <a:custGeom>
              <a:avLst/>
              <a:gdLst>
                <a:gd name="T0" fmla="*/ 938 w 938"/>
                <a:gd name="T1" fmla="*/ 115 h 115"/>
                <a:gd name="T2" fmla="*/ 881 w 938"/>
                <a:gd name="T3" fmla="*/ 115 h 115"/>
                <a:gd name="T4" fmla="*/ 881 w 938"/>
                <a:gd name="T5" fmla="*/ 0 h 115"/>
                <a:gd name="T6" fmla="*/ 0 w 938"/>
                <a:gd name="T7" fmla="*/ 0 h 115"/>
                <a:gd name="T8" fmla="*/ 0 60000 65536"/>
                <a:gd name="T9" fmla="*/ 0 60000 65536"/>
                <a:gd name="T10" fmla="*/ 0 60000 65536"/>
                <a:gd name="T11" fmla="*/ 0 60000 65536"/>
                <a:gd name="T12" fmla="*/ 0 w 938"/>
                <a:gd name="T13" fmla="*/ 0 h 115"/>
                <a:gd name="T14" fmla="*/ 938 w 938"/>
                <a:gd name="T15" fmla="*/ 115 h 115"/>
              </a:gdLst>
              <a:ahLst/>
              <a:cxnLst>
                <a:cxn ang="T8">
                  <a:pos x="T0" y="T1"/>
                </a:cxn>
                <a:cxn ang="T9">
                  <a:pos x="T2" y="T3"/>
                </a:cxn>
                <a:cxn ang="T10">
                  <a:pos x="T4" y="T5"/>
                </a:cxn>
                <a:cxn ang="T11">
                  <a:pos x="T6" y="T7"/>
                </a:cxn>
              </a:cxnLst>
              <a:rect l="T12" t="T13" r="T14" b="T15"/>
              <a:pathLst>
                <a:path w="938" h="115">
                  <a:moveTo>
                    <a:pt x="938" y="115"/>
                  </a:moveTo>
                  <a:lnTo>
                    <a:pt x="881" y="115"/>
                  </a:lnTo>
                  <a:lnTo>
                    <a:pt x="881" y="0"/>
                  </a:lnTo>
                  <a:lnTo>
                    <a:pt x="0" y="0"/>
                  </a:lnTo>
                </a:path>
              </a:pathLst>
            </a:custGeom>
            <a:noFill/>
            <a:ln w="1746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90" name="Freeform 492"/>
            <p:cNvSpPr>
              <a:spLocks/>
            </p:cNvSpPr>
            <p:nvPr/>
          </p:nvSpPr>
          <p:spPr bwMode="auto">
            <a:xfrm>
              <a:off x="4258" y="700"/>
              <a:ext cx="106" cy="183"/>
            </a:xfrm>
            <a:custGeom>
              <a:avLst/>
              <a:gdLst>
                <a:gd name="T0" fmla="*/ 104 w 106"/>
                <a:gd name="T1" fmla="*/ 181 h 183"/>
                <a:gd name="T2" fmla="*/ 106 w 106"/>
                <a:gd name="T3" fmla="*/ 0 h 183"/>
                <a:gd name="T4" fmla="*/ 0 w 106"/>
                <a:gd name="T5" fmla="*/ 0 h 183"/>
                <a:gd name="T6" fmla="*/ 0 w 106"/>
                <a:gd name="T7" fmla="*/ 183 h 183"/>
                <a:gd name="T8" fmla="*/ 106 w 106"/>
                <a:gd name="T9" fmla="*/ 183 h 183"/>
                <a:gd name="T10" fmla="*/ 104 w 106"/>
                <a:gd name="T11" fmla="*/ 181 h 183"/>
                <a:gd name="T12" fmla="*/ 0 60000 65536"/>
                <a:gd name="T13" fmla="*/ 0 60000 65536"/>
                <a:gd name="T14" fmla="*/ 0 60000 65536"/>
                <a:gd name="T15" fmla="*/ 0 60000 65536"/>
                <a:gd name="T16" fmla="*/ 0 60000 65536"/>
                <a:gd name="T17" fmla="*/ 0 60000 65536"/>
                <a:gd name="T18" fmla="*/ 0 w 106"/>
                <a:gd name="T19" fmla="*/ 0 h 183"/>
                <a:gd name="T20" fmla="*/ 106 w 106"/>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106" h="183">
                  <a:moveTo>
                    <a:pt x="104" y="181"/>
                  </a:moveTo>
                  <a:lnTo>
                    <a:pt x="106" y="0"/>
                  </a:lnTo>
                  <a:lnTo>
                    <a:pt x="0" y="0"/>
                  </a:lnTo>
                  <a:lnTo>
                    <a:pt x="0" y="183"/>
                  </a:lnTo>
                  <a:lnTo>
                    <a:pt x="106" y="183"/>
                  </a:lnTo>
                  <a:lnTo>
                    <a:pt x="104"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91" name="Freeform 493"/>
            <p:cNvSpPr>
              <a:spLocks/>
            </p:cNvSpPr>
            <p:nvPr/>
          </p:nvSpPr>
          <p:spPr bwMode="auto">
            <a:xfrm>
              <a:off x="4258" y="700"/>
              <a:ext cx="106" cy="183"/>
            </a:xfrm>
            <a:custGeom>
              <a:avLst/>
              <a:gdLst>
                <a:gd name="T0" fmla="*/ 104 w 106"/>
                <a:gd name="T1" fmla="*/ 181 h 183"/>
                <a:gd name="T2" fmla="*/ 106 w 106"/>
                <a:gd name="T3" fmla="*/ 0 h 183"/>
                <a:gd name="T4" fmla="*/ 0 w 106"/>
                <a:gd name="T5" fmla="*/ 0 h 183"/>
                <a:gd name="T6" fmla="*/ 0 w 106"/>
                <a:gd name="T7" fmla="*/ 183 h 183"/>
                <a:gd name="T8" fmla="*/ 106 w 106"/>
                <a:gd name="T9" fmla="*/ 183 h 183"/>
                <a:gd name="T10" fmla="*/ 0 60000 65536"/>
                <a:gd name="T11" fmla="*/ 0 60000 65536"/>
                <a:gd name="T12" fmla="*/ 0 60000 65536"/>
                <a:gd name="T13" fmla="*/ 0 60000 65536"/>
                <a:gd name="T14" fmla="*/ 0 60000 65536"/>
                <a:gd name="T15" fmla="*/ 0 w 106"/>
                <a:gd name="T16" fmla="*/ 0 h 183"/>
                <a:gd name="T17" fmla="*/ 106 w 106"/>
                <a:gd name="T18" fmla="*/ 183 h 183"/>
              </a:gdLst>
              <a:ahLst/>
              <a:cxnLst>
                <a:cxn ang="T10">
                  <a:pos x="T0" y="T1"/>
                </a:cxn>
                <a:cxn ang="T11">
                  <a:pos x="T2" y="T3"/>
                </a:cxn>
                <a:cxn ang="T12">
                  <a:pos x="T4" y="T5"/>
                </a:cxn>
                <a:cxn ang="T13">
                  <a:pos x="T6" y="T7"/>
                </a:cxn>
                <a:cxn ang="T14">
                  <a:pos x="T8" y="T9"/>
                </a:cxn>
              </a:cxnLst>
              <a:rect l="T15" t="T16" r="T17" b="T18"/>
              <a:pathLst>
                <a:path w="106" h="183">
                  <a:moveTo>
                    <a:pt x="104" y="181"/>
                  </a:moveTo>
                  <a:lnTo>
                    <a:pt x="106" y="0"/>
                  </a:lnTo>
                  <a:lnTo>
                    <a:pt x="0" y="0"/>
                  </a:lnTo>
                  <a:lnTo>
                    <a:pt x="0" y="183"/>
                  </a:lnTo>
                  <a:lnTo>
                    <a:pt x="106" y="183"/>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92" name="Freeform 494"/>
            <p:cNvSpPr>
              <a:spLocks/>
            </p:cNvSpPr>
            <p:nvPr/>
          </p:nvSpPr>
          <p:spPr bwMode="auto">
            <a:xfrm>
              <a:off x="4258" y="883"/>
              <a:ext cx="106" cy="2077"/>
            </a:xfrm>
            <a:custGeom>
              <a:avLst/>
              <a:gdLst>
                <a:gd name="T0" fmla="*/ 106 w 106"/>
                <a:gd name="T1" fmla="*/ 2077 h 2077"/>
                <a:gd name="T2" fmla="*/ 106 w 106"/>
                <a:gd name="T3" fmla="*/ 0 h 2077"/>
                <a:gd name="T4" fmla="*/ 0 w 106"/>
                <a:gd name="T5" fmla="*/ 0 h 2077"/>
                <a:gd name="T6" fmla="*/ 0 w 106"/>
                <a:gd name="T7" fmla="*/ 2077 h 2077"/>
                <a:gd name="T8" fmla="*/ 106 w 106"/>
                <a:gd name="T9" fmla="*/ 2077 h 2077"/>
                <a:gd name="T10" fmla="*/ 0 60000 65536"/>
                <a:gd name="T11" fmla="*/ 0 60000 65536"/>
                <a:gd name="T12" fmla="*/ 0 60000 65536"/>
                <a:gd name="T13" fmla="*/ 0 60000 65536"/>
                <a:gd name="T14" fmla="*/ 0 60000 65536"/>
                <a:gd name="T15" fmla="*/ 0 w 106"/>
                <a:gd name="T16" fmla="*/ 0 h 2077"/>
                <a:gd name="T17" fmla="*/ 106 w 106"/>
                <a:gd name="T18" fmla="*/ 2077 h 2077"/>
              </a:gdLst>
              <a:ahLst/>
              <a:cxnLst>
                <a:cxn ang="T10">
                  <a:pos x="T0" y="T1"/>
                </a:cxn>
                <a:cxn ang="T11">
                  <a:pos x="T2" y="T3"/>
                </a:cxn>
                <a:cxn ang="T12">
                  <a:pos x="T4" y="T5"/>
                </a:cxn>
                <a:cxn ang="T13">
                  <a:pos x="T6" y="T7"/>
                </a:cxn>
                <a:cxn ang="T14">
                  <a:pos x="T8" y="T9"/>
                </a:cxn>
              </a:cxnLst>
              <a:rect l="T15" t="T16" r="T17" b="T18"/>
              <a:pathLst>
                <a:path w="106" h="2077">
                  <a:moveTo>
                    <a:pt x="106" y="2077"/>
                  </a:moveTo>
                  <a:lnTo>
                    <a:pt x="106" y="0"/>
                  </a:lnTo>
                  <a:lnTo>
                    <a:pt x="0" y="0"/>
                  </a:lnTo>
                  <a:lnTo>
                    <a:pt x="0" y="2077"/>
                  </a:lnTo>
                  <a:lnTo>
                    <a:pt x="106" y="20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93" name="Freeform 495"/>
            <p:cNvSpPr>
              <a:spLocks/>
            </p:cNvSpPr>
            <p:nvPr/>
          </p:nvSpPr>
          <p:spPr bwMode="auto">
            <a:xfrm>
              <a:off x="4258" y="883"/>
              <a:ext cx="106" cy="2077"/>
            </a:xfrm>
            <a:custGeom>
              <a:avLst/>
              <a:gdLst>
                <a:gd name="T0" fmla="*/ 106 w 106"/>
                <a:gd name="T1" fmla="*/ 2077 h 2077"/>
                <a:gd name="T2" fmla="*/ 106 w 106"/>
                <a:gd name="T3" fmla="*/ 0 h 2077"/>
                <a:gd name="T4" fmla="*/ 0 w 106"/>
                <a:gd name="T5" fmla="*/ 0 h 2077"/>
                <a:gd name="T6" fmla="*/ 0 w 106"/>
                <a:gd name="T7" fmla="*/ 2077 h 2077"/>
                <a:gd name="T8" fmla="*/ 106 w 106"/>
                <a:gd name="T9" fmla="*/ 2077 h 2077"/>
                <a:gd name="T10" fmla="*/ 0 60000 65536"/>
                <a:gd name="T11" fmla="*/ 0 60000 65536"/>
                <a:gd name="T12" fmla="*/ 0 60000 65536"/>
                <a:gd name="T13" fmla="*/ 0 60000 65536"/>
                <a:gd name="T14" fmla="*/ 0 60000 65536"/>
                <a:gd name="T15" fmla="*/ 0 w 106"/>
                <a:gd name="T16" fmla="*/ 0 h 2077"/>
                <a:gd name="T17" fmla="*/ 106 w 106"/>
                <a:gd name="T18" fmla="*/ 2077 h 2077"/>
              </a:gdLst>
              <a:ahLst/>
              <a:cxnLst>
                <a:cxn ang="T10">
                  <a:pos x="T0" y="T1"/>
                </a:cxn>
                <a:cxn ang="T11">
                  <a:pos x="T2" y="T3"/>
                </a:cxn>
                <a:cxn ang="T12">
                  <a:pos x="T4" y="T5"/>
                </a:cxn>
                <a:cxn ang="T13">
                  <a:pos x="T6" y="T7"/>
                </a:cxn>
                <a:cxn ang="T14">
                  <a:pos x="T8" y="T9"/>
                </a:cxn>
              </a:cxnLst>
              <a:rect l="T15" t="T16" r="T17" b="T18"/>
              <a:pathLst>
                <a:path w="106" h="2077">
                  <a:moveTo>
                    <a:pt x="106" y="2077"/>
                  </a:moveTo>
                  <a:lnTo>
                    <a:pt x="106" y="0"/>
                  </a:lnTo>
                  <a:lnTo>
                    <a:pt x="0" y="0"/>
                  </a:lnTo>
                  <a:lnTo>
                    <a:pt x="0" y="2077"/>
                  </a:lnTo>
                  <a:lnTo>
                    <a:pt x="106" y="2077"/>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94" name="Rectangle 496"/>
            <p:cNvSpPr>
              <a:spLocks noChangeArrowheads="1"/>
            </p:cNvSpPr>
            <p:nvPr/>
          </p:nvSpPr>
          <p:spPr bwMode="auto">
            <a:xfrm>
              <a:off x="4271" y="759"/>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W</a:t>
              </a:r>
              <a:endParaRPr lang="en-US" altLang="zh-CN"/>
            </a:p>
          </p:txBody>
        </p:sp>
        <p:sp>
          <p:nvSpPr>
            <p:cNvPr id="95" name="Rectangle 497"/>
            <p:cNvSpPr>
              <a:spLocks noChangeArrowheads="1"/>
            </p:cNvSpPr>
            <p:nvPr/>
          </p:nvSpPr>
          <p:spPr bwMode="auto">
            <a:xfrm>
              <a:off x="4321" y="759"/>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B</a:t>
              </a:r>
              <a:endParaRPr lang="en-US" altLang="zh-CN"/>
            </a:p>
          </p:txBody>
        </p:sp>
        <p:sp>
          <p:nvSpPr>
            <p:cNvPr id="96" name="Freeform 498"/>
            <p:cNvSpPr>
              <a:spLocks/>
            </p:cNvSpPr>
            <p:nvPr/>
          </p:nvSpPr>
          <p:spPr bwMode="auto">
            <a:xfrm>
              <a:off x="2122" y="995"/>
              <a:ext cx="26" cy="28"/>
            </a:xfrm>
            <a:custGeom>
              <a:avLst/>
              <a:gdLst>
                <a:gd name="T0" fmla="*/ 0 w 26"/>
                <a:gd name="T1" fmla="*/ 0 h 28"/>
                <a:gd name="T2" fmla="*/ 0 w 26"/>
                <a:gd name="T3" fmla="*/ 28 h 28"/>
                <a:gd name="T4" fmla="*/ 26 w 26"/>
                <a:gd name="T5" fmla="*/ 15 h 28"/>
                <a:gd name="T6" fmla="*/ 0 w 26"/>
                <a:gd name="T7" fmla="*/ 0 h 28"/>
                <a:gd name="T8" fmla="*/ 0 60000 65536"/>
                <a:gd name="T9" fmla="*/ 0 60000 65536"/>
                <a:gd name="T10" fmla="*/ 0 60000 65536"/>
                <a:gd name="T11" fmla="*/ 0 60000 65536"/>
                <a:gd name="T12" fmla="*/ 0 w 26"/>
                <a:gd name="T13" fmla="*/ 0 h 28"/>
                <a:gd name="T14" fmla="*/ 26 w 26"/>
                <a:gd name="T15" fmla="*/ 28 h 28"/>
              </a:gdLst>
              <a:ahLst/>
              <a:cxnLst>
                <a:cxn ang="T8">
                  <a:pos x="T0" y="T1"/>
                </a:cxn>
                <a:cxn ang="T9">
                  <a:pos x="T2" y="T3"/>
                </a:cxn>
                <a:cxn ang="T10">
                  <a:pos x="T4" y="T5"/>
                </a:cxn>
                <a:cxn ang="T11">
                  <a:pos x="T6" y="T7"/>
                </a:cxn>
              </a:cxnLst>
              <a:rect l="T12" t="T13" r="T14" b="T15"/>
              <a:pathLst>
                <a:path w="26" h="28">
                  <a:moveTo>
                    <a:pt x="0" y="0"/>
                  </a:moveTo>
                  <a:lnTo>
                    <a:pt x="0" y="28"/>
                  </a:lnTo>
                  <a:lnTo>
                    <a:pt x="26"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97" name="Freeform 499"/>
            <p:cNvSpPr>
              <a:spLocks/>
            </p:cNvSpPr>
            <p:nvPr/>
          </p:nvSpPr>
          <p:spPr bwMode="auto">
            <a:xfrm>
              <a:off x="3189" y="2775"/>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98" name="Line 500"/>
            <p:cNvSpPr>
              <a:spLocks noChangeShapeType="1"/>
            </p:cNvSpPr>
            <p:nvPr/>
          </p:nvSpPr>
          <p:spPr bwMode="auto">
            <a:xfrm>
              <a:off x="2521" y="2788"/>
              <a:ext cx="677"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Freeform 501"/>
            <p:cNvSpPr>
              <a:spLocks/>
            </p:cNvSpPr>
            <p:nvPr/>
          </p:nvSpPr>
          <p:spPr bwMode="auto">
            <a:xfrm>
              <a:off x="3189" y="1839"/>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00" name="Line 502"/>
            <p:cNvSpPr>
              <a:spLocks noChangeShapeType="1"/>
            </p:cNvSpPr>
            <p:nvPr/>
          </p:nvSpPr>
          <p:spPr bwMode="auto">
            <a:xfrm flipH="1">
              <a:off x="3328" y="1852"/>
              <a:ext cx="61"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503"/>
            <p:cNvSpPr>
              <a:spLocks noChangeShapeType="1"/>
            </p:cNvSpPr>
            <p:nvPr/>
          </p:nvSpPr>
          <p:spPr bwMode="auto">
            <a:xfrm flipH="1">
              <a:off x="2979" y="1852"/>
              <a:ext cx="219"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Freeform 504"/>
            <p:cNvSpPr>
              <a:spLocks/>
            </p:cNvSpPr>
            <p:nvPr/>
          </p:nvSpPr>
          <p:spPr bwMode="auto">
            <a:xfrm>
              <a:off x="3189" y="2142"/>
              <a:ext cx="28" cy="29"/>
            </a:xfrm>
            <a:custGeom>
              <a:avLst/>
              <a:gdLst>
                <a:gd name="T0" fmla="*/ 0 w 28"/>
                <a:gd name="T1" fmla="*/ 0 h 29"/>
                <a:gd name="T2" fmla="*/ 2 w 28"/>
                <a:gd name="T3" fmla="*/ 29 h 29"/>
                <a:gd name="T4" fmla="*/ 28 w 28"/>
                <a:gd name="T5" fmla="*/ 15 h 29"/>
                <a:gd name="T6" fmla="*/ 2 w 28"/>
                <a:gd name="T7" fmla="*/ 0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2" y="29"/>
                  </a:lnTo>
                  <a:lnTo>
                    <a:pt x="28" y="15"/>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03" name="Line 505"/>
            <p:cNvSpPr>
              <a:spLocks noChangeShapeType="1"/>
            </p:cNvSpPr>
            <p:nvPr/>
          </p:nvSpPr>
          <p:spPr bwMode="auto">
            <a:xfrm flipH="1">
              <a:off x="3328" y="2155"/>
              <a:ext cx="179"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Freeform 506"/>
            <p:cNvSpPr>
              <a:spLocks/>
            </p:cNvSpPr>
            <p:nvPr/>
          </p:nvSpPr>
          <p:spPr bwMode="auto">
            <a:xfrm>
              <a:off x="2321" y="1826"/>
              <a:ext cx="874" cy="331"/>
            </a:xfrm>
            <a:custGeom>
              <a:avLst/>
              <a:gdLst>
                <a:gd name="T0" fmla="*/ 874 w 874"/>
                <a:gd name="T1" fmla="*/ 329 h 331"/>
                <a:gd name="T2" fmla="*/ 0 w 874"/>
                <a:gd name="T3" fmla="*/ 331 h 331"/>
                <a:gd name="T4" fmla="*/ 0 w 874"/>
                <a:gd name="T5" fmla="*/ 0 h 331"/>
                <a:gd name="T6" fmla="*/ 0 60000 65536"/>
                <a:gd name="T7" fmla="*/ 0 60000 65536"/>
                <a:gd name="T8" fmla="*/ 0 60000 65536"/>
                <a:gd name="T9" fmla="*/ 0 w 874"/>
                <a:gd name="T10" fmla="*/ 0 h 331"/>
                <a:gd name="T11" fmla="*/ 874 w 874"/>
                <a:gd name="T12" fmla="*/ 331 h 331"/>
              </a:gdLst>
              <a:ahLst/>
              <a:cxnLst>
                <a:cxn ang="T6">
                  <a:pos x="T0" y="T1"/>
                </a:cxn>
                <a:cxn ang="T7">
                  <a:pos x="T2" y="T3"/>
                </a:cxn>
                <a:cxn ang="T8">
                  <a:pos x="T4" y="T5"/>
                </a:cxn>
              </a:cxnLst>
              <a:rect l="T9" t="T10" r="T11" b="T12"/>
              <a:pathLst>
                <a:path w="874" h="331">
                  <a:moveTo>
                    <a:pt x="874" y="329"/>
                  </a:moveTo>
                  <a:lnTo>
                    <a:pt x="0" y="331"/>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05" name="Freeform 507"/>
            <p:cNvSpPr>
              <a:spLocks/>
            </p:cNvSpPr>
            <p:nvPr/>
          </p:nvSpPr>
          <p:spPr bwMode="auto">
            <a:xfrm>
              <a:off x="4225" y="711"/>
              <a:ext cx="28" cy="26"/>
            </a:xfrm>
            <a:custGeom>
              <a:avLst/>
              <a:gdLst>
                <a:gd name="T0" fmla="*/ 0 w 28"/>
                <a:gd name="T1" fmla="*/ 0 h 26"/>
                <a:gd name="T2" fmla="*/ 2 w 28"/>
                <a:gd name="T3" fmla="*/ 26 h 26"/>
                <a:gd name="T4" fmla="*/ 28 w 28"/>
                <a:gd name="T5" fmla="*/ 13 h 26"/>
                <a:gd name="T6" fmla="*/ 2 w 28"/>
                <a:gd name="T7" fmla="*/ 0 h 26"/>
                <a:gd name="T8" fmla="*/ 0 w 28"/>
                <a:gd name="T9" fmla="*/ 0 h 26"/>
                <a:gd name="T10" fmla="*/ 0 60000 65536"/>
                <a:gd name="T11" fmla="*/ 0 60000 65536"/>
                <a:gd name="T12" fmla="*/ 0 60000 65536"/>
                <a:gd name="T13" fmla="*/ 0 60000 65536"/>
                <a:gd name="T14" fmla="*/ 0 60000 65536"/>
                <a:gd name="T15" fmla="*/ 0 w 28"/>
                <a:gd name="T16" fmla="*/ 0 h 26"/>
                <a:gd name="T17" fmla="*/ 28 w 28"/>
                <a:gd name="T18" fmla="*/ 26 h 26"/>
              </a:gdLst>
              <a:ahLst/>
              <a:cxnLst>
                <a:cxn ang="T10">
                  <a:pos x="T0" y="T1"/>
                </a:cxn>
                <a:cxn ang="T11">
                  <a:pos x="T2" y="T3"/>
                </a:cxn>
                <a:cxn ang="T12">
                  <a:pos x="T4" y="T5"/>
                </a:cxn>
                <a:cxn ang="T13">
                  <a:pos x="T6" y="T7"/>
                </a:cxn>
                <a:cxn ang="T14">
                  <a:pos x="T8" y="T9"/>
                </a:cxn>
              </a:cxnLst>
              <a:rect l="T15" t="T16" r="T17" b="T18"/>
              <a:pathLst>
                <a:path w="28" h="26">
                  <a:moveTo>
                    <a:pt x="0" y="0"/>
                  </a:moveTo>
                  <a:lnTo>
                    <a:pt x="2" y="26"/>
                  </a:lnTo>
                  <a:lnTo>
                    <a:pt x="28" y="13"/>
                  </a:lnTo>
                  <a:lnTo>
                    <a:pt x="2" y="0"/>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06" name="Freeform 508"/>
            <p:cNvSpPr>
              <a:spLocks/>
            </p:cNvSpPr>
            <p:nvPr/>
          </p:nvSpPr>
          <p:spPr bwMode="auto">
            <a:xfrm>
              <a:off x="3328" y="611"/>
              <a:ext cx="906" cy="113"/>
            </a:xfrm>
            <a:custGeom>
              <a:avLst/>
              <a:gdLst>
                <a:gd name="T0" fmla="*/ 906 w 906"/>
                <a:gd name="T1" fmla="*/ 113 h 113"/>
                <a:gd name="T2" fmla="*/ 849 w 906"/>
                <a:gd name="T3" fmla="*/ 113 h 113"/>
                <a:gd name="T4" fmla="*/ 849 w 906"/>
                <a:gd name="T5" fmla="*/ 0 h 113"/>
                <a:gd name="T6" fmla="*/ 0 w 906"/>
                <a:gd name="T7" fmla="*/ 0 h 113"/>
                <a:gd name="T8" fmla="*/ 0 60000 65536"/>
                <a:gd name="T9" fmla="*/ 0 60000 65536"/>
                <a:gd name="T10" fmla="*/ 0 60000 65536"/>
                <a:gd name="T11" fmla="*/ 0 60000 65536"/>
                <a:gd name="T12" fmla="*/ 0 w 906"/>
                <a:gd name="T13" fmla="*/ 0 h 113"/>
                <a:gd name="T14" fmla="*/ 906 w 906"/>
                <a:gd name="T15" fmla="*/ 113 h 113"/>
              </a:gdLst>
              <a:ahLst/>
              <a:cxnLst>
                <a:cxn ang="T8">
                  <a:pos x="T0" y="T1"/>
                </a:cxn>
                <a:cxn ang="T9">
                  <a:pos x="T2" y="T3"/>
                </a:cxn>
                <a:cxn ang="T10">
                  <a:pos x="T4" y="T5"/>
                </a:cxn>
                <a:cxn ang="T11">
                  <a:pos x="T6" y="T7"/>
                </a:cxn>
              </a:cxnLst>
              <a:rect l="T12" t="T13" r="T14" b="T15"/>
              <a:pathLst>
                <a:path w="906" h="113">
                  <a:moveTo>
                    <a:pt x="906" y="113"/>
                  </a:moveTo>
                  <a:lnTo>
                    <a:pt x="849" y="113"/>
                  </a:lnTo>
                  <a:lnTo>
                    <a:pt x="849" y="0"/>
                  </a:lnTo>
                  <a:lnTo>
                    <a:pt x="0" y="0"/>
                  </a:lnTo>
                </a:path>
              </a:pathLst>
            </a:custGeom>
            <a:noFill/>
            <a:ln w="1746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07" name="Freeform 509"/>
            <p:cNvSpPr>
              <a:spLocks/>
            </p:cNvSpPr>
            <p:nvPr/>
          </p:nvSpPr>
          <p:spPr bwMode="auto">
            <a:xfrm>
              <a:off x="4225" y="1839"/>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08" name="Line 510"/>
            <p:cNvSpPr>
              <a:spLocks noChangeShapeType="1"/>
            </p:cNvSpPr>
            <p:nvPr/>
          </p:nvSpPr>
          <p:spPr bwMode="auto">
            <a:xfrm flipH="1">
              <a:off x="4364" y="1852"/>
              <a:ext cx="120"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511"/>
            <p:cNvSpPr>
              <a:spLocks noChangeShapeType="1"/>
            </p:cNvSpPr>
            <p:nvPr/>
          </p:nvSpPr>
          <p:spPr bwMode="auto">
            <a:xfrm flipH="1">
              <a:off x="4135" y="1852"/>
              <a:ext cx="94"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Freeform 512"/>
            <p:cNvSpPr>
              <a:spLocks/>
            </p:cNvSpPr>
            <p:nvPr/>
          </p:nvSpPr>
          <p:spPr bwMode="auto">
            <a:xfrm>
              <a:off x="4225" y="2317"/>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11" name="Freeform 513"/>
            <p:cNvSpPr>
              <a:spLocks/>
            </p:cNvSpPr>
            <p:nvPr/>
          </p:nvSpPr>
          <p:spPr bwMode="auto">
            <a:xfrm>
              <a:off x="4364" y="2094"/>
              <a:ext cx="120" cy="238"/>
            </a:xfrm>
            <a:custGeom>
              <a:avLst/>
              <a:gdLst>
                <a:gd name="T0" fmla="*/ 120 w 120"/>
                <a:gd name="T1" fmla="*/ 0 h 238"/>
                <a:gd name="T2" fmla="*/ 59 w 120"/>
                <a:gd name="T3" fmla="*/ 0 h 238"/>
                <a:gd name="T4" fmla="*/ 59 w 120"/>
                <a:gd name="T5" fmla="*/ 238 h 238"/>
                <a:gd name="T6" fmla="*/ 0 w 120"/>
                <a:gd name="T7" fmla="*/ 238 h 238"/>
                <a:gd name="T8" fmla="*/ 0 60000 65536"/>
                <a:gd name="T9" fmla="*/ 0 60000 65536"/>
                <a:gd name="T10" fmla="*/ 0 60000 65536"/>
                <a:gd name="T11" fmla="*/ 0 60000 65536"/>
                <a:gd name="T12" fmla="*/ 0 w 120"/>
                <a:gd name="T13" fmla="*/ 0 h 238"/>
                <a:gd name="T14" fmla="*/ 120 w 120"/>
                <a:gd name="T15" fmla="*/ 238 h 238"/>
              </a:gdLst>
              <a:ahLst/>
              <a:cxnLst>
                <a:cxn ang="T8">
                  <a:pos x="T0" y="T1"/>
                </a:cxn>
                <a:cxn ang="T9">
                  <a:pos x="T2" y="T3"/>
                </a:cxn>
                <a:cxn ang="T10">
                  <a:pos x="T4" y="T5"/>
                </a:cxn>
                <a:cxn ang="T11">
                  <a:pos x="T6" y="T7"/>
                </a:cxn>
              </a:cxnLst>
              <a:rect l="T12" t="T13" r="T14" b="T15"/>
              <a:pathLst>
                <a:path w="120" h="238">
                  <a:moveTo>
                    <a:pt x="120" y="0"/>
                  </a:moveTo>
                  <a:lnTo>
                    <a:pt x="59" y="0"/>
                  </a:lnTo>
                  <a:lnTo>
                    <a:pt x="59" y="238"/>
                  </a:lnTo>
                  <a:lnTo>
                    <a:pt x="0" y="238"/>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12" name="Freeform 514"/>
            <p:cNvSpPr>
              <a:spLocks/>
            </p:cNvSpPr>
            <p:nvPr/>
          </p:nvSpPr>
          <p:spPr bwMode="auto">
            <a:xfrm>
              <a:off x="3389" y="1854"/>
              <a:ext cx="840" cy="478"/>
            </a:xfrm>
            <a:custGeom>
              <a:avLst/>
              <a:gdLst>
                <a:gd name="T0" fmla="*/ 840 w 840"/>
                <a:gd name="T1" fmla="*/ 476 h 478"/>
                <a:gd name="T2" fmla="*/ 0 w 840"/>
                <a:gd name="T3" fmla="*/ 478 h 478"/>
                <a:gd name="T4" fmla="*/ 0 w 840"/>
                <a:gd name="T5" fmla="*/ 0 h 478"/>
                <a:gd name="T6" fmla="*/ 0 60000 65536"/>
                <a:gd name="T7" fmla="*/ 0 60000 65536"/>
                <a:gd name="T8" fmla="*/ 0 60000 65536"/>
                <a:gd name="T9" fmla="*/ 0 w 840"/>
                <a:gd name="T10" fmla="*/ 0 h 478"/>
                <a:gd name="T11" fmla="*/ 840 w 840"/>
                <a:gd name="T12" fmla="*/ 478 h 478"/>
              </a:gdLst>
              <a:ahLst/>
              <a:cxnLst>
                <a:cxn ang="T6">
                  <a:pos x="T0" y="T1"/>
                </a:cxn>
                <a:cxn ang="T7">
                  <a:pos x="T2" y="T3"/>
                </a:cxn>
                <a:cxn ang="T8">
                  <a:pos x="T4" y="T5"/>
                </a:cxn>
              </a:cxnLst>
              <a:rect l="T9" t="T10" r="T11" b="T12"/>
              <a:pathLst>
                <a:path w="840" h="478">
                  <a:moveTo>
                    <a:pt x="840" y="476"/>
                  </a:moveTo>
                  <a:lnTo>
                    <a:pt x="0" y="478"/>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13" name="Freeform 515"/>
            <p:cNvSpPr>
              <a:spLocks/>
            </p:cNvSpPr>
            <p:nvPr/>
          </p:nvSpPr>
          <p:spPr bwMode="auto">
            <a:xfrm>
              <a:off x="4225" y="2775"/>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14" name="Line 516"/>
            <p:cNvSpPr>
              <a:spLocks noChangeShapeType="1"/>
            </p:cNvSpPr>
            <p:nvPr/>
          </p:nvSpPr>
          <p:spPr bwMode="auto">
            <a:xfrm>
              <a:off x="3328" y="2788"/>
              <a:ext cx="906"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Rectangle 517"/>
            <p:cNvSpPr>
              <a:spLocks noChangeArrowheads="1"/>
            </p:cNvSpPr>
            <p:nvPr/>
          </p:nvSpPr>
          <p:spPr bwMode="auto">
            <a:xfrm>
              <a:off x="1014" y="792"/>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116" name="Rectangle 518"/>
            <p:cNvSpPr>
              <a:spLocks noChangeArrowheads="1"/>
            </p:cNvSpPr>
            <p:nvPr/>
          </p:nvSpPr>
          <p:spPr bwMode="auto">
            <a:xfrm>
              <a:off x="1029" y="792"/>
              <a:ext cx="5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F</a:t>
              </a:r>
              <a:endParaRPr lang="en-US" altLang="zh-CN"/>
            </a:p>
          </p:txBody>
        </p:sp>
        <p:sp>
          <p:nvSpPr>
            <p:cNvPr id="117" name="Rectangle 519"/>
            <p:cNvSpPr>
              <a:spLocks noChangeArrowheads="1"/>
            </p:cNvSpPr>
            <p:nvPr/>
          </p:nvSpPr>
          <p:spPr bwMode="auto">
            <a:xfrm>
              <a:off x="1062" y="792"/>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118" name="Rectangle 520"/>
            <p:cNvSpPr>
              <a:spLocks noChangeArrowheads="1"/>
            </p:cNvSpPr>
            <p:nvPr/>
          </p:nvSpPr>
          <p:spPr bwMode="auto">
            <a:xfrm>
              <a:off x="1077" y="792"/>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119" name="Rectangle 521"/>
            <p:cNvSpPr>
              <a:spLocks noChangeArrowheads="1"/>
            </p:cNvSpPr>
            <p:nvPr/>
          </p:nvSpPr>
          <p:spPr bwMode="auto">
            <a:xfrm>
              <a:off x="1091" y="792"/>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120" name="Rectangle 522"/>
            <p:cNvSpPr>
              <a:spLocks noChangeArrowheads="1"/>
            </p:cNvSpPr>
            <p:nvPr/>
          </p:nvSpPr>
          <p:spPr bwMode="auto">
            <a:xfrm>
              <a:off x="639" y="2"/>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P</a:t>
              </a:r>
              <a:endParaRPr lang="en-US" altLang="zh-CN"/>
            </a:p>
          </p:txBody>
        </p:sp>
        <p:sp>
          <p:nvSpPr>
            <p:cNvPr id="121" name="Rectangle 523"/>
            <p:cNvSpPr>
              <a:spLocks noChangeArrowheads="1"/>
            </p:cNvSpPr>
            <p:nvPr/>
          </p:nvSpPr>
          <p:spPr bwMode="auto">
            <a:xfrm>
              <a:off x="674" y="2"/>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C</a:t>
              </a:r>
              <a:endParaRPr lang="en-US" altLang="zh-CN"/>
            </a:p>
          </p:txBody>
        </p:sp>
        <p:sp>
          <p:nvSpPr>
            <p:cNvPr id="122" name="Rectangle 524"/>
            <p:cNvSpPr>
              <a:spLocks noChangeArrowheads="1"/>
            </p:cNvSpPr>
            <p:nvPr/>
          </p:nvSpPr>
          <p:spPr bwMode="auto">
            <a:xfrm>
              <a:off x="713" y="2"/>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S</a:t>
              </a:r>
              <a:endParaRPr lang="en-US" altLang="zh-CN"/>
            </a:p>
          </p:txBody>
        </p:sp>
        <p:sp>
          <p:nvSpPr>
            <p:cNvPr id="123" name="Rectangle 525"/>
            <p:cNvSpPr>
              <a:spLocks noChangeArrowheads="1"/>
            </p:cNvSpPr>
            <p:nvPr/>
          </p:nvSpPr>
          <p:spPr bwMode="auto">
            <a:xfrm>
              <a:off x="748" y="2"/>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124" name="Rectangle 526"/>
            <p:cNvSpPr>
              <a:spLocks noChangeArrowheads="1"/>
            </p:cNvSpPr>
            <p:nvPr/>
          </p:nvSpPr>
          <p:spPr bwMode="auto">
            <a:xfrm>
              <a:off x="766" y="2"/>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c</a:t>
              </a:r>
              <a:endParaRPr lang="en-US" altLang="zh-CN"/>
            </a:p>
          </p:txBody>
        </p:sp>
        <p:sp>
          <p:nvSpPr>
            <p:cNvPr id="125" name="Rectangle 527"/>
            <p:cNvSpPr>
              <a:spLocks noChangeArrowheads="1"/>
            </p:cNvSpPr>
            <p:nvPr/>
          </p:nvSpPr>
          <p:spPr bwMode="auto">
            <a:xfrm>
              <a:off x="2138" y="247"/>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126" name="Rectangle 528"/>
            <p:cNvSpPr>
              <a:spLocks noChangeArrowheads="1"/>
            </p:cNvSpPr>
            <p:nvPr/>
          </p:nvSpPr>
          <p:spPr bwMode="auto">
            <a:xfrm>
              <a:off x="2153" y="247"/>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127" name="Rectangle 529"/>
            <p:cNvSpPr>
              <a:spLocks noChangeArrowheads="1"/>
            </p:cNvSpPr>
            <p:nvPr/>
          </p:nvSpPr>
          <p:spPr bwMode="auto">
            <a:xfrm>
              <a:off x="2190" y="247"/>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128" name="Rectangle 530"/>
            <p:cNvSpPr>
              <a:spLocks noChangeArrowheads="1"/>
            </p:cNvSpPr>
            <p:nvPr/>
          </p:nvSpPr>
          <p:spPr bwMode="auto">
            <a:xfrm>
              <a:off x="2205" y="24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29" name="Rectangle 531"/>
            <p:cNvSpPr>
              <a:spLocks noChangeArrowheads="1"/>
            </p:cNvSpPr>
            <p:nvPr/>
          </p:nvSpPr>
          <p:spPr bwMode="auto">
            <a:xfrm>
              <a:off x="2242" y="24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X</a:t>
              </a:r>
              <a:endParaRPr lang="en-US" altLang="zh-CN"/>
            </a:p>
          </p:txBody>
        </p:sp>
        <p:sp>
          <p:nvSpPr>
            <p:cNvPr id="130" name="Rectangle 532"/>
            <p:cNvSpPr>
              <a:spLocks noChangeArrowheads="1"/>
            </p:cNvSpPr>
            <p:nvPr/>
          </p:nvSpPr>
          <p:spPr bwMode="auto">
            <a:xfrm>
              <a:off x="3171" y="428"/>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31" name="Rectangle 533"/>
            <p:cNvSpPr>
              <a:spLocks noChangeArrowheads="1"/>
            </p:cNvSpPr>
            <p:nvPr/>
          </p:nvSpPr>
          <p:spPr bwMode="auto">
            <a:xfrm>
              <a:off x="3206" y="428"/>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X</a:t>
              </a:r>
              <a:endParaRPr lang="en-US" altLang="zh-CN"/>
            </a:p>
          </p:txBody>
        </p:sp>
        <p:sp>
          <p:nvSpPr>
            <p:cNvPr id="132" name="Rectangle 534"/>
            <p:cNvSpPr>
              <a:spLocks noChangeArrowheads="1"/>
            </p:cNvSpPr>
            <p:nvPr/>
          </p:nvSpPr>
          <p:spPr bwMode="auto">
            <a:xfrm>
              <a:off x="3243" y="428"/>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133" name="Rectangle 535"/>
            <p:cNvSpPr>
              <a:spLocks noChangeArrowheads="1"/>
            </p:cNvSpPr>
            <p:nvPr/>
          </p:nvSpPr>
          <p:spPr bwMode="auto">
            <a:xfrm>
              <a:off x="3259" y="428"/>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134" name="Rectangle 536"/>
            <p:cNvSpPr>
              <a:spLocks noChangeArrowheads="1"/>
            </p:cNvSpPr>
            <p:nvPr/>
          </p:nvSpPr>
          <p:spPr bwMode="auto">
            <a:xfrm>
              <a:off x="3302" y="428"/>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35" name="Rectangle 537"/>
            <p:cNvSpPr>
              <a:spLocks noChangeArrowheads="1"/>
            </p:cNvSpPr>
            <p:nvPr/>
          </p:nvSpPr>
          <p:spPr bwMode="auto">
            <a:xfrm>
              <a:off x="3339" y="428"/>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136" name="Rectangle 538"/>
            <p:cNvSpPr>
              <a:spLocks noChangeArrowheads="1"/>
            </p:cNvSpPr>
            <p:nvPr/>
          </p:nvSpPr>
          <p:spPr bwMode="auto">
            <a:xfrm>
              <a:off x="4199" y="609"/>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137" name="Rectangle 539"/>
            <p:cNvSpPr>
              <a:spLocks noChangeArrowheads="1"/>
            </p:cNvSpPr>
            <p:nvPr/>
          </p:nvSpPr>
          <p:spPr bwMode="auto">
            <a:xfrm>
              <a:off x="4242" y="609"/>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38" name="Rectangle 540"/>
            <p:cNvSpPr>
              <a:spLocks noChangeArrowheads="1"/>
            </p:cNvSpPr>
            <p:nvPr/>
          </p:nvSpPr>
          <p:spPr bwMode="auto">
            <a:xfrm>
              <a:off x="4279" y="609"/>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139" name="Rectangle 541"/>
            <p:cNvSpPr>
              <a:spLocks noChangeArrowheads="1"/>
            </p:cNvSpPr>
            <p:nvPr/>
          </p:nvSpPr>
          <p:spPr bwMode="auto">
            <a:xfrm>
              <a:off x="4323" y="609"/>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140" name="Rectangle 542"/>
            <p:cNvSpPr>
              <a:spLocks noChangeArrowheads="1"/>
            </p:cNvSpPr>
            <p:nvPr/>
          </p:nvSpPr>
          <p:spPr bwMode="auto">
            <a:xfrm>
              <a:off x="4338" y="609"/>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W</a:t>
              </a:r>
              <a:endParaRPr lang="en-US" altLang="zh-CN"/>
            </a:p>
          </p:txBody>
        </p:sp>
        <p:sp>
          <p:nvSpPr>
            <p:cNvPr id="141" name="Rectangle 543"/>
            <p:cNvSpPr>
              <a:spLocks noChangeArrowheads="1"/>
            </p:cNvSpPr>
            <p:nvPr/>
          </p:nvSpPr>
          <p:spPr bwMode="auto">
            <a:xfrm>
              <a:off x="4388" y="609"/>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B</a:t>
              </a:r>
              <a:endParaRPr lang="en-US" altLang="zh-CN"/>
            </a:p>
          </p:txBody>
        </p:sp>
        <p:sp>
          <p:nvSpPr>
            <p:cNvPr id="142" name="Freeform 544"/>
            <p:cNvSpPr>
              <a:spLocks/>
            </p:cNvSpPr>
            <p:nvPr/>
          </p:nvSpPr>
          <p:spPr bwMode="auto">
            <a:xfrm>
              <a:off x="988" y="995"/>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43" name="Line 545"/>
            <p:cNvSpPr>
              <a:spLocks noChangeShapeType="1"/>
            </p:cNvSpPr>
            <p:nvPr/>
          </p:nvSpPr>
          <p:spPr bwMode="auto">
            <a:xfrm flipH="1">
              <a:off x="1128" y="1008"/>
              <a:ext cx="1001"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546"/>
            <p:cNvSpPr>
              <a:spLocks noChangeShapeType="1"/>
            </p:cNvSpPr>
            <p:nvPr/>
          </p:nvSpPr>
          <p:spPr bwMode="auto">
            <a:xfrm flipH="1">
              <a:off x="724" y="1008"/>
              <a:ext cx="271"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Freeform 547"/>
            <p:cNvSpPr>
              <a:spLocks/>
            </p:cNvSpPr>
            <p:nvPr/>
          </p:nvSpPr>
          <p:spPr bwMode="auto">
            <a:xfrm>
              <a:off x="554" y="297"/>
              <a:ext cx="26" cy="26"/>
            </a:xfrm>
            <a:custGeom>
              <a:avLst/>
              <a:gdLst>
                <a:gd name="T0" fmla="*/ 0 w 26"/>
                <a:gd name="T1" fmla="*/ 0 h 26"/>
                <a:gd name="T2" fmla="*/ 0 w 26"/>
                <a:gd name="T3" fmla="*/ 26 h 26"/>
                <a:gd name="T4" fmla="*/ 26 w 26"/>
                <a:gd name="T5" fmla="*/ 13 h 26"/>
                <a:gd name="T6" fmla="*/ 0 w 26"/>
                <a:gd name="T7" fmla="*/ 0 h 26"/>
                <a:gd name="T8" fmla="*/ 0 60000 65536"/>
                <a:gd name="T9" fmla="*/ 0 60000 65536"/>
                <a:gd name="T10" fmla="*/ 0 60000 65536"/>
                <a:gd name="T11" fmla="*/ 0 60000 65536"/>
                <a:gd name="T12" fmla="*/ 0 w 26"/>
                <a:gd name="T13" fmla="*/ 0 h 26"/>
                <a:gd name="T14" fmla="*/ 26 w 26"/>
                <a:gd name="T15" fmla="*/ 26 h 26"/>
              </a:gdLst>
              <a:ahLst/>
              <a:cxnLst>
                <a:cxn ang="T8">
                  <a:pos x="T0" y="T1"/>
                </a:cxn>
                <a:cxn ang="T9">
                  <a:pos x="T2" y="T3"/>
                </a:cxn>
                <a:cxn ang="T10">
                  <a:pos x="T4" y="T5"/>
                </a:cxn>
                <a:cxn ang="T11">
                  <a:pos x="T6" y="T7"/>
                </a:cxn>
              </a:cxnLst>
              <a:rect l="T12" t="T13" r="T14" b="T15"/>
              <a:pathLst>
                <a:path w="26" h="26">
                  <a:moveTo>
                    <a:pt x="0" y="0"/>
                  </a:moveTo>
                  <a:lnTo>
                    <a:pt x="0" y="26"/>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46" name="Freeform 548"/>
            <p:cNvSpPr>
              <a:spLocks/>
            </p:cNvSpPr>
            <p:nvPr/>
          </p:nvSpPr>
          <p:spPr bwMode="auto">
            <a:xfrm>
              <a:off x="554" y="539"/>
              <a:ext cx="26" cy="26"/>
            </a:xfrm>
            <a:custGeom>
              <a:avLst/>
              <a:gdLst>
                <a:gd name="T0" fmla="*/ 0 w 26"/>
                <a:gd name="T1" fmla="*/ 0 h 26"/>
                <a:gd name="T2" fmla="*/ 0 w 26"/>
                <a:gd name="T3" fmla="*/ 26 h 26"/>
                <a:gd name="T4" fmla="*/ 26 w 26"/>
                <a:gd name="T5" fmla="*/ 13 h 26"/>
                <a:gd name="T6" fmla="*/ 0 w 26"/>
                <a:gd name="T7" fmla="*/ 0 h 26"/>
                <a:gd name="T8" fmla="*/ 0 60000 65536"/>
                <a:gd name="T9" fmla="*/ 0 60000 65536"/>
                <a:gd name="T10" fmla="*/ 0 60000 65536"/>
                <a:gd name="T11" fmla="*/ 0 60000 65536"/>
                <a:gd name="T12" fmla="*/ 0 w 26"/>
                <a:gd name="T13" fmla="*/ 0 h 26"/>
                <a:gd name="T14" fmla="*/ 26 w 26"/>
                <a:gd name="T15" fmla="*/ 26 h 26"/>
              </a:gdLst>
              <a:ahLst/>
              <a:cxnLst>
                <a:cxn ang="T8">
                  <a:pos x="T0" y="T1"/>
                </a:cxn>
                <a:cxn ang="T9">
                  <a:pos x="T2" y="T3"/>
                </a:cxn>
                <a:cxn ang="T10">
                  <a:pos x="T4" y="T5"/>
                </a:cxn>
                <a:cxn ang="T11">
                  <a:pos x="T6" y="T7"/>
                </a:cxn>
              </a:cxnLst>
              <a:rect l="T12" t="T13" r="T14" b="T15"/>
              <a:pathLst>
                <a:path w="26" h="26">
                  <a:moveTo>
                    <a:pt x="0" y="0"/>
                  </a:moveTo>
                  <a:lnTo>
                    <a:pt x="0" y="26"/>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47" name="Freeform 549"/>
            <p:cNvSpPr>
              <a:spLocks/>
            </p:cNvSpPr>
            <p:nvPr/>
          </p:nvSpPr>
          <p:spPr bwMode="auto">
            <a:xfrm>
              <a:off x="585" y="260"/>
              <a:ext cx="102" cy="342"/>
            </a:xfrm>
            <a:custGeom>
              <a:avLst/>
              <a:gdLst>
                <a:gd name="T0" fmla="*/ 0 w 102"/>
                <a:gd name="T1" fmla="*/ 50 h 342"/>
                <a:gd name="T2" fmla="*/ 2 w 102"/>
                <a:gd name="T3" fmla="*/ 43 h 342"/>
                <a:gd name="T4" fmla="*/ 4 w 102"/>
                <a:gd name="T5" fmla="*/ 34 h 342"/>
                <a:gd name="T6" fmla="*/ 6 w 102"/>
                <a:gd name="T7" fmla="*/ 28 h 342"/>
                <a:gd name="T8" fmla="*/ 10 w 102"/>
                <a:gd name="T9" fmla="*/ 21 h 342"/>
                <a:gd name="T10" fmla="*/ 15 w 102"/>
                <a:gd name="T11" fmla="*/ 15 h 342"/>
                <a:gd name="T12" fmla="*/ 21 w 102"/>
                <a:gd name="T13" fmla="*/ 10 h 342"/>
                <a:gd name="T14" fmla="*/ 28 w 102"/>
                <a:gd name="T15" fmla="*/ 6 h 342"/>
                <a:gd name="T16" fmla="*/ 34 w 102"/>
                <a:gd name="T17" fmla="*/ 2 h 342"/>
                <a:gd name="T18" fmla="*/ 43 w 102"/>
                <a:gd name="T19" fmla="*/ 2 h 342"/>
                <a:gd name="T20" fmla="*/ 52 w 102"/>
                <a:gd name="T21" fmla="*/ 0 h 342"/>
                <a:gd name="T22" fmla="*/ 58 w 102"/>
                <a:gd name="T23" fmla="*/ 2 h 342"/>
                <a:gd name="T24" fmla="*/ 67 w 102"/>
                <a:gd name="T25" fmla="*/ 2 h 342"/>
                <a:gd name="T26" fmla="*/ 74 w 102"/>
                <a:gd name="T27" fmla="*/ 6 h 342"/>
                <a:gd name="T28" fmla="*/ 80 w 102"/>
                <a:gd name="T29" fmla="*/ 10 h 342"/>
                <a:gd name="T30" fmla="*/ 87 w 102"/>
                <a:gd name="T31" fmla="*/ 15 h 342"/>
                <a:gd name="T32" fmla="*/ 91 w 102"/>
                <a:gd name="T33" fmla="*/ 21 h 342"/>
                <a:gd name="T34" fmla="*/ 96 w 102"/>
                <a:gd name="T35" fmla="*/ 28 h 342"/>
                <a:gd name="T36" fmla="*/ 98 w 102"/>
                <a:gd name="T37" fmla="*/ 34 h 342"/>
                <a:gd name="T38" fmla="*/ 100 w 102"/>
                <a:gd name="T39" fmla="*/ 43 h 342"/>
                <a:gd name="T40" fmla="*/ 102 w 102"/>
                <a:gd name="T41" fmla="*/ 50 h 342"/>
                <a:gd name="T42" fmla="*/ 102 w 102"/>
                <a:gd name="T43" fmla="*/ 292 h 342"/>
                <a:gd name="T44" fmla="*/ 100 w 102"/>
                <a:gd name="T45" fmla="*/ 301 h 342"/>
                <a:gd name="T46" fmla="*/ 98 w 102"/>
                <a:gd name="T47" fmla="*/ 307 h 342"/>
                <a:gd name="T48" fmla="*/ 96 w 102"/>
                <a:gd name="T49" fmla="*/ 316 h 342"/>
                <a:gd name="T50" fmla="*/ 91 w 102"/>
                <a:gd name="T51" fmla="*/ 322 h 342"/>
                <a:gd name="T52" fmla="*/ 87 w 102"/>
                <a:gd name="T53" fmla="*/ 327 h 342"/>
                <a:gd name="T54" fmla="*/ 80 w 102"/>
                <a:gd name="T55" fmla="*/ 333 h 342"/>
                <a:gd name="T56" fmla="*/ 74 w 102"/>
                <a:gd name="T57" fmla="*/ 336 h 342"/>
                <a:gd name="T58" fmla="*/ 67 w 102"/>
                <a:gd name="T59" fmla="*/ 340 h 342"/>
                <a:gd name="T60" fmla="*/ 58 w 102"/>
                <a:gd name="T61" fmla="*/ 342 h 342"/>
                <a:gd name="T62" fmla="*/ 52 w 102"/>
                <a:gd name="T63" fmla="*/ 342 h 342"/>
                <a:gd name="T64" fmla="*/ 43 w 102"/>
                <a:gd name="T65" fmla="*/ 342 h 342"/>
                <a:gd name="T66" fmla="*/ 34 w 102"/>
                <a:gd name="T67" fmla="*/ 340 h 342"/>
                <a:gd name="T68" fmla="*/ 28 w 102"/>
                <a:gd name="T69" fmla="*/ 336 h 342"/>
                <a:gd name="T70" fmla="*/ 21 w 102"/>
                <a:gd name="T71" fmla="*/ 333 h 342"/>
                <a:gd name="T72" fmla="*/ 15 w 102"/>
                <a:gd name="T73" fmla="*/ 327 h 342"/>
                <a:gd name="T74" fmla="*/ 10 w 102"/>
                <a:gd name="T75" fmla="*/ 322 h 342"/>
                <a:gd name="T76" fmla="*/ 6 w 102"/>
                <a:gd name="T77" fmla="*/ 316 h 342"/>
                <a:gd name="T78" fmla="*/ 4 w 102"/>
                <a:gd name="T79" fmla="*/ 307 h 342"/>
                <a:gd name="T80" fmla="*/ 2 w 102"/>
                <a:gd name="T81" fmla="*/ 301 h 342"/>
                <a:gd name="T82" fmla="*/ 0 w 102"/>
                <a:gd name="T83" fmla="*/ 292 h 342"/>
                <a:gd name="T84" fmla="*/ 0 w 102"/>
                <a:gd name="T85" fmla="*/ 50 h 3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2"/>
                <a:gd name="T130" fmla="*/ 0 h 342"/>
                <a:gd name="T131" fmla="*/ 102 w 102"/>
                <a:gd name="T132" fmla="*/ 342 h 3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2" h="342">
                  <a:moveTo>
                    <a:pt x="0" y="50"/>
                  </a:moveTo>
                  <a:lnTo>
                    <a:pt x="2" y="43"/>
                  </a:lnTo>
                  <a:lnTo>
                    <a:pt x="4" y="34"/>
                  </a:lnTo>
                  <a:lnTo>
                    <a:pt x="6" y="28"/>
                  </a:lnTo>
                  <a:lnTo>
                    <a:pt x="10" y="21"/>
                  </a:lnTo>
                  <a:lnTo>
                    <a:pt x="15" y="15"/>
                  </a:lnTo>
                  <a:lnTo>
                    <a:pt x="21" y="10"/>
                  </a:lnTo>
                  <a:lnTo>
                    <a:pt x="28" y="6"/>
                  </a:lnTo>
                  <a:lnTo>
                    <a:pt x="34" y="2"/>
                  </a:lnTo>
                  <a:lnTo>
                    <a:pt x="43" y="2"/>
                  </a:lnTo>
                  <a:lnTo>
                    <a:pt x="52" y="0"/>
                  </a:lnTo>
                  <a:lnTo>
                    <a:pt x="58" y="2"/>
                  </a:lnTo>
                  <a:lnTo>
                    <a:pt x="67" y="2"/>
                  </a:lnTo>
                  <a:lnTo>
                    <a:pt x="74" y="6"/>
                  </a:lnTo>
                  <a:lnTo>
                    <a:pt x="80" y="10"/>
                  </a:lnTo>
                  <a:lnTo>
                    <a:pt x="87" y="15"/>
                  </a:lnTo>
                  <a:lnTo>
                    <a:pt x="91" y="21"/>
                  </a:lnTo>
                  <a:lnTo>
                    <a:pt x="96" y="28"/>
                  </a:lnTo>
                  <a:lnTo>
                    <a:pt x="98" y="34"/>
                  </a:lnTo>
                  <a:lnTo>
                    <a:pt x="100" y="43"/>
                  </a:lnTo>
                  <a:lnTo>
                    <a:pt x="102" y="50"/>
                  </a:lnTo>
                  <a:lnTo>
                    <a:pt x="102" y="292"/>
                  </a:lnTo>
                  <a:lnTo>
                    <a:pt x="100" y="301"/>
                  </a:lnTo>
                  <a:lnTo>
                    <a:pt x="98" y="307"/>
                  </a:lnTo>
                  <a:lnTo>
                    <a:pt x="96" y="316"/>
                  </a:lnTo>
                  <a:lnTo>
                    <a:pt x="91" y="322"/>
                  </a:lnTo>
                  <a:lnTo>
                    <a:pt x="87" y="327"/>
                  </a:lnTo>
                  <a:lnTo>
                    <a:pt x="80" y="333"/>
                  </a:lnTo>
                  <a:lnTo>
                    <a:pt x="74" y="336"/>
                  </a:lnTo>
                  <a:lnTo>
                    <a:pt x="67" y="340"/>
                  </a:lnTo>
                  <a:lnTo>
                    <a:pt x="58" y="342"/>
                  </a:lnTo>
                  <a:lnTo>
                    <a:pt x="52" y="342"/>
                  </a:lnTo>
                  <a:lnTo>
                    <a:pt x="43" y="342"/>
                  </a:lnTo>
                  <a:lnTo>
                    <a:pt x="34" y="340"/>
                  </a:lnTo>
                  <a:lnTo>
                    <a:pt x="28" y="336"/>
                  </a:lnTo>
                  <a:lnTo>
                    <a:pt x="21" y="333"/>
                  </a:lnTo>
                  <a:lnTo>
                    <a:pt x="15" y="327"/>
                  </a:lnTo>
                  <a:lnTo>
                    <a:pt x="10" y="322"/>
                  </a:lnTo>
                  <a:lnTo>
                    <a:pt x="6" y="316"/>
                  </a:lnTo>
                  <a:lnTo>
                    <a:pt x="4" y="307"/>
                  </a:lnTo>
                  <a:lnTo>
                    <a:pt x="2" y="301"/>
                  </a:lnTo>
                  <a:lnTo>
                    <a:pt x="0" y="292"/>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48" name="Freeform 550"/>
            <p:cNvSpPr>
              <a:spLocks/>
            </p:cNvSpPr>
            <p:nvPr/>
          </p:nvSpPr>
          <p:spPr bwMode="auto">
            <a:xfrm>
              <a:off x="585" y="260"/>
              <a:ext cx="102" cy="342"/>
            </a:xfrm>
            <a:custGeom>
              <a:avLst/>
              <a:gdLst>
                <a:gd name="T0" fmla="*/ 0 w 102"/>
                <a:gd name="T1" fmla="*/ 50 h 342"/>
                <a:gd name="T2" fmla="*/ 2 w 102"/>
                <a:gd name="T3" fmla="*/ 43 h 342"/>
                <a:gd name="T4" fmla="*/ 4 w 102"/>
                <a:gd name="T5" fmla="*/ 34 h 342"/>
                <a:gd name="T6" fmla="*/ 6 w 102"/>
                <a:gd name="T7" fmla="*/ 28 h 342"/>
                <a:gd name="T8" fmla="*/ 10 w 102"/>
                <a:gd name="T9" fmla="*/ 21 h 342"/>
                <a:gd name="T10" fmla="*/ 15 w 102"/>
                <a:gd name="T11" fmla="*/ 15 h 342"/>
                <a:gd name="T12" fmla="*/ 21 w 102"/>
                <a:gd name="T13" fmla="*/ 10 h 342"/>
                <a:gd name="T14" fmla="*/ 28 w 102"/>
                <a:gd name="T15" fmla="*/ 6 h 342"/>
                <a:gd name="T16" fmla="*/ 34 w 102"/>
                <a:gd name="T17" fmla="*/ 2 h 342"/>
                <a:gd name="T18" fmla="*/ 43 w 102"/>
                <a:gd name="T19" fmla="*/ 2 h 342"/>
                <a:gd name="T20" fmla="*/ 52 w 102"/>
                <a:gd name="T21" fmla="*/ 0 h 342"/>
                <a:gd name="T22" fmla="*/ 58 w 102"/>
                <a:gd name="T23" fmla="*/ 2 h 342"/>
                <a:gd name="T24" fmla="*/ 67 w 102"/>
                <a:gd name="T25" fmla="*/ 2 h 342"/>
                <a:gd name="T26" fmla="*/ 74 w 102"/>
                <a:gd name="T27" fmla="*/ 6 h 342"/>
                <a:gd name="T28" fmla="*/ 80 w 102"/>
                <a:gd name="T29" fmla="*/ 10 h 342"/>
                <a:gd name="T30" fmla="*/ 87 w 102"/>
                <a:gd name="T31" fmla="*/ 15 h 342"/>
                <a:gd name="T32" fmla="*/ 91 w 102"/>
                <a:gd name="T33" fmla="*/ 21 h 342"/>
                <a:gd name="T34" fmla="*/ 96 w 102"/>
                <a:gd name="T35" fmla="*/ 28 h 342"/>
                <a:gd name="T36" fmla="*/ 98 w 102"/>
                <a:gd name="T37" fmla="*/ 34 h 342"/>
                <a:gd name="T38" fmla="*/ 100 w 102"/>
                <a:gd name="T39" fmla="*/ 43 h 342"/>
                <a:gd name="T40" fmla="*/ 102 w 102"/>
                <a:gd name="T41" fmla="*/ 50 h 342"/>
                <a:gd name="T42" fmla="*/ 102 w 102"/>
                <a:gd name="T43" fmla="*/ 292 h 342"/>
                <a:gd name="T44" fmla="*/ 100 w 102"/>
                <a:gd name="T45" fmla="*/ 301 h 342"/>
                <a:gd name="T46" fmla="*/ 98 w 102"/>
                <a:gd name="T47" fmla="*/ 307 h 342"/>
                <a:gd name="T48" fmla="*/ 96 w 102"/>
                <a:gd name="T49" fmla="*/ 316 h 342"/>
                <a:gd name="T50" fmla="*/ 91 w 102"/>
                <a:gd name="T51" fmla="*/ 322 h 342"/>
                <a:gd name="T52" fmla="*/ 87 w 102"/>
                <a:gd name="T53" fmla="*/ 327 h 342"/>
                <a:gd name="T54" fmla="*/ 80 w 102"/>
                <a:gd name="T55" fmla="*/ 333 h 342"/>
                <a:gd name="T56" fmla="*/ 74 w 102"/>
                <a:gd name="T57" fmla="*/ 336 h 342"/>
                <a:gd name="T58" fmla="*/ 67 w 102"/>
                <a:gd name="T59" fmla="*/ 340 h 342"/>
                <a:gd name="T60" fmla="*/ 58 w 102"/>
                <a:gd name="T61" fmla="*/ 342 h 342"/>
                <a:gd name="T62" fmla="*/ 52 w 102"/>
                <a:gd name="T63" fmla="*/ 342 h 342"/>
                <a:gd name="T64" fmla="*/ 43 w 102"/>
                <a:gd name="T65" fmla="*/ 342 h 342"/>
                <a:gd name="T66" fmla="*/ 34 w 102"/>
                <a:gd name="T67" fmla="*/ 340 h 342"/>
                <a:gd name="T68" fmla="*/ 28 w 102"/>
                <a:gd name="T69" fmla="*/ 336 h 342"/>
                <a:gd name="T70" fmla="*/ 21 w 102"/>
                <a:gd name="T71" fmla="*/ 333 h 342"/>
                <a:gd name="T72" fmla="*/ 15 w 102"/>
                <a:gd name="T73" fmla="*/ 327 h 342"/>
                <a:gd name="T74" fmla="*/ 10 w 102"/>
                <a:gd name="T75" fmla="*/ 322 h 342"/>
                <a:gd name="T76" fmla="*/ 6 w 102"/>
                <a:gd name="T77" fmla="*/ 316 h 342"/>
                <a:gd name="T78" fmla="*/ 4 w 102"/>
                <a:gd name="T79" fmla="*/ 307 h 342"/>
                <a:gd name="T80" fmla="*/ 2 w 102"/>
                <a:gd name="T81" fmla="*/ 301 h 342"/>
                <a:gd name="T82" fmla="*/ 0 w 102"/>
                <a:gd name="T83" fmla="*/ 292 h 342"/>
                <a:gd name="T84" fmla="*/ 0 w 102"/>
                <a:gd name="T85" fmla="*/ 50 h 3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2"/>
                <a:gd name="T130" fmla="*/ 0 h 342"/>
                <a:gd name="T131" fmla="*/ 102 w 102"/>
                <a:gd name="T132" fmla="*/ 342 h 3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2" h="342">
                  <a:moveTo>
                    <a:pt x="0" y="50"/>
                  </a:moveTo>
                  <a:lnTo>
                    <a:pt x="2" y="43"/>
                  </a:lnTo>
                  <a:lnTo>
                    <a:pt x="4" y="34"/>
                  </a:lnTo>
                  <a:lnTo>
                    <a:pt x="6" y="28"/>
                  </a:lnTo>
                  <a:lnTo>
                    <a:pt x="10" y="21"/>
                  </a:lnTo>
                  <a:lnTo>
                    <a:pt x="15" y="15"/>
                  </a:lnTo>
                  <a:lnTo>
                    <a:pt x="21" y="10"/>
                  </a:lnTo>
                  <a:lnTo>
                    <a:pt x="28" y="6"/>
                  </a:lnTo>
                  <a:lnTo>
                    <a:pt x="34" y="2"/>
                  </a:lnTo>
                  <a:lnTo>
                    <a:pt x="43" y="2"/>
                  </a:lnTo>
                  <a:lnTo>
                    <a:pt x="52" y="0"/>
                  </a:lnTo>
                  <a:lnTo>
                    <a:pt x="58" y="2"/>
                  </a:lnTo>
                  <a:lnTo>
                    <a:pt x="67" y="2"/>
                  </a:lnTo>
                  <a:lnTo>
                    <a:pt x="74" y="6"/>
                  </a:lnTo>
                  <a:lnTo>
                    <a:pt x="80" y="10"/>
                  </a:lnTo>
                  <a:lnTo>
                    <a:pt x="87" y="15"/>
                  </a:lnTo>
                  <a:lnTo>
                    <a:pt x="91" y="21"/>
                  </a:lnTo>
                  <a:lnTo>
                    <a:pt x="96" y="28"/>
                  </a:lnTo>
                  <a:lnTo>
                    <a:pt x="98" y="34"/>
                  </a:lnTo>
                  <a:lnTo>
                    <a:pt x="100" y="43"/>
                  </a:lnTo>
                  <a:lnTo>
                    <a:pt x="102" y="50"/>
                  </a:lnTo>
                  <a:lnTo>
                    <a:pt x="102" y="292"/>
                  </a:lnTo>
                  <a:lnTo>
                    <a:pt x="100" y="301"/>
                  </a:lnTo>
                  <a:lnTo>
                    <a:pt x="98" y="307"/>
                  </a:lnTo>
                  <a:lnTo>
                    <a:pt x="96" y="316"/>
                  </a:lnTo>
                  <a:lnTo>
                    <a:pt x="91" y="322"/>
                  </a:lnTo>
                  <a:lnTo>
                    <a:pt x="87" y="327"/>
                  </a:lnTo>
                  <a:lnTo>
                    <a:pt x="80" y="333"/>
                  </a:lnTo>
                  <a:lnTo>
                    <a:pt x="74" y="336"/>
                  </a:lnTo>
                  <a:lnTo>
                    <a:pt x="67" y="340"/>
                  </a:lnTo>
                  <a:lnTo>
                    <a:pt x="58" y="342"/>
                  </a:lnTo>
                  <a:lnTo>
                    <a:pt x="52" y="342"/>
                  </a:lnTo>
                  <a:lnTo>
                    <a:pt x="43" y="342"/>
                  </a:lnTo>
                  <a:lnTo>
                    <a:pt x="34" y="340"/>
                  </a:lnTo>
                  <a:lnTo>
                    <a:pt x="28" y="336"/>
                  </a:lnTo>
                  <a:lnTo>
                    <a:pt x="21" y="333"/>
                  </a:lnTo>
                  <a:lnTo>
                    <a:pt x="15" y="327"/>
                  </a:lnTo>
                  <a:lnTo>
                    <a:pt x="10" y="322"/>
                  </a:lnTo>
                  <a:lnTo>
                    <a:pt x="6" y="316"/>
                  </a:lnTo>
                  <a:lnTo>
                    <a:pt x="4" y="307"/>
                  </a:lnTo>
                  <a:lnTo>
                    <a:pt x="2" y="301"/>
                  </a:lnTo>
                  <a:lnTo>
                    <a:pt x="0" y="292"/>
                  </a:lnTo>
                  <a:lnTo>
                    <a:pt x="0" y="5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49" name="Rectangle 551"/>
            <p:cNvSpPr>
              <a:spLocks noChangeArrowheads="1"/>
            </p:cNvSpPr>
            <p:nvPr/>
          </p:nvSpPr>
          <p:spPr bwMode="auto">
            <a:xfrm>
              <a:off x="611" y="345"/>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150" name="Rectangle 552"/>
            <p:cNvSpPr>
              <a:spLocks noChangeArrowheads="1"/>
            </p:cNvSpPr>
            <p:nvPr/>
          </p:nvSpPr>
          <p:spPr bwMode="auto">
            <a:xfrm>
              <a:off x="657" y="345"/>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51" name="Rectangle 553"/>
            <p:cNvSpPr>
              <a:spLocks noChangeArrowheads="1"/>
            </p:cNvSpPr>
            <p:nvPr/>
          </p:nvSpPr>
          <p:spPr bwMode="auto">
            <a:xfrm>
              <a:off x="619" y="39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152" name="Rectangle 554"/>
            <p:cNvSpPr>
              <a:spLocks noChangeArrowheads="1"/>
            </p:cNvSpPr>
            <p:nvPr/>
          </p:nvSpPr>
          <p:spPr bwMode="auto">
            <a:xfrm>
              <a:off x="650" y="399"/>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53" name="Rectangle 555"/>
            <p:cNvSpPr>
              <a:spLocks noChangeArrowheads="1"/>
            </p:cNvSpPr>
            <p:nvPr/>
          </p:nvSpPr>
          <p:spPr bwMode="auto">
            <a:xfrm>
              <a:off x="619" y="452"/>
              <a:ext cx="5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x</a:t>
              </a:r>
              <a:endParaRPr lang="en-US" altLang="zh-CN"/>
            </a:p>
          </p:txBody>
        </p:sp>
        <p:sp>
          <p:nvSpPr>
            <p:cNvPr id="154" name="Rectangle 556"/>
            <p:cNvSpPr>
              <a:spLocks noChangeArrowheads="1"/>
            </p:cNvSpPr>
            <p:nvPr/>
          </p:nvSpPr>
          <p:spPr bwMode="auto">
            <a:xfrm>
              <a:off x="604" y="27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0</a:t>
              </a:r>
              <a:endParaRPr lang="en-US" altLang="zh-CN"/>
            </a:p>
          </p:txBody>
        </p:sp>
        <p:sp>
          <p:nvSpPr>
            <p:cNvPr id="155" name="Rectangle 557"/>
            <p:cNvSpPr>
              <a:spLocks noChangeArrowheads="1"/>
            </p:cNvSpPr>
            <p:nvPr/>
          </p:nvSpPr>
          <p:spPr bwMode="auto">
            <a:xfrm>
              <a:off x="604" y="51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156" name="Freeform 558"/>
            <p:cNvSpPr>
              <a:spLocks/>
            </p:cNvSpPr>
            <p:nvPr/>
          </p:nvSpPr>
          <p:spPr bwMode="auto">
            <a:xfrm>
              <a:off x="445" y="310"/>
              <a:ext cx="362" cy="700"/>
            </a:xfrm>
            <a:custGeom>
              <a:avLst/>
              <a:gdLst>
                <a:gd name="T0" fmla="*/ 122 w 362"/>
                <a:gd name="T1" fmla="*/ 0 h 700"/>
                <a:gd name="T2" fmla="*/ 0 w 362"/>
                <a:gd name="T3" fmla="*/ 0 h 700"/>
                <a:gd name="T4" fmla="*/ 0 w 362"/>
                <a:gd name="T5" fmla="*/ 392 h 700"/>
                <a:gd name="T6" fmla="*/ 362 w 362"/>
                <a:gd name="T7" fmla="*/ 392 h 700"/>
                <a:gd name="T8" fmla="*/ 362 w 362"/>
                <a:gd name="T9" fmla="*/ 700 h 700"/>
                <a:gd name="T10" fmla="*/ 0 60000 65536"/>
                <a:gd name="T11" fmla="*/ 0 60000 65536"/>
                <a:gd name="T12" fmla="*/ 0 60000 65536"/>
                <a:gd name="T13" fmla="*/ 0 60000 65536"/>
                <a:gd name="T14" fmla="*/ 0 60000 65536"/>
                <a:gd name="T15" fmla="*/ 0 w 362"/>
                <a:gd name="T16" fmla="*/ 0 h 700"/>
                <a:gd name="T17" fmla="*/ 362 w 362"/>
                <a:gd name="T18" fmla="*/ 700 h 700"/>
              </a:gdLst>
              <a:ahLst/>
              <a:cxnLst>
                <a:cxn ang="T10">
                  <a:pos x="T0" y="T1"/>
                </a:cxn>
                <a:cxn ang="T11">
                  <a:pos x="T2" y="T3"/>
                </a:cxn>
                <a:cxn ang="T12">
                  <a:pos x="T4" y="T5"/>
                </a:cxn>
                <a:cxn ang="T13">
                  <a:pos x="T6" y="T7"/>
                </a:cxn>
                <a:cxn ang="T14">
                  <a:pos x="T8" y="T9"/>
                </a:cxn>
              </a:cxnLst>
              <a:rect l="T15" t="T16" r="T17" b="T18"/>
              <a:pathLst>
                <a:path w="362" h="700">
                  <a:moveTo>
                    <a:pt x="122" y="0"/>
                  </a:moveTo>
                  <a:lnTo>
                    <a:pt x="0" y="0"/>
                  </a:lnTo>
                  <a:lnTo>
                    <a:pt x="0" y="392"/>
                  </a:lnTo>
                  <a:lnTo>
                    <a:pt x="362" y="392"/>
                  </a:lnTo>
                  <a:lnTo>
                    <a:pt x="362" y="70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57" name="Freeform 559"/>
            <p:cNvSpPr>
              <a:spLocks/>
            </p:cNvSpPr>
            <p:nvPr/>
          </p:nvSpPr>
          <p:spPr bwMode="auto">
            <a:xfrm>
              <a:off x="11" y="220"/>
              <a:ext cx="735" cy="1362"/>
            </a:xfrm>
            <a:custGeom>
              <a:avLst/>
              <a:gdLst>
                <a:gd name="T0" fmla="*/ 61 w 735"/>
                <a:gd name="T1" fmla="*/ 1362 h 1362"/>
                <a:gd name="T2" fmla="*/ 0 w 735"/>
                <a:gd name="T3" fmla="*/ 1362 h 1362"/>
                <a:gd name="T4" fmla="*/ 0 w 735"/>
                <a:gd name="T5" fmla="*/ 0 h 1362"/>
                <a:gd name="T6" fmla="*/ 735 w 735"/>
                <a:gd name="T7" fmla="*/ 0 h 1362"/>
                <a:gd name="T8" fmla="*/ 735 w 735"/>
                <a:gd name="T9" fmla="*/ 212 h 1362"/>
                <a:gd name="T10" fmla="*/ 674 w 735"/>
                <a:gd name="T11" fmla="*/ 212 h 1362"/>
                <a:gd name="T12" fmla="*/ 0 60000 65536"/>
                <a:gd name="T13" fmla="*/ 0 60000 65536"/>
                <a:gd name="T14" fmla="*/ 0 60000 65536"/>
                <a:gd name="T15" fmla="*/ 0 60000 65536"/>
                <a:gd name="T16" fmla="*/ 0 60000 65536"/>
                <a:gd name="T17" fmla="*/ 0 60000 65536"/>
                <a:gd name="T18" fmla="*/ 0 w 735"/>
                <a:gd name="T19" fmla="*/ 0 h 1362"/>
                <a:gd name="T20" fmla="*/ 735 w 735"/>
                <a:gd name="T21" fmla="*/ 1362 h 1362"/>
              </a:gdLst>
              <a:ahLst/>
              <a:cxnLst>
                <a:cxn ang="T12">
                  <a:pos x="T0" y="T1"/>
                </a:cxn>
                <a:cxn ang="T13">
                  <a:pos x="T2" y="T3"/>
                </a:cxn>
                <a:cxn ang="T14">
                  <a:pos x="T4" y="T5"/>
                </a:cxn>
                <a:cxn ang="T15">
                  <a:pos x="T6" y="T7"/>
                </a:cxn>
                <a:cxn ang="T16">
                  <a:pos x="T8" y="T9"/>
                </a:cxn>
                <a:cxn ang="T17">
                  <a:pos x="T10" y="T11"/>
                </a:cxn>
              </a:cxnLst>
              <a:rect l="T18" t="T19" r="T20" b="T21"/>
              <a:pathLst>
                <a:path w="735" h="1362">
                  <a:moveTo>
                    <a:pt x="61" y="1362"/>
                  </a:moveTo>
                  <a:lnTo>
                    <a:pt x="0" y="1362"/>
                  </a:lnTo>
                  <a:lnTo>
                    <a:pt x="0" y="0"/>
                  </a:lnTo>
                  <a:lnTo>
                    <a:pt x="735" y="0"/>
                  </a:lnTo>
                  <a:lnTo>
                    <a:pt x="735" y="212"/>
                  </a:lnTo>
                  <a:lnTo>
                    <a:pt x="674" y="21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58" name="Freeform 560"/>
            <p:cNvSpPr>
              <a:spLocks/>
            </p:cNvSpPr>
            <p:nvPr/>
          </p:nvSpPr>
          <p:spPr bwMode="auto">
            <a:xfrm>
              <a:off x="504" y="140"/>
              <a:ext cx="3156" cy="1031"/>
            </a:xfrm>
            <a:custGeom>
              <a:avLst/>
              <a:gdLst>
                <a:gd name="T0" fmla="*/ 2824 w 3156"/>
                <a:gd name="T1" fmla="*/ 1029 h 1031"/>
                <a:gd name="T2" fmla="*/ 3156 w 3156"/>
                <a:gd name="T3" fmla="*/ 1031 h 1031"/>
                <a:gd name="T4" fmla="*/ 3156 w 3156"/>
                <a:gd name="T5" fmla="*/ 0 h 1031"/>
                <a:gd name="T6" fmla="*/ 364 w 3156"/>
                <a:gd name="T7" fmla="*/ 0 h 1031"/>
                <a:gd name="T8" fmla="*/ 364 w 3156"/>
                <a:gd name="T9" fmla="*/ 504 h 1031"/>
                <a:gd name="T10" fmla="*/ 0 w 3156"/>
                <a:gd name="T11" fmla="*/ 504 h 1031"/>
                <a:gd name="T12" fmla="*/ 0 w 3156"/>
                <a:gd name="T13" fmla="*/ 412 h 1031"/>
                <a:gd name="T14" fmla="*/ 63 w 3156"/>
                <a:gd name="T15" fmla="*/ 412 h 1031"/>
                <a:gd name="T16" fmla="*/ 0 60000 65536"/>
                <a:gd name="T17" fmla="*/ 0 60000 65536"/>
                <a:gd name="T18" fmla="*/ 0 60000 65536"/>
                <a:gd name="T19" fmla="*/ 0 60000 65536"/>
                <a:gd name="T20" fmla="*/ 0 60000 65536"/>
                <a:gd name="T21" fmla="*/ 0 60000 65536"/>
                <a:gd name="T22" fmla="*/ 0 60000 65536"/>
                <a:gd name="T23" fmla="*/ 0 60000 65536"/>
                <a:gd name="T24" fmla="*/ 0 w 3156"/>
                <a:gd name="T25" fmla="*/ 0 h 1031"/>
                <a:gd name="T26" fmla="*/ 3156 w 3156"/>
                <a:gd name="T27" fmla="*/ 1031 h 103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56" h="1031">
                  <a:moveTo>
                    <a:pt x="2824" y="1029"/>
                  </a:moveTo>
                  <a:lnTo>
                    <a:pt x="3156" y="1031"/>
                  </a:lnTo>
                  <a:lnTo>
                    <a:pt x="3156" y="0"/>
                  </a:lnTo>
                  <a:lnTo>
                    <a:pt x="364" y="0"/>
                  </a:lnTo>
                  <a:lnTo>
                    <a:pt x="364" y="504"/>
                  </a:lnTo>
                  <a:lnTo>
                    <a:pt x="0" y="504"/>
                  </a:lnTo>
                  <a:lnTo>
                    <a:pt x="0" y="412"/>
                  </a:lnTo>
                  <a:lnTo>
                    <a:pt x="63" y="41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59" name="Freeform 561"/>
            <p:cNvSpPr>
              <a:spLocks/>
            </p:cNvSpPr>
            <p:nvPr/>
          </p:nvSpPr>
          <p:spPr bwMode="auto">
            <a:xfrm>
              <a:off x="794" y="995"/>
              <a:ext cx="26" cy="28"/>
            </a:xfrm>
            <a:custGeom>
              <a:avLst/>
              <a:gdLst>
                <a:gd name="T0" fmla="*/ 13 w 26"/>
                <a:gd name="T1" fmla="*/ 26 h 28"/>
                <a:gd name="T2" fmla="*/ 15 w 26"/>
                <a:gd name="T3" fmla="*/ 28 h 28"/>
                <a:gd name="T4" fmla="*/ 17 w 26"/>
                <a:gd name="T5" fmla="*/ 26 h 28"/>
                <a:gd name="T6" fmla="*/ 20 w 26"/>
                <a:gd name="T7" fmla="*/ 26 h 28"/>
                <a:gd name="T8" fmla="*/ 22 w 26"/>
                <a:gd name="T9" fmla="*/ 26 h 28"/>
                <a:gd name="T10" fmla="*/ 22 w 26"/>
                <a:gd name="T11" fmla="*/ 24 h 28"/>
                <a:gd name="T12" fmla="*/ 24 w 26"/>
                <a:gd name="T13" fmla="*/ 22 h 28"/>
                <a:gd name="T14" fmla="*/ 24 w 26"/>
                <a:gd name="T15" fmla="*/ 19 h 28"/>
                <a:gd name="T16" fmla="*/ 26 w 26"/>
                <a:gd name="T17" fmla="*/ 19 h 28"/>
                <a:gd name="T18" fmla="*/ 26 w 26"/>
                <a:gd name="T19" fmla="*/ 17 h 28"/>
                <a:gd name="T20" fmla="*/ 26 w 26"/>
                <a:gd name="T21" fmla="*/ 15 h 28"/>
                <a:gd name="T22" fmla="*/ 26 w 26"/>
                <a:gd name="T23" fmla="*/ 13 h 28"/>
                <a:gd name="T24" fmla="*/ 26 w 26"/>
                <a:gd name="T25" fmla="*/ 11 h 28"/>
                <a:gd name="T26" fmla="*/ 24 w 26"/>
                <a:gd name="T27" fmla="*/ 8 h 28"/>
                <a:gd name="T28" fmla="*/ 24 w 26"/>
                <a:gd name="T29" fmla="*/ 6 h 28"/>
                <a:gd name="T30" fmla="*/ 22 w 26"/>
                <a:gd name="T31" fmla="*/ 4 h 28"/>
                <a:gd name="T32" fmla="*/ 20 w 26"/>
                <a:gd name="T33" fmla="*/ 2 h 28"/>
                <a:gd name="T34" fmla="*/ 17 w 26"/>
                <a:gd name="T35" fmla="*/ 2 h 28"/>
                <a:gd name="T36" fmla="*/ 15 w 26"/>
                <a:gd name="T37" fmla="*/ 2 h 28"/>
                <a:gd name="T38" fmla="*/ 13 w 26"/>
                <a:gd name="T39" fmla="*/ 0 h 28"/>
                <a:gd name="T40" fmla="*/ 11 w 26"/>
                <a:gd name="T41" fmla="*/ 2 h 28"/>
                <a:gd name="T42" fmla="*/ 9 w 26"/>
                <a:gd name="T43" fmla="*/ 2 h 28"/>
                <a:gd name="T44" fmla="*/ 6 w 26"/>
                <a:gd name="T45" fmla="*/ 2 h 28"/>
                <a:gd name="T46" fmla="*/ 4 w 26"/>
                <a:gd name="T47" fmla="*/ 4 h 28"/>
                <a:gd name="T48" fmla="*/ 2 w 26"/>
                <a:gd name="T49" fmla="*/ 6 h 28"/>
                <a:gd name="T50" fmla="*/ 2 w 26"/>
                <a:gd name="T51" fmla="*/ 8 h 28"/>
                <a:gd name="T52" fmla="*/ 0 w 26"/>
                <a:gd name="T53" fmla="*/ 11 h 28"/>
                <a:gd name="T54" fmla="*/ 0 w 26"/>
                <a:gd name="T55" fmla="*/ 13 h 28"/>
                <a:gd name="T56" fmla="*/ 0 w 26"/>
                <a:gd name="T57" fmla="*/ 15 h 28"/>
                <a:gd name="T58" fmla="*/ 0 w 26"/>
                <a:gd name="T59" fmla="*/ 17 h 28"/>
                <a:gd name="T60" fmla="*/ 0 w 26"/>
                <a:gd name="T61" fmla="*/ 19 h 28"/>
                <a:gd name="T62" fmla="*/ 2 w 26"/>
                <a:gd name="T63" fmla="*/ 19 h 28"/>
                <a:gd name="T64" fmla="*/ 2 w 26"/>
                <a:gd name="T65" fmla="*/ 22 h 28"/>
                <a:gd name="T66" fmla="*/ 4 w 26"/>
                <a:gd name="T67" fmla="*/ 24 h 28"/>
                <a:gd name="T68" fmla="*/ 4 w 26"/>
                <a:gd name="T69" fmla="*/ 26 h 28"/>
                <a:gd name="T70" fmla="*/ 6 w 26"/>
                <a:gd name="T71" fmla="*/ 26 h 28"/>
                <a:gd name="T72" fmla="*/ 9 w 26"/>
                <a:gd name="T73" fmla="*/ 26 h 28"/>
                <a:gd name="T74" fmla="*/ 11 w 26"/>
                <a:gd name="T75" fmla="*/ 28 h 28"/>
                <a:gd name="T76" fmla="*/ 13 w 26"/>
                <a:gd name="T77" fmla="*/ 28 h 28"/>
                <a:gd name="T78" fmla="*/ 13 w 26"/>
                <a:gd name="T79" fmla="*/ 26 h 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
                <a:gd name="T121" fmla="*/ 0 h 28"/>
                <a:gd name="T122" fmla="*/ 26 w 26"/>
                <a:gd name="T123" fmla="*/ 28 h 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 h="28">
                  <a:moveTo>
                    <a:pt x="13" y="26"/>
                  </a:moveTo>
                  <a:lnTo>
                    <a:pt x="15" y="28"/>
                  </a:lnTo>
                  <a:lnTo>
                    <a:pt x="17" y="26"/>
                  </a:lnTo>
                  <a:lnTo>
                    <a:pt x="20" y="26"/>
                  </a:lnTo>
                  <a:lnTo>
                    <a:pt x="22" y="26"/>
                  </a:lnTo>
                  <a:lnTo>
                    <a:pt x="22" y="24"/>
                  </a:lnTo>
                  <a:lnTo>
                    <a:pt x="24" y="22"/>
                  </a:lnTo>
                  <a:lnTo>
                    <a:pt x="24" y="19"/>
                  </a:lnTo>
                  <a:lnTo>
                    <a:pt x="26" y="19"/>
                  </a:lnTo>
                  <a:lnTo>
                    <a:pt x="26" y="17"/>
                  </a:lnTo>
                  <a:lnTo>
                    <a:pt x="26" y="15"/>
                  </a:lnTo>
                  <a:lnTo>
                    <a:pt x="26" y="13"/>
                  </a:lnTo>
                  <a:lnTo>
                    <a:pt x="26" y="11"/>
                  </a:lnTo>
                  <a:lnTo>
                    <a:pt x="24" y="8"/>
                  </a:lnTo>
                  <a:lnTo>
                    <a:pt x="24" y="6"/>
                  </a:lnTo>
                  <a:lnTo>
                    <a:pt x="22" y="4"/>
                  </a:lnTo>
                  <a:lnTo>
                    <a:pt x="20" y="2"/>
                  </a:lnTo>
                  <a:lnTo>
                    <a:pt x="17" y="2"/>
                  </a:lnTo>
                  <a:lnTo>
                    <a:pt x="15" y="2"/>
                  </a:lnTo>
                  <a:lnTo>
                    <a:pt x="13" y="0"/>
                  </a:lnTo>
                  <a:lnTo>
                    <a:pt x="11" y="2"/>
                  </a:lnTo>
                  <a:lnTo>
                    <a:pt x="9" y="2"/>
                  </a:lnTo>
                  <a:lnTo>
                    <a:pt x="6" y="2"/>
                  </a:lnTo>
                  <a:lnTo>
                    <a:pt x="4" y="4"/>
                  </a:lnTo>
                  <a:lnTo>
                    <a:pt x="2" y="6"/>
                  </a:lnTo>
                  <a:lnTo>
                    <a:pt x="2" y="8"/>
                  </a:lnTo>
                  <a:lnTo>
                    <a:pt x="0" y="11"/>
                  </a:lnTo>
                  <a:lnTo>
                    <a:pt x="0" y="13"/>
                  </a:lnTo>
                  <a:lnTo>
                    <a:pt x="0" y="15"/>
                  </a:lnTo>
                  <a:lnTo>
                    <a:pt x="0" y="17"/>
                  </a:lnTo>
                  <a:lnTo>
                    <a:pt x="0" y="19"/>
                  </a:lnTo>
                  <a:lnTo>
                    <a:pt x="2" y="19"/>
                  </a:lnTo>
                  <a:lnTo>
                    <a:pt x="2" y="22"/>
                  </a:lnTo>
                  <a:lnTo>
                    <a:pt x="4" y="24"/>
                  </a:lnTo>
                  <a:lnTo>
                    <a:pt x="4" y="26"/>
                  </a:lnTo>
                  <a:lnTo>
                    <a:pt x="6" y="26"/>
                  </a:lnTo>
                  <a:lnTo>
                    <a:pt x="9" y="26"/>
                  </a:lnTo>
                  <a:lnTo>
                    <a:pt x="11" y="28"/>
                  </a:lnTo>
                  <a:lnTo>
                    <a:pt x="13" y="28"/>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60" name="Freeform 562"/>
            <p:cNvSpPr>
              <a:spLocks/>
            </p:cNvSpPr>
            <p:nvPr/>
          </p:nvSpPr>
          <p:spPr bwMode="auto">
            <a:xfrm>
              <a:off x="1189" y="1865"/>
              <a:ext cx="3237" cy="1237"/>
            </a:xfrm>
            <a:custGeom>
              <a:avLst/>
              <a:gdLst>
                <a:gd name="T0" fmla="*/ 3175 w 3237"/>
                <a:gd name="T1" fmla="*/ 923 h 1237"/>
                <a:gd name="T2" fmla="*/ 3237 w 3237"/>
                <a:gd name="T3" fmla="*/ 925 h 1237"/>
                <a:gd name="T4" fmla="*/ 3237 w 3237"/>
                <a:gd name="T5" fmla="*/ 1237 h 1237"/>
                <a:gd name="T6" fmla="*/ 0 w 3237"/>
                <a:gd name="T7" fmla="*/ 1237 h 1237"/>
                <a:gd name="T8" fmla="*/ 0 w 3237"/>
                <a:gd name="T9" fmla="*/ 0 h 1237"/>
                <a:gd name="T10" fmla="*/ 216 w 3237"/>
                <a:gd name="T11" fmla="*/ 0 h 1237"/>
                <a:gd name="T12" fmla="*/ 0 60000 65536"/>
                <a:gd name="T13" fmla="*/ 0 60000 65536"/>
                <a:gd name="T14" fmla="*/ 0 60000 65536"/>
                <a:gd name="T15" fmla="*/ 0 60000 65536"/>
                <a:gd name="T16" fmla="*/ 0 60000 65536"/>
                <a:gd name="T17" fmla="*/ 0 60000 65536"/>
                <a:gd name="T18" fmla="*/ 0 w 3237"/>
                <a:gd name="T19" fmla="*/ 0 h 1237"/>
                <a:gd name="T20" fmla="*/ 3237 w 3237"/>
                <a:gd name="T21" fmla="*/ 1237 h 1237"/>
              </a:gdLst>
              <a:ahLst/>
              <a:cxnLst>
                <a:cxn ang="T12">
                  <a:pos x="T0" y="T1"/>
                </a:cxn>
                <a:cxn ang="T13">
                  <a:pos x="T2" y="T3"/>
                </a:cxn>
                <a:cxn ang="T14">
                  <a:pos x="T4" y="T5"/>
                </a:cxn>
                <a:cxn ang="T15">
                  <a:pos x="T6" y="T7"/>
                </a:cxn>
                <a:cxn ang="T16">
                  <a:pos x="T8" y="T9"/>
                </a:cxn>
                <a:cxn ang="T17">
                  <a:pos x="T10" y="T11"/>
                </a:cxn>
              </a:cxnLst>
              <a:rect l="T18" t="T19" r="T20" b="T21"/>
              <a:pathLst>
                <a:path w="3237" h="1237">
                  <a:moveTo>
                    <a:pt x="3175" y="923"/>
                  </a:moveTo>
                  <a:lnTo>
                    <a:pt x="3237" y="925"/>
                  </a:lnTo>
                  <a:lnTo>
                    <a:pt x="3237" y="1237"/>
                  </a:lnTo>
                  <a:lnTo>
                    <a:pt x="0" y="1237"/>
                  </a:lnTo>
                  <a:lnTo>
                    <a:pt x="0" y="0"/>
                  </a:lnTo>
                  <a:lnTo>
                    <a:pt x="216"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61" name="Rectangle 563"/>
            <p:cNvSpPr>
              <a:spLocks noChangeArrowheads="1"/>
            </p:cNvSpPr>
            <p:nvPr/>
          </p:nvSpPr>
          <p:spPr bwMode="auto">
            <a:xfrm rot="-5400000">
              <a:off x="3754" y="1512"/>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162" name="Rectangle 564"/>
            <p:cNvSpPr>
              <a:spLocks noChangeArrowheads="1"/>
            </p:cNvSpPr>
            <p:nvPr/>
          </p:nvSpPr>
          <p:spPr bwMode="auto">
            <a:xfrm rot="-5400000">
              <a:off x="3761" y="1475"/>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163" name="Rectangle 565"/>
            <p:cNvSpPr>
              <a:spLocks noChangeArrowheads="1"/>
            </p:cNvSpPr>
            <p:nvPr/>
          </p:nvSpPr>
          <p:spPr bwMode="auto">
            <a:xfrm rot="-5400000">
              <a:off x="3753" y="1437"/>
              <a:ext cx="7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164" name="Rectangle 566"/>
            <p:cNvSpPr>
              <a:spLocks noChangeArrowheads="1"/>
            </p:cNvSpPr>
            <p:nvPr/>
          </p:nvSpPr>
          <p:spPr bwMode="auto">
            <a:xfrm rot="-5400000">
              <a:off x="3748" y="1386"/>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W</a:t>
              </a:r>
              <a:endParaRPr lang="en-US" altLang="zh-CN"/>
            </a:p>
          </p:txBody>
        </p:sp>
        <p:sp>
          <p:nvSpPr>
            <p:cNvPr id="165" name="Rectangle 567"/>
            <p:cNvSpPr>
              <a:spLocks noChangeArrowheads="1"/>
            </p:cNvSpPr>
            <p:nvPr/>
          </p:nvSpPr>
          <p:spPr bwMode="auto">
            <a:xfrm rot="-5400000">
              <a:off x="3767" y="1355"/>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166" name="Rectangle 568"/>
            <p:cNvSpPr>
              <a:spLocks noChangeArrowheads="1"/>
            </p:cNvSpPr>
            <p:nvPr/>
          </p:nvSpPr>
          <p:spPr bwMode="auto">
            <a:xfrm rot="-5400000">
              <a:off x="3770" y="1340"/>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i</a:t>
              </a:r>
              <a:endParaRPr lang="en-US" altLang="zh-CN"/>
            </a:p>
          </p:txBody>
        </p:sp>
        <p:sp>
          <p:nvSpPr>
            <p:cNvPr id="167" name="Rectangle 569"/>
            <p:cNvSpPr>
              <a:spLocks noChangeArrowheads="1"/>
            </p:cNvSpPr>
            <p:nvPr/>
          </p:nvSpPr>
          <p:spPr bwMode="auto">
            <a:xfrm rot="-5400000">
              <a:off x="3769" y="1326"/>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t</a:t>
              </a:r>
              <a:endParaRPr lang="en-US" altLang="zh-CN"/>
            </a:p>
          </p:txBody>
        </p:sp>
        <p:sp>
          <p:nvSpPr>
            <p:cNvPr id="168" name="Rectangle 570"/>
            <p:cNvSpPr>
              <a:spLocks noChangeArrowheads="1"/>
            </p:cNvSpPr>
            <p:nvPr/>
          </p:nvSpPr>
          <p:spPr bwMode="auto">
            <a:xfrm rot="-5400000">
              <a:off x="3761" y="1305"/>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169" name="Freeform 571"/>
            <p:cNvSpPr>
              <a:spLocks/>
            </p:cNvSpPr>
            <p:nvPr/>
          </p:nvSpPr>
          <p:spPr bwMode="auto">
            <a:xfrm>
              <a:off x="3501" y="1841"/>
              <a:ext cx="28" cy="26"/>
            </a:xfrm>
            <a:custGeom>
              <a:avLst/>
              <a:gdLst>
                <a:gd name="T0" fmla="*/ 0 w 28"/>
                <a:gd name="T1" fmla="*/ 0 h 26"/>
                <a:gd name="T2" fmla="*/ 2 w 28"/>
                <a:gd name="T3" fmla="*/ 26 h 26"/>
                <a:gd name="T4" fmla="*/ 28 w 28"/>
                <a:gd name="T5" fmla="*/ 13 h 26"/>
                <a:gd name="T6" fmla="*/ 2 w 28"/>
                <a:gd name="T7" fmla="*/ 0 h 26"/>
                <a:gd name="T8" fmla="*/ 0 w 28"/>
                <a:gd name="T9" fmla="*/ 0 h 26"/>
                <a:gd name="T10" fmla="*/ 0 60000 65536"/>
                <a:gd name="T11" fmla="*/ 0 60000 65536"/>
                <a:gd name="T12" fmla="*/ 0 60000 65536"/>
                <a:gd name="T13" fmla="*/ 0 60000 65536"/>
                <a:gd name="T14" fmla="*/ 0 60000 65536"/>
                <a:gd name="T15" fmla="*/ 0 w 28"/>
                <a:gd name="T16" fmla="*/ 0 h 26"/>
                <a:gd name="T17" fmla="*/ 28 w 28"/>
                <a:gd name="T18" fmla="*/ 26 h 26"/>
              </a:gdLst>
              <a:ahLst/>
              <a:cxnLst>
                <a:cxn ang="T10">
                  <a:pos x="T0" y="T1"/>
                </a:cxn>
                <a:cxn ang="T11">
                  <a:pos x="T2" y="T3"/>
                </a:cxn>
                <a:cxn ang="T12">
                  <a:pos x="T4" y="T5"/>
                </a:cxn>
                <a:cxn ang="T13">
                  <a:pos x="T6" y="T7"/>
                </a:cxn>
                <a:cxn ang="T14">
                  <a:pos x="T8" y="T9"/>
                </a:cxn>
              </a:cxnLst>
              <a:rect l="T15" t="T16" r="T17" b="T18"/>
              <a:pathLst>
                <a:path w="28" h="26">
                  <a:moveTo>
                    <a:pt x="0" y="0"/>
                  </a:moveTo>
                  <a:lnTo>
                    <a:pt x="2" y="26"/>
                  </a:lnTo>
                  <a:lnTo>
                    <a:pt x="28" y="13"/>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70" name="Rectangle 572"/>
            <p:cNvSpPr>
              <a:spLocks noChangeArrowheads="1"/>
            </p:cNvSpPr>
            <p:nvPr/>
          </p:nvSpPr>
          <p:spPr bwMode="auto">
            <a:xfrm>
              <a:off x="3555" y="1819"/>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171" name="Rectangle 573"/>
            <p:cNvSpPr>
              <a:spLocks noChangeArrowheads="1"/>
            </p:cNvSpPr>
            <p:nvPr/>
          </p:nvSpPr>
          <p:spPr bwMode="auto">
            <a:xfrm>
              <a:off x="3592" y="1819"/>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172" name="Rectangle 574"/>
            <p:cNvSpPr>
              <a:spLocks noChangeArrowheads="1"/>
            </p:cNvSpPr>
            <p:nvPr/>
          </p:nvSpPr>
          <p:spPr bwMode="auto">
            <a:xfrm>
              <a:off x="3621" y="1819"/>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173" name="Rectangle 575"/>
            <p:cNvSpPr>
              <a:spLocks noChangeArrowheads="1"/>
            </p:cNvSpPr>
            <p:nvPr/>
          </p:nvSpPr>
          <p:spPr bwMode="auto">
            <a:xfrm>
              <a:off x="3651" y="1819"/>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174" name="Rectangle 576"/>
            <p:cNvSpPr>
              <a:spLocks noChangeArrowheads="1"/>
            </p:cNvSpPr>
            <p:nvPr/>
          </p:nvSpPr>
          <p:spPr bwMode="auto">
            <a:xfrm>
              <a:off x="3669" y="181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75" name="Rectangle 577"/>
            <p:cNvSpPr>
              <a:spLocks noChangeArrowheads="1"/>
            </p:cNvSpPr>
            <p:nvPr/>
          </p:nvSpPr>
          <p:spPr bwMode="auto">
            <a:xfrm>
              <a:off x="3699" y="1819"/>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176" name="Rectangle 578"/>
            <p:cNvSpPr>
              <a:spLocks noChangeArrowheads="1"/>
            </p:cNvSpPr>
            <p:nvPr/>
          </p:nvSpPr>
          <p:spPr bwMode="auto">
            <a:xfrm>
              <a:off x="3725" y="1819"/>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177" name="Line 579"/>
            <p:cNvSpPr>
              <a:spLocks noChangeShapeType="1"/>
            </p:cNvSpPr>
            <p:nvPr/>
          </p:nvSpPr>
          <p:spPr bwMode="auto">
            <a:xfrm flipH="1">
              <a:off x="3331" y="1852"/>
              <a:ext cx="174"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 name="Rectangle 580"/>
            <p:cNvSpPr>
              <a:spLocks noChangeArrowheads="1"/>
            </p:cNvSpPr>
            <p:nvPr/>
          </p:nvSpPr>
          <p:spPr bwMode="auto">
            <a:xfrm>
              <a:off x="3786" y="1894"/>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179" name="Rectangle 581"/>
            <p:cNvSpPr>
              <a:spLocks noChangeArrowheads="1"/>
            </p:cNvSpPr>
            <p:nvPr/>
          </p:nvSpPr>
          <p:spPr bwMode="auto">
            <a:xfrm>
              <a:off x="3826" y="189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180" name="Rectangle 582"/>
            <p:cNvSpPr>
              <a:spLocks noChangeArrowheads="1"/>
            </p:cNvSpPr>
            <p:nvPr/>
          </p:nvSpPr>
          <p:spPr bwMode="auto">
            <a:xfrm>
              <a:off x="3856" y="1894"/>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181" name="Rectangle 583"/>
            <p:cNvSpPr>
              <a:spLocks noChangeArrowheads="1"/>
            </p:cNvSpPr>
            <p:nvPr/>
          </p:nvSpPr>
          <p:spPr bwMode="auto">
            <a:xfrm>
              <a:off x="3869" y="189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182" name="Rectangle 584"/>
            <p:cNvSpPr>
              <a:spLocks noChangeArrowheads="1"/>
            </p:cNvSpPr>
            <p:nvPr/>
          </p:nvSpPr>
          <p:spPr bwMode="auto">
            <a:xfrm>
              <a:off x="3900" y="1894"/>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83" name="Rectangle 585"/>
            <p:cNvSpPr>
              <a:spLocks noChangeArrowheads="1"/>
            </p:cNvSpPr>
            <p:nvPr/>
          </p:nvSpPr>
          <p:spPr bwMode="auto">
            <a:xfrm>
              <a:off x="3749" y="1957"/>
              <a:ext cx="7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184" name="Rectangle 586"/>
            <p:cNvSpPr>
              <a:spLocks noChangeArrowheads="1"/>
            </p:cNvSpPr>
            <p:nvPr/>
          </p:nvSpPr>
          <p:spPr bwMode="auto">
            <a:xfrm>
              <a:off x="3793" y="195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85" name="Rectangle 587"/>
            <p:cNvSpPr>
              <a:spLocks noChangeArrowheads="1"/>
            </p:cNvSpPr>
            <p:nvPr/>
          </p:nvSpPr>
          <p:spPr bwMode="auto">
            <a:xfrm>
              <a:off x="3824" y="1957"/>
              <a:ext cx="7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186" name="Rectangle 588"/>
            <p:cNvSpPr>
              <a:spLocks noChangeArrowheads="1"/>
            </p:cNvSpPr>
            <p:nvPr/>
          </p:nvSpPr>
          <p:spPr bwMode="auto">
            <a:xfrm>
              <a:off x="3867" y="195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o</a:t>
              </a:r>
              <a:endParaRPr lang="en-US" altLang="zh-CN"/>
            </a:p>
          </p:txBody>
        </p:sp>
        <p:sp>
          <p:nvSpPr>
            <p:cNvPr id="187" name="Rectangle 589"/>
            <p:cNvSpPr>
              <a:spLocks noChangeArrowheads="1"/>
            </p:cNvSpPr>
            <p:nvPr/>
          </p:nvSpPr>
          <p:spPr bwMode="auto">
            <a:xfrm>
              <a:off x="3898" y="1957"/>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188" name="Rectangle 590"/>
            <p:cNvSpPr>
              <a:spLocks noChangeArrowheads="1"/>
            </p:cNvSpPr>
            <p:nvPr/>
          </p:nvSpPr>
          <p:spPr bwMode="auto">
            <a:xfrm>
              <a:off x="3915" y="1957"/>
              <a:ext cx="5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y</a:t>
              </a:r>
              <a:endParaRPr lang="en-US" altLang="zh-CN"/>
            </a:p>
          </p:txBody>
        </p:sp>
        <p:sp>
          <p:nvSpPr>
            <p:cNvPr id="189" name="Rectangle 591"/>
            <p:cNvSpPr>
              <a:spLocks noChangeArrowheads="1"/>
            </p:cNvSpPr>
            <p:nvPr/>
          </p:nvSpPr>
          <p:spPr bwMode="auto">
            <a:xfrm>
              <a:off x="362" y="154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190" name="Rectangle 592"/>
            <p:cNvSpPr>
              <a:spLocks noChangeArrowheads="1"/>
            </p:cNvSpPr>
            <p:nvPr/>
          </p:nvSpPr>
          <p:spPr bwMode="auto">
            <a:xfrm>
              <a:off x="397" y="1547"/>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191" name="Rectangle 593"/>
            <p:cNvSpPr>
              <a:spLocks noChangeArrowheads="1"/>
            </p:cNvSpPr>
            <p:nvPr/>
          </p:nvSpPr>
          <p:spPr bwMode="auto">
            <a:xfrm>
              <a:off x="428" y="1547"/>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192" name="Rectangle 594"/>
            <p:cNvSpPr>
              <a:spLocks noChangeArrowheads="1"/>
            </p:cNvSpPr>
            <p:nvPr/>
          </p:nvSpPr>
          <p:spPr bwMode="auto">
            <a:xfrm>
              <a:off x="458" y="1547"/>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193" name="Rectangle 595"/>
            <p:cNvSpPr>
              <a:spLocks noChangeArrowheads="1"/>
            </p:cNvSpPr>
            <p:nvPr/>
          </p:nvSpPr>
          <p:spPr bwMode="auto">
            <a:xfrm>
              <a:off x="478" y="154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94" name="Rectangle 596"/>
            <p:cNvSpPr>
              <a:spLocks noChangeArrowheads="1"/>
            </p:cNvSpPr>
            <p:nvPr/>
          </p:nvSpPr>
          <p:spPr bwMode="auto">
            <a:xfrm>
              <a:off x="508" y="1547"/>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195" name="Rectangle 597"/>
            <p:cNvSpPr>
              <a:spLocks noChangeArrowheads="1"/>
            </p:cNvSpPr>
            <p:nvPr/>
          </p:nvSpPr>
          <p:spPr bwMode="auto">
            <a:xfrm>
              <a:off x="534" y="1547"/>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grpSp>
    </p:spTree>
    <p:extLst>
      <p:ext uri="{BB962C8B-B14F-4D97-AF65-F5344CB8AC3E}">
        <p14:creationId xmlns:p14="http://schemas.microsoft.com/office/powerpoint/2010/main" val="1021893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生活中的流水线</a:t>
            </a:r>
            <a:endParaRPr lang="en-US" dirty="0"/>
          </a:p>
        </p:txBody>
      </p:sp>
      <p:sp>
        <p:nvSpPr>
          <p:cNvPr id="3" name="Content Placeholder 2"/>
          <p:cNvSpPr>
            <a:spLocks noGrp="1"/>
          </p:cNvSpPr>
          <p:nvPr>
            <p:ph idx="1"/>
          </p:nvPr>
        </p:nvSpPr>
        <p:spPr>
          <a:xfrm>
            <a:off x="457200" y="1219200"/>
            <a:ext cx="3106688" cy="4910138"/>
          </a:xfrm>
        </p:spPr>
        <p:txBody>
          <a:bodyPr/>
          <a:lstStyle/>
          <a:p>
            <a:r>
              <a:rPr lang="zh-CN" altLang="en-US" dirty="0"/>
              <a:t>例子：洗衣服</a:t>
            </a:r>
          </a:p>
          <a:p>
            <a:r>
              <a:rPr lang="en-US" altLang="zh-CN" dirty="0"/>
              <a:t>Ann, Brian, Cathy, Dave </a:t>
            </a:r>
            <a:r>
              <a:rPr lang="zh-CN" altLang="en-US" dirty="0"/>
              <a:t>每人都要洗、烘干、</a:t>
            </a:r>
          </a:p>
          <a:p>
            <a:r>
              <a:rPr lang="zh-CN" altLang="en-US" dirty="0"/>
              <a:t>熨衣服、收拾整理</a:t>
            </a:r>
          </a:p>
          <a:p>
            <a:r>
              <a:rPr lang="zh-CN" altLang="en-US" dirty="0"/>
              <a:t>洗衣机：</a:t>
            </a:r>
            <a:r>
              <a:rPr lang="en-US" altLang="zh-CN" dirty="0"/>
              <a:t>30 </a:t>
            </a:r>
            <a:r>
              <a:rPr lang="zh-CN" altLang="en-US" dirty="0"/>
              <a:t>分钟</a:t>
            </a:r>
          </a:p>
          <a:p>
            <a:r>
              <a:rPr lang="zh-CN" altLang="en-US" dirty="0"/>
              <a:t>烘干机：</a:t>
            </a:r>
            <a:r>
              <a:rPr lang="en-US" altLang="zh-CN" dirty="0"/>
              <a:t>30 </a:t>
            </a:r>
            <a:r>
              <a:rPr lang="zh-CN" altLang="en-US" dirty="0"/>
              <a:t>分钟</a:t>
            </a:r>
          </a:p>
          <a:p>
            <a:r>
              <a:rPr lang="zh-CN" altLang="en-US" dirty="0"/>
              <a:t>熨衣服：</a:t>
            </a:r>
            <a:r>
              <a:rPr lang="en-US" altLang="zh-CN" dirty="0"/>
              <a:t>30 </a:t>
            </a:r>
            <a:r>
              <a:rPr lang="zh-CN" altLang="en-US" dirty="0"/>
              <a:t>分钟</a:t>
            </a:r>
          </a:p>
          <a:p>
            <a:r>
              <a:rPr lang="zh-CN" altLang="en-US" dirty="0"/>
              <a:t>收拾并整理：</a:t>
            </a:r>
            <a:r>
              <a:rPr lang="en-US" altLang="zh-CN" dirty="0"/>
              <a:t>30 </a:t>
            </a:r>
            <a:r>
              <a:rPr lang="zh-CN" altLang="en-US" dirty="0"/>
              <a:t>分钟</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a:t>
            </a:fld>
            <a:endParaRPr lang="zh-CN" altLang="en-US">
              <a:solidFill>
                <a:srgbClr val="1F497D"/>
              </a:solidFill>
            </a:endParaRPr>
          </a:p>
        </p:txBody>
      </p:sp>
      <p:grpSp>
        <p:nvGrpSpPr>
          <p:cNvPr id="6" name="Group 4"/>
          <p:cNvGrpSpPr>
            <a:grpSpLocks/>
          </p:cNvGrpSpPr>
          <p:nvPr/>
        </p:nvGrpSpPr>
        <p:grpSpPr bwMode="auto">
          <a:xfrm>
            <a:off x="5782940" y="3178076"/>
            <a:ext cx="673100" cy="800100"/>
            <a:chOff x="4228" y="2820"/>
            <a:chExt cx="424" cy="504"/>
          </a:xfrm>
        </p:grpSpPr>
        <p:grpSp>
          <p:nvGrpSpPr>
            <p:cNvPr id="7" name="Group 5"/>
            <p:cNvGrpSpPr>
              <a:grpSpLocks/>
            </p:cNvGrpSpPr>
            <p:nvPr/>
          </p:nvGrpSpPr>
          <p:grpSpPr bwMode="auto">
            <a:xfrm>
              <a:off x="4228" y="2820"/>
              <a:ext cx="424" cy="504"/>
              <a:chOff x="4228" y="2820"/>
              <a:chExt cx="424" cy="504"/>
            </a:xfrm>
          </p:grpSpPr>
          <p:sp>
            <p:nvSpPr>
              <p:cNvPr id="10"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8"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2" name="Group 10"/>
          <p:cNvGrpSpPr>
            <a:grpSpLocks/>
          </p:cNvGrpSpPr>
          <p:nvPr/>
        </p:nvGrpSpPr>
        <p:grpSpPr bwMode="auto">
          <a:xfrm>
            <a:off x="5927403" y="4111526"/>
            <a:ext cx="661987" cy="649288"/>
            <a:chOff x="4319" y="3408"/>
            <a:chExt cx="417" cy="409"/>
          </a:xfrm>
        </p:grpSpPr>
        <p:grpSp>
          <p:nvGrpSpPr>
            <p:cNvPr id="13" name="Group 11"/>
            <p:cNvGrpSpPr>
              <a:grpSpLocks/>
            </p:cNvGrpSpPr>
            <p:nvPr/>
          </p:nvGrpSpPr>
          <p:grpSpPr bwMode="auto">
            <a:xfrm>
              <a:off x="4321" y="3601"/>
              <a:ext cx="415" cy="216"/>
              <a:chOff x="4321" y="3601"/>
              <a:chExt cx="415" cy="216"/>
            </a:xfrm>
          </p:grpSpPr>
          <p:sp>
            <p:nvSpPr>
              <p:cNvPr id="17" name="Freeform 16"/>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Lst>
                <a:ahLst/>
                <a:cxnLst>
                  <a:cxn ang="0">
                    <a:pos x="T0" y="T1"/>
                  </a:cxn>
                  <a:cxn ang="0">
                    <a:pos x="T2" y="T3"/>
                  </a:cxn>
                  <a:cxn ang="0">
                    <a:pos x="T4" y="T5"/>
                  </a:cxn>
                  <a:cxn ang="0">
                    <a:pos x="T6" y="T7"/>
                  </a:cxn>
                  <a:cxn ang="0">
                    <a:pos x="T8" y="T9"/>
                  </a:cxn>
                </a:cxnLst>
                <a:rect l="0" t="0" r="r" b="b"/>
                <a:pathLst>
                  <a:path w="96" h="215">
                    <a:moveTo>
                      <a:pt x="69" y="0"/>
                    </a:moveTo>
                    <a:lnTo>
                      <a:pt x="95" y="0"/>
                    </a:lnTo>
                    <a:lnTo>
                      <a:pt x="26" y="214"/>
                    </a:lnTo>
                    <a:lnTo>
                      <a:pt x="0" y="214"/>
                    </a:lnTo>
                    <a:lnTo>
                      <a:pt x="69" y="0"/>
                    </a:lnTo>
                  </a:path>
                </a:pathLst>
              </a:custGeom>
              <a:solidFill>
                <a:srgbClr val="FC0128"/>
              </a:solidFill>
              <a:ln>
                <a:noFill/>
              </a:ln>
              <a:effectLst/>
              <a:extLst>
                <a:ext uri="{91240B29-F687-4F45-9708-019B960494DF}">
                  <a14:hiddenLine xmlns:a14="http://schemas.microsoft.com/office/drawing/2010/main" w="127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 name="Rectangle 17"/>
              <p:cNvSpPr>
                <a:spLocks noChangeArrowheads="1"/>
              </p:cNvSpPr>
              <p:nvPr/>
            </p:nvSpPr>
            <p:spPr bwMode="auto">
              <a:xfrm>
                <a:off x="4518" y="3601"/>
                <a:ext cx="218" cy="12"/>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Rectangle 18"/>
              <p:cNvSpPr>
                <a:spLocks noChangeArrowheads="1"/>
              </p:cNvSpPr>
              <p:nvPr/>
            </p:nvSpPr>
            <p:spPr bwMode="auto">
              <a:xfrm>
                <a:off x="4517" y="3692"/>
                <a:ext cx="218"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Rectangle 19"/>
              <p:cNvSpPr>
                <a:spLocks noChangeArrowheads="1"/>
              </p:cNvSpPr>
              <p:nvPr/>
            </p:nvSpPr>
            <p:spPr bwMode="auto">
              <a:xfrm>
                <a:off x="4321" y="3692"/>
                <a:ext cx="116"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4" name="Group 16"/>
            <p:cNvGrpSpPr>
              <a:grpSpLocks/>
            </p:cNvGrpSpPr>
            <p:nvPr/>
          </p:nvGrpSpPr>
          <p:grpSpPr bwMode="auto">
            <a:xfrm>
              <a:off x="4319" y="3408"/>
              <a:ext cx="217" cy="409"/>
              <a:chOff x="4319" y="3408"/>
              <a:chExt cx="217" cy="409"/>
            </a:xfrm>
          </p:grpSpPr>
          <p:sp>
            <p:nvSpPr>
              <p:cNvPr id="15"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Freeform 18"/>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ffectLst/>
              <a:extLst>
                <a:ext uri="{91240B29-F687-4F45-9708-019B960494DF}">
                  <a14:hiddenLine xmlns:a14="http://schemas.microsoft.com/office/drawing/2010/main" w="1270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21" name="Group 19"/>
          <p:cNvGrpSpPr>
            <a:grpSpLocks/>
          </p:cNvGrpSpPr>
          <p:nvPr/>
        </p:nvGrpSpPr>
        <p:grpSpPr bwMode="auto">
          <a:xfrm>
            <a:off x="5757540" y="2104926"/>
            <a:ext cx="673100" cy="800100"/>
            <a:chOff x="4212" y="2144"/>
            <a:chExt cx="424" cy="504"/>
          </a:xfrm>
        </p:grpSpPr>
        <p:grpSp>
          <p:nvGrpSpPr>
            <p:cNvPr id="22" name="Group 20"/>
            <p:cNvGrpSpPr>
              <a:grpSpLocks/>
            </p:cNvGrpSpPr>
            <p:nvPr/>
          </p:nvGrpSpPr>
          <p:grpSpPr bwMode="auto">
            <a:xfrm>
              <a:off x="4212" y="2144"/>
              <a:ext cx="424" cy="504"/>
              <a:chOff x="4212" y="2144"/>
              <a:chExt cx="424" cy="504"/>
            </a:xfrm>
          </p:grpSpPr>
          <p:grpSp>
            <p:nvGrpSpPr>
              <p:cNvPr id="24" name="Group 21"/>
              <p:cNvGrpSpPr>
                <a:grpSpLocks/>
              </p:cNvGrpSpPr>
              <p:nvPr/>
            </p:nvGrpSpPr>
            <p:grpSpPr bwMode="auto">
              <a:xfrm>
                <a:off x="4212" y="2144"/>
                <a:ext cx="424" cy="504"/>
                <a:chOff x="4212" y="2144"/>
                <a:chExt cx="424" cy="504"/>
              </a:xfrm>
            </p:grpSpPr>
            <p:sp>
              <p:nvSpPr>
                <p:cNvPr id="26"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5"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3"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28" name="Group 26"/>
          <p:cNvGrpSpPr>
            <a:grpSpLocks/>
          </p:cNvGrpSpPr>
          <p:nvPr/>
        </p:nvGrpSpPr>
        <p:grpSpPr bwMode="auto">
          <a:xfrm>
            <a:off x="4932040" y="1412776"/>
            <a:ext cx="2224088" cy="534988"/>
            <a:chOff x="3692" y="1708"/>
            <a:chExt cx="1401" cy="337"/>
          </a:xfrm>
        </p:grpSpPr>
        <p:grpSp>
          <p:nvGrpSpPr>
            <p:cNvPr id="29" name="Group 27"/>
            <p:cNvGrpSpPr>
              <a:grpSpLocks/>
            </p:cNvGrpSpPr>
            <p:nvPr/>
          </p:nvGrpSpPr>
          <p:grpSpPr bwMode="auto">
            <a:xfrm>
              <a:off x="3692" y="1708"/>
              <a:ext cx="329" cy="337"/>
              <a:chOff x="3692" y="1708"/>
              <a:chExt cx="329" cy="337"/>
            </a:xfrm>
          </p:grpSpPr>
          <p:sp>
            <p:nvSpPr>
              <p:cNvPr id="39" name="Freeform 28"/>
              <p:cNvSpPr>
                <a:spLocks/>
              </p:cNvSpPr>
              <p:nvPr/>
            </p:nvSpPr>
            <p:spPr bwMode="auto">
              <a:xfrm>
                <a:off x="369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0" name="Rectangle 29"/>
              <p:cNvSpPr>
                <a:spLocks noChangeArrowheads="1"/>
              </p:cNvSpPr>
              <p:nvPr/>
            </p:nvSpPr>
            <p:spPr bwMode="auto">
              <a:xfrm>
                <a:off x="3743" y="1759"/>
                <a:ext cx="2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r>
                  <a:rPr lang="en-US" altLang="zh-CN" sz="2400" b="1" dirty="0">
                    <a:latin typeface="Arial" charset="0"/>
                    <a:ea typeface="宋体" charset="-122"/>
                  </a:rPr>
                  <a:t>A</a:t>
                </a:r>
              </a:p>
            </p:txBody>
          </p:sp>
        </p:grpSp>
        <p:grpSp>
          <p:nvGrpSpPr>
            <p:cNvPr id="30" name="Group 30"/>
            <p:cNvGrpSpPr>
              <a:grpSpLocks/>
            </p:cNvGrpSpPr>
            <p:nvPr/>
          </p:nvGrpSpPr>
          <p:grpSpPr bwMode="auto">
            <a:xfrm>
              <a:off x="4052" y="1708"/>
              <a:ext cx="329" cy="337"/>
              <a:chOff x="4052" y="1708"/>
              <a:chExt cx="329" cy="337"/>
            </a:xfrm>
          </p:grpSpPr>
          <p:sp>
            <p:nvSpPr>
              <p:cNvPr id="37" name="Freeform 31"/>
              <p:cNvSpPr>
                <a:spLocks/>
              </p:cNvSpPr>
              <p:nvPr/>
            </p:nvSpPr>
            <p:spPr bwMode="auto">
              <a:xfrm>
                <a:off x="405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 name="Rectangle 32"/>
              <p:cNvSpPr>
                <a:spLocks noChangeArrowheads="1"/>
              </p:cNvSpPr>
              <p:nvPr/>
            </p:nvSpPr>
            <p:spPr bwMode="auto">
              <a:xfrm>
                <a:off x="4103" y="1759"/>
                <a:ext cx="2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r>
                  <a:rPr lang="en-US" altLang="zh-CN" sz="2400" b="1">
                    <a:latin typeface="Arial" charset="0"/>
                    <a:ea typeface="宋体" charset="-122"/>
                  </a:rPr>
                  <a:t>B</a:t>
                </a:r>
              </a:p>
            </p:txBody>
          </p:sp>
        </p:grpSp>
        <p:grpSp>
          <p:nvGrpSpPr>
            <p:cNvPr id="31" name="Group 33"/>
            <p:cNvGrpSpPr>
              <a:grpSpLocks/>
            </p:cNvGrpSpPr>
            <p:nvPr/>
          </p:nvGrpSpPr>
          <p:grpSpPr bwMode="auto">
            <a:xfrm>
              <a:off x="4412" y="1708"/>
              <a:ext cx="329" cy="337"/>
              <a:chOff x="4412" y="1708"/>
              <a:chExt cx="329" cy="337"/>
            </a:xfrm>
          </p:grpSpPr>
          <p:sp>
            <p:nvSpPr>
              <p:cNvPr id="35" name="Freeform 34"/>
              <p:cNvSpPr>
                <a:spLocks/>
              </p:cNvSpPr>
              <p:nvPr/>
            </p:nvSpPr>
            <p:spPr bwMode="auto">
              <a:xfrm>
                <a:off x="441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 name="Rectangle 35"/>
              <p:cNvSpPr>
                <a:spLocks noChangeArrowheads="1"/>
              </p:cNvSpPr>
              <p:nvPr/>
            </p:nvSpPr>
            <p:spPr bwMode="auto">
              <a:xfrm>
                <a:off x="4463" y="1759"/>
                <a:ext cx="2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r>
                  <a:rPr lang="en-US" altLang="zh-CN" sz="2400" b="1">
                    <a:latin typeface="Arial" charset="0"/>
                    <a:ea typeface="宋体" charset="-122"/>
                  </a:rPr>
                  <a:t>C</a:t>
                </a:r>
              </a:p>
            </p:txBody>
          </p:sp>
        </p:grpSp>
        <p:grpSp>
          <p:nvGrpSpPr>
            <p:cNvPr id="32" name="Group 36"/>
            <p:cNvGrpSpPr>
              <a:grpSpLocks/>
            </p:cNvGrpSpPr>
            <p:nvPr/>
          </p:nvGrpSpPr>
          <p:grpSpPr bwMode="auto">
            <a:xfrm>
              <a:off x="4764" y="1708"/>
              <a:ext cx="329" cy="337"/>
              <a:chOff x="4764" y="1708"/>
              <a:chExt cx="329" cy="337"/>
            </a:xfrm>
          </p:grpSpPr>
          <p:sp>
            <p:nvSpPr>
              <p:cNvPr id="33" name="Freeform 37"/>
              <p:cNvSpPr>
                <a:spLocks/>
              </p:cNvSpPr>
              <p:nvPr/>
            </p:nvSpPr>
            <p:spPr bwMode="auto">
              <a:xfrm>
                <a:off x="4764"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 name="Rectangle 38"/>
              <p:cNvSpPr>
                <a:spLocks noChangeArrowheads="1"/>
              </p:cNvSpPr>
              <p:nvPr/>
            </p:nvSpPr>
            <p:spPr bwMode="auto">
              <a:xfrm>
                <a:off x="4815" y="1759"/>
                <a:ext cx="2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r>
                  <a:rPr lang="en-US" altLang="zh-CN" sz="2400" b="1">
                    <a:latin typeface="Arial" charset="0"/>
                    <a:ea typeface="宋体" charset="-122"/>
                  </a:rPr>
                  <a:t>D</a:t>
                </a:r>
              </a:p>
            </p:txBody>
          </p:sp>
        </p:grpSp>
      </p:grpSp>
      <p:pic>
        <p:nvPicPr>
          <p:cNvPr id="41" name="Picture 40"/>
          <p:cNvPicPr>
            <a:picLocks noChangeAspect="1"/>
          </p:cNvPicPr>
          <p:nvPr/>
        </p:nvPicPr>
        <p:blipFill>
          <a:blip r:embed="rId2"/>
          <a:stretch>
            <a:fillRect/>
          </a:stretch>
        </p:blipFill>
        <p:spPr>
          <a:xfrm>
            <a:off x="5797417" y="4991211"/>
            <a:ext cx="744108" cy="1031974"/>
          </a:xfrm>
          <a:prstGeom prst="rect">
            <a:avLst/>
          </a:prstGeom>
        </p:spPr>
      </p:pic>
    </p:spTree>
    <p:extLst>
      <p:ext uri="{BB962C8B-B14F-4D97-AF65-F5344CB8AC3E}">
        <p14:creationId xmlns:p14="http://schemas.microsoft.com/office/powerpoint/2010/main" val="1869980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比较</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40</a:t>
            </a:fld>
            <a:endParaRPr lang="zh-CN" altLang="en-US">
              <a:solidFill>
                <a:srgbClr val="1F497D"/>
              </a:solidFill>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721" y="1347320"/>
            <a:ext cx="7803653" cy="49929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354417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流水线的实现原理</a:t>
            </a:r>
          </a:p>
        </p:txBody>
      </p:sp>
      <p:sp>
        <p:nvSpPr>
          <p:cNvPr id="3" name="Content Placeholder 2"/>
          <p:cNvSpPr>
            <a:spLocks noGrp="1"/>
          </p:cNvSpPr>
          <p:nvPr>
            <p:ph idx="1"/>
          </p:nvPr>
        </p:nvSpPr>
        <p:spPr/>
        <p:txBody>
          <a:bodyPr/>
          <a:lstStyle/>
          <a:p>
            <a:r>
              <a:rPr kumimoji="1" lang="zh-CN" altLang="en-US" dirty="0"/>
              <a:t>简单的基本流水线</a:t>
            </a:r>
            <a:endParaRPr kumimoji="1" lang="en-US" altLang="zh-CN" dirty="0"/>
          </a:p>
          <a:p>
            <a:br>
              <a:rPr lang="zh-CN" altLang="en-US" dirty="0"/>
            </a:br>
            <a:endParaRPr lang="zh-CN" altLang="en-US" dirty="0"/>
          </a:p>
          <a:p>
            <a:br>
              <a:rPr lang="zh-CN" altLang="en-US" dirty="0"/>
            </a:br>
            <a:endParaRPr lang="zh-CN" altLang="en-US" dirty="0"/>
          </a:p>
          <a:p>
            <a:endParaRPr lang="en-US" altLang="zh-CN" dirty="0"/>
          </a:p>
          <a:p>
            <a:endParaRPr lang="en-US" altLang="zh-CN" dirty="0"/>
          </a:p>
          <a:p>
            <a:r>
              <a:rPr lang="zh-CN" altLang="en-US" dirty="0"/>
              <a:t>每一个时钟周期启动一条新的指令，就可以使数据通路成功流水，每一个时钟周期就是流水线的一个流水段。每一条指令经过</a:t>
            </a:r>
            <a:r>
              <a:rPr lang="en-US" altLang="zh-CN" dirty="0"/>
              <a:t>5</a:t>
            </a:r>
            <a:r>
              <a:rPr lang="zh-CN" altLang="en-US" dirty="0"/>
              <a:t>个时钟周期执行完成，而在每一个时钟周期内，硬件将启动一条新的指令并执行</a:t>
            </a:r>
            <a:r>
              <a:rPr lang="en-US" altLang="zh-CN" dirty="0"/>
              <a:t>5</a:t>
            </a:r>
            <a:r>
              <a:rPr lang="zh-CN" altLang="en-US" dirty="0"/>
              <a:t>条不同指令的某个部分。</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41</a:t>
            </a:fld>
            <a:endParaRPr lang="zh-CN" altLang="en-US">
              <a:solidFill>
                <a:srgbClr val="1F497D"/>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096650321"/>
              </p:ext>
            </p:extLst>
          </p:nvPr>
        </p:nvGraphicFramePr>
        <p:xfrm>
          <a:off x="827580" y="1700808"/>
          <a:ext cx="7704860" cy="2595880"/>
        </p:xfrm>
        <a:graphic>
          <a:graphicData uri="http://schemas.openxmlformats.org/drawingml/2006/table">
            <a:tbl>
              <a:tblPr firstRow="1" bandRow="1">
                <a:tableStyleId>{5940675A-B579-460E-94D1-54222C63F5DA}</a:tableStyleId>
              </a:tblPr>
              <a:tblGrid>
                <a:gridCol w="770486">
                  <a:extLst>
                    <a:ext uri="{9D8B030D-6E8A-4147-A177-3AD203B41FA5}">
                      <a16:colId xmlns:a16="http://schemas.microsoft.com/office/drawing/2014/main" val="20000"/>
                    </a:ext>
                  </a:extLst>
                </a:gridCol>
                <a:gridCol w="770486">
                  <a:extLst>
                    <a:ext uri="{9D8B030D-6E8A-4147-A177-3AD203B41FA5}">
                      <a16:colId xmlns:a16="http://schemas.microsoft.com/office/drawing/2014/main" val="20001"/>
                    </a:ext>
                  </a:extLst>
                </a:gridCol>
                <a:gridCol w="770486">
                  <a:extLst>
                    <a:ext uri="{9D8B030D-6E8A-4147-A177-3AD203B41FA5}">
                      <a16:colId xmlns:a16="http://schemas.microsoft.com/office/drawing/2014/main" val="20002"/>
                    </a:ext>
                  </a:extLst>
                </a:gridCol>
                <a:gridCol w="770486">
                  <a:extLst>
                    <a:ext uri="{9D8B030D-6E8A-4147-A177-3AD203B41FA5}">
                      <a16:colId xmlns:a16="http://schemas.microsoft.com/office/drawing/2014/main" val="20003"/>
                    </a:ext>
                  </a:extLst>
                </a:gridCol>
                <a:gridCol w="770486">
                  <a:extLst>
                    <a:ext uri="{9D8B030D-6E8A-4147-A177-3AD203B41FA5}">
                      <a16:colId xmlns:a16="http://schemas.microsoft.com/office/drawing/2014/main" val="20004"/>
                    </a:ext>
                  </a:extLst>
                </a:gridCol>
                <a:gridCol w="770486">
                  <a:extLst>
                    <a:ext uri="{9D8B030D-6E8A-4147-A177-3AD203B41FA5}">
                      <a16:colId xmlns:a16="http://schemas.microsoft.com/office/drawing/2014/main" val="20005"/>
                    </a:ext>
                  </a:extLst>
                </a:gridCol>
                <a:gridCol w="770486">
                  <a:extLst>
                    <a:ext uri="{9D8B030D-6E8A-4147-A177-3AD203B41FA5}">
                      <a16:colId xmlns:a16="http://schemas.microsoft.com/office/drawing/2014/main" val="20006"/>
                    </a:ext>
                  </a:extLst>
                </a:gridCol>
                <a:gridCol w="770486">
                  <a:extLst>
                    <a:ext uri="{9D8B030D-6E8A-4147-A177-3AD203B41FA5}">
                      <a16:colId xmlns:a16="http://schemas.microsoft.com/office/drawing/2014/main" val="20007"/>
                    </a:ext>
                  </a:extLst>
                </a:gridCol>
                <a:gridCol w="770486">
                  <a:extLst>
                    <a:ext uri="{9D8B030D-6E8A-4147-A177-3AD203B41FA5}">
                      <a16:colId xmlns:a16="http://schemas.microsoft.com/office/drawing/2014/main" val="20008"/>
                    </a:ext>
                  </a:extLst>
                </a:gridCol>
                <a:gridCol w="770486">
                  <a:extLst>
                    <a:ext uri="{9D8B030D-6E8A-4147-A177-3AD203B41FA5}">
                      <a16:colId xmlns:a16="http://schemas.microsoft.com/office/drawing/2014/main" val="20009"/>
                    </a:ext>
                  </a:extLst>
                </a:gridCol>
              </a:tblGrid>
              <a:tr h="370840">
                <a:tc rowSpan="2">
                  <a:txBody>
                    <a:bodyPr/>
                    <a:lstStyle/>
                    <a:p>
                      <a:pPr algn="ctr"/>
                      <a:r>
                        <a:rPr lang="zh-CN" altLang="en-US" dirty="0"/>
                        <a:t>指令</a:t>
                      </a:r>
                    </a:p>
                  </a:txBody>
                  <a:tcPr anchor="ctr"/>
                </a:tc>
                <a:tc gridSpan="9">
                  <a:txBody>
                    <a:bodyPr/>
                    <a:lstStyle/>
                    <a:p>
                      <a:pPr algn="ctr"/>
                      <a:r>
                        <a:rPr lang="zh-CN" altLang="en-US" dirty="0"/>
                        <a:t>时钟</a:t>
                      </a:r>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extLst>
                  <a:ext uri="{0D108BD9-81ED-4DB2-BD59-A6C34878D82A}">
                    <a16:rowId xmlns:a16="http://schemas.microsoft.com/office/drawing/2014/main" val="10000"/>
                  </a:ext>
                </a:extLst>
              </a:tr>
              <a:tr h="370840">
                <a:tc vMerge="1">
                  <a:txBody>
                    <a:bodyPr/>
                    <a:lstStyle/>
                    <a:p>
                      <a:pPr algn="ctr"/>
                      <a:endParaRPr lang="zh-CN" altLang="en-US" dirty="0"/>
                    </a:p>
                  </a:txBody>
                  <a:tcPr anchor="ctr"/>
                </a:tc>
                <a:tc>
                  <a:txBody>
                    <a:bodyPr/>
                    <a:lstStyle/>
                    <a:p>
                      <a:pPr algn="ctr"/>
                      <a:r>
                        <a:rPr lang="en-US" altLang="zh-CN" dirty="0"/>
                        <a:t>1</a:t>
                      </a:r>
                      <a:endParaRPr lang="zh-CN" altLang="en-US" dirty="0"/>
                    </a:p>
                  </a:txBody>
                  <a:tcPr anchor="ctr">
                    <a:lnR w="12700" cap="flat" cmpd="sng" algn="ctr">
                      <a:noFill/>
                      <a:prstDash val="solid"/>
                      <a:round/>
                      <a:headEnd type="none" w="med" len="med"/>
                      <a:tailEnd type="none" w="med" len="med"/>
                    </a:lnR>
                  </a:tcPr>
                </a:tc>
                <a:tc>
                  <a:txBody>
                    <a:bodyPr/>
                    <a:lstStyle/>
                    <a:p>
                      <a:pPr algn="ctr"/>
                      <a:r>
                        <a:rPr lang="en-US" altLang="zh-CN" dirty="0"/>
                        <a:t>2</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3</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4</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5</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6</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7</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8</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9</a:t>
                      </a:r>
                      <a:endParaRPr lang="zh-CN" altLang="en-US"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r>
                        <a:rPr lang="en-US" altLang="zh-CN" dirty="0" err="1"/>
                        <a:t>i</a:t>
                      </a:r>
                      <a:endParaRPr lang="zh-CN" altLang="en-US" dirty="0"/>
                    </a:p>
                  </a:txBody>
                  <a:tcPr anchor="ctr"/>
                </a:tc>
                <a:tc>
                  <a:txBody>
                    <a:bodyPr/>
                    <a:lstStyle/>
                    <a:p>
                      <a:pPr algn="ctr"/>
                      <a:r>
                        <a:rPr lang="en-US" altLang="zh-CN" dirty="0"/>
                        <a:t>IF</a:t>
                      </a:r>
                      <a:endParaRPr lang="zh-CN" altLang="en-US" dirty="0"/>
                    </a:p>
                  </a:txBody>
                  <a:tcPr anchor="ctr">
                    <a:lnR w="12700" cap="flat" cmpd="sng" algn="ctr">
                      <a:noFill/>
                      <a:prstDash val="solid"/>
                      <a:round/>
                      <a:headEnd type="none" w="med" len="med"/>
                      <a:tailEnd type="none" w="med" len="med"/>
                    </a:lnR>
                  </a:tcPr>
                </a:tc>
                <a:tc>
                  <a:txBody>
                    <a:bodyPr/>
                    <a:lstStyle/>
                    <a:p>
                      <a:pPr algn="ctr"/>
                      <a:r>
                        <a:rPr lang="en-US" altLang="zh-CN" dirty="0"/>
                        <a:t>ID</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EX</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MEM</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WB</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ctr"/>
                      <a:r>
                        <a:rPr lang="en-US" altLang="zh-CN" dirty="0"/>
                        <a:t>i+1</a:t>
                      </a:r>
                      <a:endParaRPr lang="zh-CN" altLang="en-US" dirty="0"/>
                    </a:p>
                  </a:txBody>
                  <a:tcPr anchor="ctr"/>
                </a:tc>
                <a:tc>
                  <a:txBody>
                    <a:bodyPr/>
                    <a:lstStyle/>
                    <a:p>
                      <a:pPr algn="ctr"/>
                      <a:endParaRPr lang="zh-CN" altLang="en-US"/>
                    </a:p>
                  </a:txBody>
                  <a:tcPr anchor="ctr">
                    <a:lnR w="12700" cap="flat" cmpd="sng" algn="ctr">
                      <a:noFill/>
                      <a:prstDash val="solid"/>
                      <a:round/>
                      <a:headEnd type="none" w="med" len="med"/>
                      <a:tailEnd type="none" w="med" len="med"/>
                    </a:lnR>
                  </a:tcPr>
                </a:tc>
                <a:tc>
                  <a:txBody>
                    <a:bodyPr/>
                    <a:lstStyle/>
                    <a:p>
                      <a:pPr algn="ctr"/>
                      <a:r>
                        <a:rPr lang="en-US" altLang="zh-CN" dirty="0"/>
                        <a:t>IF</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ID</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EX</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MEM</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WB</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r>
                        <a:rPr lang="en-US" altLang="zh-CN" dirty="0"/>
                        <a:t>i+2</a:t>
                      </a:r>
                      <a:endParaRPr lang="zh-CN" altLang="en-US" dirty="0"/>
                    </a:p>
                  </a:txBody>
                  <a:tcPr anchor="ctr"/>
                </a:tc>
                <a:tc>
                  <a:txBody>
                    <a:bodyPr/>
                    <a:lstStyle/>
                    <a:p>
                      <a:pPr algn="ctr"/>
                      <a:endParaRPr lang="zh-CN" altLang="en-US"/>
                    </a:p>
                  </a:txBody>
                  <a:tcPr anchor="ctr">
                    <a:lnR w="12700" cap="flat" cmpd="sng" algn="ctr">
                      <a:noFill/>
                      <a:prstDash val="solid"/>
                      <a:round/>
                      <a:headEnd type="none" w="med" len="med"/>
                      <a:tailEnd type="none" w="med" len="med"/>
                    </a:lnR>
                  </a:tcPr>
                </a:tc>
                <a:tc>
                  <a:txBody>
                    <a:bodyPr/>
                    <a:lstStyle/>
                    <a:p>
                      <a:pPr algn="ct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IF</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ID</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EX</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MEM</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WB</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r>
                        <a:rPr lang="en-US" altLang="zh-CN" dirty="0"/>
                        <a:t>i+3</a:t>
                      </a:r>
                      <a:endParaRPr lang="zh-CN" altLang="en-US" dirty="0"/>
                    </a:p>
                  </a:txBody>
                  <a:tcPr anchor="ctr"/>
                </a:tc>
                <a:tc>
                  <a:txBody>
                    <a:bodyPr/>
                    <a:lstStyle/>
                    <a:p>
                      <a:pPr algn="ctr"/>
                      <a:endParaRPr lang="zh-CN" altLang="en-US"/>
                    </a:p>
                  </a:txBody>
                  <a:tcPr anchor="ctr">
                    <a:lnR w="12700" cap="flat" cmpd="sng" algn="ctr">
                      <a:noFill/>
                      <a:prstDash val="solid"/>
                      <a:round/>
                      <a:headEnd type="none" w="med" len="med"/>
                      <a:tailEnd type="none" w="med" len="med"/>
                    </a:lnR>
                  </a:tcPr>
                </a:tc>
                <a:tc>
                  <a:txBody>
                    <a:bodyPr/>
                    <a:lstStyle/>
                    <a:p>
                      <a:pPr algn="ct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IF</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ID</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EX</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MEM</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WB</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pPr algn="ctr"/>
                      <a:r>
                        <a:rPr lang="en-US" altLang="zh-CN" dirty="0"/>
                        <a:t>i+4</a:t>
                      </a:r>
                      <a:endParaRPr lang="zh-CN" altLang="en-US" dirty="0"/>
                    </a:p>
                  </a:txBody>
                  <a:tcPr anchor="ctr"/>
                </a:tc>
                <a:tc>
                  <a:txBody>
                    <a:bodyPr/>
                    <a:lstStyle/>
                    <a:p>
                      <a:pPr algn="ctr"/>
                      <a:endParaRPr lang="zh-CN" altLang="en-US"/>
                    </a:p>
                  </a:txBody>
                  <a:tcPr anchor="ctr">
                    <a:lnR w="12700" cap="flat" cmpd="sng" algn="ctr">
                      <a:noFill/>
                      <a:prstDash val="solid"/>
                      <a:round/>
                      <a:headEnd type="none" w="med" len="med"/>
                      <a:tailEnd type="none" w="med" len="med"/>
                    </a:lnR>
                  </a:tcPr>
                </a:tc>
                <a:tc>
                  <a:txBody>
                    <a:bodyPr/>
                    <a:lstStyle/>
                    <a:p>
                      <a:pPr algn="ct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IF</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ID</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EX</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MEM</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altLang="zh-CN" dirty="0"/>
                        <a:t>WB</a:t>
                      </a:r>
                      <a:endParaRPr lang="zh-CN" altLang="en-US"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77312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流水线的实现原理</a:t>
            </a:r>
            <a:endParaRPr kumimoji="1" lang="zh-CN" altLang="en-US" dirty="0"/>
          </a:p>
        </p:txBody>
      </p:sp>
      <p:sp>
        <p:nvSpPr>
          <p:cNvPr id="3" name="Content Placeholder 2"/>
          <p:cNvSpPr>
            <a:spLocks noGrp="1"/>
          </p:cNvSpPr>
          <p:nvPr>
            <p:ph idx="1"/>
          </p:nvPr>
        </p:nvSpPr>
        <p:spPr/>
        <p:txBody>
          <a:bodyPr/>
          <a:lstStyle/>
          <a:p>
            <a:r>
              <a:rPr lang="zh-CN" altLang="en-US" sz="2400" dirty="0"/>
              <a:t>实际的流水线就这么简单吗？</a:t>
            </a:r>
            <a:r>
              <a:rPr lang="en-US" altLang="zh-CN" sz="2400" dirty="0"/>
              <a:t>——NO</a:t>
            </a:r>
            <a:r>
              <a:rPr lang="zh-CN" altLang="en-US" sz="2400" dirty="0"/>
              <a:t> ！</a:t>
            </a:r>
          </a:p>
          <a:p>
            <a:pPr lvl="1"/>
            <a:r>
              <a:rPr lang="zh-CN" altLang="en-US" sz="2000" dirty="0"/>
              <a:t>必须保证在指令重叠执行时不会存在任何流水线资源冲突问题，即要保证流水线的各段在同一个时钟周期内不会使用相同的数据通路资源。</a:t>
            </a:r>
          </a:p>
          <a:p>
            <a:r>
              <a:rPr lang="zh-CN" altLang="en-US" sz="2400" dirty="0"/>
              <a:t>简化的流水线数据通路</a:t>
            </a:r>
          </a:p>
          <a:p>
            <a:pPr lvl="1"/>
            <a:r>
              <a:rPr lang="zh-CN" altLang="en-US" sz="2000" dirty="0"/>
              <a:t>下图从使用流水线资源的角度描述上述流水线的流水过程，显示了不同数据通路的重叠，周期</a:t>
            </a:r>
            <a:r>
              <a:rPr lang="en-US" altLang="zh-CN" sz="2000" dirty="0"/>
              <a:t>5</a:t>
            </a:r>
            <a:r>
              <a:rPr lang="zh-CN" altLang="en-US" sz="2000" dirty="0"/>
              <a:t>表示稳定状态。</a:t>
            </a:r>
          </a:p>
          <a:p>
            <a:pPr lvl="1"/>
            <a:r>
              <a:rPr lang="zh-CN" altLang="en-US" sz="2000" dirty="0"/>
              <a:t>在包围每个流水段的线框中，如果实线在右侧，说明是读操作；如果实线在左侧，说明是写操作；其他部分用虚线。</a:t>
            </a:r>
          </a:p>
          <a:p>
            <a:pPr lvl="1"/>
            <a:r>
              <a:rPr lang="zh-CN" altLang="en-US" sz="2000" dirty="0"/>
              <a:t>主要的功能部件都在不同的时钟周期内使用，因而多条指令重叠执行时引入的冲突很少。</a:t>
            </a:r>
          </a:p>
          <a:p>
            <a:pPr lvl="2"/>
            <a:r>
              <a:rPr lang="zh-CN" altLang="en-US" sz="1800" dirty="0"/>
              <a:t>访存：分开的指令存储器（</a:t>
            </a:r>
            <a:r>
              <a:rPr lang="en-US" altLang="zh-CN" sz="1800" dirty="0"/>
              <a:t>IM</a:t>
            </a:r>
            <a:r>
              <a:rPr lang="zh-CN" altLang="en-US" sz="1800" dirty="0"/>
              <a:t>）和数据存储器（</a:t>
            </a:r>
            <a:r>
              <a:rPr lang="en-US" altLang="zh-CN" sz="1800" dirty="0"/>
              <a:t>DM</a:t>
            </a:r>
            <a:r>
              <a:rPr lang="zh-CN" altLang="en-US" sz="1800" dirty="0"/>
              <a:t>）。</a:t>
            </a:r>
          </a:p>
          <a:p>
            <a:pPr lvl="2"/>
            <a:r>
              <a:rPr lang="zh-CN" altLang="en-US" sz="1800" dirty="0"/>
              <a:t>在两个流水线段都使用了寄存器组：</a:t>
            </a:r>
            <a:r>
              <a:rPr lang="en-US" altLang="zh-CN" sz="1800" dirty="0"/>
              <a:t>ID</a:t>
            </a:r>
            <a:r>
              <a:rPr lang="zh-CN" altLang="en-US" sz="1800" dirty="0"/>
              <a:t>段读，</a:t>
            </a:r>
            <a:r>
              <a:rPr lang="en-US" altLang="zh-CN" sz="1800" dirty="0"/>
              <a:t>WB</a:t>
            </a:r>
            <a:r>
              <a:rPr lang="zh-CN" altLang="en-US" sz="1800" dirty="0"/>
              <a:t>段写。</a:t>
            </a:r>
          </a:p>
          <a:p>
            <a:pPr lvl="2"/>
            <a:r>
              <a:rPr lang="zh-CN" altLang="en-US" sz="1800" dirty="0"/>
              <a:t>没有考虑</a:t>
            </a:r>
            <a:r>
              <a:rPr lang="en-US" altLang="zh-CN" sz="1800" dirty="0"/>
              <a:t>PC</a:t>
            </a:r>
            <a:r>
              <a:rPr lang="zh-CN" altLang="en-US" sz="1800" dirty="0"/>
              <a:t>的问题，流水要求</a:t>
            </a:r>
            <a:r>
              <a:rPr lang="en-US" altLang="zh-CN" sz="1800" dirty="0"/>
              <a:t>IF</a:t>
            </a:r>
            <a:r>
              <a:rPr lang="zh-CN" altLang="en-US" sz="1800" dirty="0"/>
              <a:t>段要形成新的</a:t>
            </a:r>
            <a:r>
              <a:rPr lang="en-US" altLang="zh-CN" sz="1800" dirty="0"/>
              <a:t>PC</a:t>
            </a:r>
            <a:r>
              <a:rPr lang="zh-CN" altLang="en-US" sz="1800" dirty="0"/>
              <a:t>值。</a:t>
            </a:r>
          </a:p>
          <a:p>
            <a:endParaRPr kumimoji="1" lang="zh-CN" altLang="en-US" sz="24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42</a:t>
            </a:fld>
            <a:endParaRPr lang="zh-CN" altLang="en-US" dirty="0">
              <a:solidFill>
                <a:srgbClr val="1F497D"/>
              </a:solidFill>
            </a:endParaRPr>
          </a:p>
        </p:txBody>
      </p:sp>
    </p:spTree>
    <p:extLst>
      <p:ext uri="{BB962C8B-B14F-4D97-AF65-F5344CB8AC3E}">
        <p14:creationId xmlns:p14="http://schemas.microsoft.com/office/powerpoint/2010/main" val="342781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流水线的实现原理</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43</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323528" y="1340768"/>
            <a:ext cx="8496212" cy="4765431"/>
          </a:xfrm>
          <a:prstGeom prst="rect">
            <a:avLst/>
          </a:prstGeom>
        </p:spPr>
      </p:pic>
    </p:spTree>
    <p:extLst>
      <p:ext uri="{BB962C8B-B14F-4D97-AF65-F5344CB8AC3E}">
        <p14:creationId xmlns:p14="http://schemas.microsoft.com/office/powerpoint/2010/main" val="1704678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资源发生冲突</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44</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593776" y="1556792"/>
            <a:ext cx="8028384" cy="3868775"/>
          </a:xfrm>
          <a:prstGeom prst="rect">
            <a:avLst/>
          </a:prstGeom>
        </p:spPr>
      </p:pic>
    </p:spTree>
    <p:extLst>
      <p:ext uri="{BB962C8B-B14F-4D97-AF65-F5344CB8AC3E}">
        <p14:creationId xmlns:p14="http://schemas.microsoft.com/office/powerpoint/2010/main" val="547431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数据发生冲突</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45</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457200" y="1268760"/>
            <a:ext cx="8147248" cy="4983908"/>
          </a:xfrm>
          <a:prstGeom prst="rect">
            <a:avLst/>
          </a:prstGeom>
        </p:spPr>
      </p:pic>
    </p:spTree>
    <p:extLst>
      <p:ext uri="{BB962C8B-B14F-4D97-AF65-F5344CB8AC3E}">
        <p14:creationId xmlns:p14="http://schemas.microsoft.com/office/powerpoint/2010/main" val="627703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转移地址的问题</a:t>
            </a:r>
          </a:p>
        </p:txBody>
      </p:sp>
      <p:sp>
        <p:nvSpPr>
          <p:cNvPr id="3" name="Content Placeholder 2"/>
          <p:cNvSpPr>
            <a:spLocks noGrp="1"/>
          </p:cNvSpPr>
          <p:nvPr>
            <p:ph idx="1"/>
          </p:nvPr>
        </p:nvSpPr>
        <p:spPr/>
        <p:txBody>
          <a:bodyPr/>
          <a:lstStyle/>
          <a:p>
            <a:r>
              <a:rPr lang="zh-CN" altLang="en-US" dirty="0"/>
              <a:t>转移指令的地址</a:t>
            </a:r>
          </a:p>
          <a:p>
            <a:pPr lvl="1"/>
            <a:r>
              <a:rPr lang="zh-CN" altLang="en-US" dirty="0"/>
              <a:t>一般在</a:t>
            </a:r>
            <a:r>
              <a:rPr lang="en-US" altLang="zh-CN" dirty="0"/>
              <a:t>EXE</a:t>
            </a:r>
            <a:r>
              <a:rPr lang="zh-CN" altLang="en-US" dirty="0"/>
              <a:t>阶段计算</a:t>
            </a:r>
          </a:p>
          <a:p>
            <a:r>
              <a:rPr lang="zh-CN" altLang="en-US" dirty="0"/>
              <a:t>下一条指令</a:t>
            </a:r>
          </a:p>
          <a:p>
            <a:pPr lvl="1"/>
            <a:r>
              <a:rPr lang="zh-CN" altLang="en-US" dirty="0"/>
              <a:t>取哪一条？</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46</a:t>
            </a:fld>
            <a:endParaRPr lang="zh-CN" altLang="en-US">
              <a:solidFill>
                <a:srgbClr val="1F497D"/>
              </a:solidFill>
            </a:endParaRPr>
          </a:p>
        </p:txBody>
      </p:sp>
    </p:spTree>
    <p:extLst>
      <p:ext uri="{BB962C8B-B14F-4D97-AF65-F5344CB8AC3E}">
        <p14:creationId xmlns:p14="http://schemas.microsoft.com/office/powerpoint/2010/main" val="352174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流水线的冲突（</a:t>
            </a:r>
            <a:r>
              <a:rPr lang="en-US" altLang="zh-CN" dirty="0"/>
              <a:t>Hazard</a:t>
            </a:r>
            <a:r>
              <a:rPr lang="zh-CN" altLang="en-US" dirty="0"/>
              <a:t>）</a:t>
            </a:r>
            <a:endParaRPr kumimoji="1" lang="zh-CN" altLang="en-US" dirty="0"/>
          </a:p>
        </p:txBody>
      </p:sp>
      <p:sp>
        <p:nvSpPr>
          <p:cNvPr id="3" name="Content Placeholder 2"/>
          <p:cNvSpPr>
            <a:spLocks noGrp="1"/>
          </p:cNvSpPr>
          <p:nvPr>
            <p:ph idx="1"/>
          </p:nvPr>
        </p:nvSpPr>
        <p:spPr/>
        <p:txBody>
          <a:bodyPr/>
          <a:lstStyle/>
          <a:p>
            <a:r>
              <a:rPr lang="zh-CN" altLang="en-US" sz="2000" dirty="0"/>
              <a:t>什么是流水线中的“冲突”？</a:t>
            </a:r>
          </a:p>
          <a:p>
            <a:pPr lvl="1"/>
            <a:r>
              <a:rPr lang="zh-CN" altLang="en-US" sz="1800" dirty="0"/>
              <a:t>在流水线中经常有一些被称为“冲突”的情况发生，它使得指令序列中下一条指令无法按照设计的时钟周期执行，这些“冲突”可能会降低流水线可以获得的理想性能。</a:t>
            </a:r>
          </a:p>
          <a:p>
            <a:r>
              <a:rPr lang="zh-CN" altLang="en-US" sz="2000" dirty="0"/>
              <a:t>流水线中的冲突</a:t>
            </a:r>
          </a:p>
          <a:p>
            <a:pPr lvl="1"/>
            <a:r>
              <a:rPr lang="zh-CN" altLang="en-US" sz="1800" dirty="0"/>
              <a:t>第一种是结构冲突，是指令在重叠执行的过程中，硬件资源满足不了指令重叠执行的要求，发生硬件资源冲突而产生的冲突。</a:t>
            </a:r>
          </a:p>
          <a:p>
            <a:pPr lvl="1"/>
            <a:r>
              <a:rPr lang="zh-CN" altLang="en-US" sz="1800" dirty="0"/>
              <a:t>第二种是数据冲突，是指在同时重叠执行的几条指令中，一条指令依赖于前面指令执行结果数据，但是又得不到时发生的冲突。</a:t>
            </a:r>
          </a:p>
          <a:p>
            <a:pPr lvl="1"/>
            <a:r>
              <a:rPr lang="zh-CN" altLang="en-US" sz="1800" dirty="0"/>
              <a:t>第三种是控制冲突，它是指流水线中的分支指令或者其他需要改写</a:t>
            </a:r>
            <a:r>
              <a:rPr lang="en-US" altLang="zh-CN" sz="1800" dirty="0"/>
              <a:t>PC</a:t>
            </a:r>
            <a:r>
              <a:rPr lang="zh-CN" altLang="en-US" sz="1800" dirty="0"/>
              <a:t>的指令造成的冲突。</a:t>
            </a:r>
          </a:p>
          <a:p>
            <a:r>
              <a:rPr lang="zh-CN" altLang="en-US" sz="2000" dirty="0"/>
              <a:t>解决流水线中“冲突”问题的重要性</a:t>
            </a:r>
          </a:p>
          <a:p>
            <a:pPr lvl="1"/>
            <a:r>
              <a:rPr lang="zh-CN" altLang="en-US" sz="1800" dirty="0"/>
              <a:t>流水线冲突问题是流水线执行过程中的主要障碍，会给流水线中指令序列的顺利执行带来许多不利的影响。如果不能较好的处理流水线冲突问题，就可能影响流水线的性能，甚至使程序运行产生错误的结果。</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47</a:t>
            </a:fld>
            <a:endParaRPr lang="zh-CN" altLang="en-US">
              <a:solidFill>
                <a:srgbClr val="1F497D"/>
              </a:solidFill>
            </a:endParaRPr>
          </a:p>
        </p:txBody>
      </p:sp>
    </p:spTree>
    <p:extLst>
      <p:ext uri="{BB962C8B-B14F-4D97-AF65-F5344CB8AC3E}">
        <p14:creationId xmlns:p14="http://schemas.microsoft.com/office/powerpoint/2010/main" val="279195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小结</a:t>
            </a:r>
          </a:p>
        </p:txBody>
      </p:sp>
      <p:sp>
        <p:nvSpPr>
          <p:cNvPr id="3" name="Content Placeholder 2"/>
          <p:cNvSpPr>
            <a:spLocks noGrp="1"/>
          </p:cNvSpPr>
          <p:nvPr>
            <p:ph idx="1"/>
          </p:nvPr>
        </p:nvSpPr>
        <p:spPr/>
        <p:txBody>
          <a:bodyPr/>
          <a:lstStyle/>
          <a:p>
            <a:r>
              <a:rPr lang="zh-CN" altLang="en-US" dirty="0"/>
              <a:t>指令流水</a:t>
            </a:r>
          </a:p>
          <a:p>
            <a:pPr lvl="1"/>
            <a:r>
              <a:rPr lang="zh-CN" altLang="en-US" dirty="0"/>
              <a:t>在不过多增加硬件投入的情况下，提高系统效率</a:t>
            </a:r>
          </a:p>
          <a:p>
            <a:pPr lvl="1"/>
            <a:r>
              <a:rPr lang="zh-CN" altLang="en-US" dirty="0"/>
              <a:t>单任务的速度不提高，但提高系统的吞吐率</a:t>
            </a:r>
          </a:p>
          <a:p>
            <a:r>
              <a:rPr lang="zh-CN" altLang="en-US" dirty="0"/>
              <a:t>流水线评价指标</a:t>
            </a:r>
          </a:p>
          <a:p>
            <a:pPr lvl="1"/>
            <a:r>
              <a:rPr lang="zh-CN" altLang="en-US" dirty="0"/>
              <a:t>吞吐率、加速比</a:t>
            </a:r>
          </a:p>
          <a:p>
            <a:r>
              <a:rPr lang="zh-CN" altLang="en-US" dirty="0"/>
              <a:t>指令流水的实现</a:t>
            </a:r>
          </a:p>
          <a:p>
            <a:pPr lvl="1"/>
            <a:r>
              <a:rPr lang="zh-CN" altLang="en-US" dirty="0"/>
              <a:t>分段、锁存</a:t>
            </a:r>
          </a:p>
          <a:p>
            <a:r>
              <a:rPr lang="zh-CN" altLang="en-US" dirty="0"/>
              <a:t>冲突问题</a:t>
            </a:r>
          </a:p>
          <a:p>
            <a:pPr lvl="1"/>
            <a:r>
              <a:rPr lang="zh-CN" altLang="en-US" dirty="0"/>
              <a:t>结构冲突</a:t>
            </a:r>
          </a:p>
          <a:p>
            <a:pPr lvl="1"/>
            <a:r>
              <a:rPr lang="zh-CN" altLang="en-US" dirty="0"/>
              <a:t>数据冲突</a:t>
            </a:r>
          </a:p>
          <a:p>
            <a:pPr lvl="1"/>
            <a:r>
              <a:rPr lang="zh-CN" altLang="en-US" dirty="0"/>
              <a:t>控制冲突</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48</a:t>
            </a:fld>
            <a:endParaRPr lang="zh-CN" altLang="en-US">
              <a:solidFill>
                <a:srgbClr val="1F497D"/>
              </a:solidFill>
            </a:endParaRPr>
          </a:p>
        </p:txBody>
      </p:sp>
    </p:spTree>
    <p:extLst>
      <p:ext uri="{BB962C8B-B14F-4D97-AF65-F5344CB8AC3E}">
        <p14:creationId xmlns:p14="http://schemas.microsoft.com/office/powerpoint/2010/main" val="423544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阅读和思考</a:t>
            </a:r>
          </a:p>
        </p:txBody>
      </p:sp>
      <p:sp>
        <p:nvSpPr>
          <p:cNvPr id="3" name="Content Placeholder 2"/>
          <p:cNvSpPr>
            <a:spLocks noGrp="1"/>
          </p:cNvSpPr>
          <p:nvPr>
            <p:ph idx="1"/>
          </p:nvPr>
        </p:nvSpPr>
        <p:spPr/>
        <p:txBody>
          <a:bodyPr/>
          <a:lstStyle/>
          <a:p>
            <a:r>
              <a:rPr lang="zh-CN" altLang="en-US" dirty="0"/>
              <a:t>阅读</a:t>
            </a:r>
          </a:p>
          <a:p>
            <a:pPr lvl="1"/>
            <a:endParaRPr lang="zh-CN" altLang="en-US" dirty="0"/>
          </a:p>
          <a:p>
            <a:r>
              <a:rPr lang="zh-CN" altLang="en-US" dirty="0"/>
              <a:t>思考</a:t>
            </a:r>
          </a:p>
          <a:p>
            <a:pPr lvl="1"/>
            <a:r>
              <a:rPr lang="zh-CN" altLang="en-US" dirty="0"/>
              <a:t>实现指令流水的基本条件是什么？</a:t>
            </a:r>
          </a:p>
          <a:p>
            <a:pPr lvl="1"/>
            <a:r>
              <a:rPr lang="zh-CN" altLang="en-US" dirty="0"/>
              <a:t>如何检测和避免流水中冲突问题的发生？</a:t>
            </a:r>
          </a:p>
          <a:p>
            <a:r>
              <a:rPr lang="zh-CN" altLang="en-US" dirty="0"/>
              <a:t>实践</a:t>
            </a:r>
          </a:p>
          <a:p>
            <a:pPr lvl="1"/>
            <a:r>
              <a:rPr lang="zh-CN" altLang="en-US" dirty="0"/>
              <a:t>根据</a:t>
            </a:r>
            <a:r>
              <a:rPr lang="en-US" altLang="zh-CN" dirty="0" err="1"/>
              <a:t>ThinPAD</a:t>
            </a:r>
            <a:r>
              <a:rPr lang="en-US" altLang="zh-CN" dirty="0"/>
              <a:t> MIPS</a:t>
            </a:r>
            <a:r>
              <a:rPr lang="zh-CN" altLang="en-US" dirty="0"/>
              <a:t>指令系统的要求，设计</a:t>
            </a:r>
            <a:r>
              <a:rPr lang="en-US" altLang="zh-CN" dirty="0"/>
              <a:t>ALU</a:t>
            </a:r>
            <a:r>
              <a:rPr lang="zh-CN" altLang="en-US" dirty="0"/>
              <a:t>的功能并进行实现。</a:t>
            </a:r>
          </a:p>
          <a:p>
            <a:pPr lvl="1"/>
            <a:r>
              <a:rPr lang="zh-CN" altLang="en-US" dirty="0"/>
              <a:t>为</a:t>
            </a:r>
            <a:r>
              <a:rPr lang="en-US" altLang="zh-CN" dirty="0" err="1"/>
              <a:t>ThinPAD</a:t>
            </a:r>
            <a:r>
              <a:rPr lang="en-US" altLang="zh-CN" dirty="0"/>
              <a:t> MIPS</a:t>
            </a:r>
            <a:r>
              <a:rPr lang="zh-CN" altLang="en-US" dirty="0"/>
              <a:t>指令系统设计</a:t>
            </a:r>
            <a:r>
              <a:rPr lang="en-US" altLang="zh-CN" dirty="0" err="1"/>
              <a:t>Datapath</a:t>
            </a:r>
            <a:r>
              <a:rPr lang="zh-CN" altLang="en-US" dirty="0"/>
              <a:t>，划分每条指令的执行步骤，以及每个步骤具体的功能。</a:t>
            </a:r>
          </a:p>
          <a:p>
            <a:pPr lvl="1"/>
            <a:r>
              <a:rPr lang="zh-CN" altLang="en-US" dirty="0"/>
              <a:t>如果支持流水，数据通路要进行怎样的修改</a:t>
            </a:r>
            <a:r>
              <a:rPr lang="en-US" altLang="zh-CN" dirty="0"/>
              <a:t>?</a:t>
            </a:r>
            <a:endParaRPr lang="zh-CN" altLang="en-US" dirty="0"/>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49</a:t>
            </a:fld>
            <a:endParaRPr lang="zh-CN" altLang="en-US">
              <a:solidFill>
                <a:srgbClr val="1F497D"/>
              </a:solidFill>
            </a:endParaRPr>
          </a:p>
        </p:txBody>
      </p:sp>
    </p:spTree>
    <p:extLst>
      <p:ext uri="{BB962C8B-B14F-4D97-AF65-F5344CB8AC3E}">
        <p14:creationId xmlns:p14="http://schemas.microsoft.com/office/powerpoint/2010/main" val="569556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顺序洗衣</a:t>
            </a:r>
            <a:endParaRPr lang="en-US" dirty="0"/>
          </a:p>
        </p:txBody>
      </p:sp>
      <p:sp>
        <p:nvSpPr>
          <p:cNvPr id="153" name="Content Placeholder 152"/>
          <p:cNvSpPr>
            <a:spLocks noGrp="1"/>
          </p:cNvSpPr>
          <p:nvPr>
            <p:ph idx="1"/>
          </p:nvPr>
        </p:nvSpPr>
        <p:spPr>
          <a:xfrm>
            <a:off x="457200" y="4982230"/>
            <a:ext cx="8229600" cy="1147107"/>
          </a:xfrm>
        </p:spPr>
        <p:txBody>
          <a:bodyPr/>
          <a:lstStyle/>
          <a:p>
            <a:r>
              <a:rPr lang="zh-CN" altLang="en-US"/>
              <a:t>顺序洗</a:t>
            </a:r>
            <a:r>
              <a:rPr lang="zh-CN" altLang="en-US" dirty="0"/>
              <a:t>的话，</a:t>
            </a:r>
            <a:r>
              <a:rPr lang="en-US" altLang="zh-CN" dirty="0"/>
              <a:t>4</a:t>
            </a:r>
            <a:r>
              <a:rPr lang="zh-CN" altLang="en-US" dirty="0"/>
              <a:t>人洗完（</a:t>
            </a:r>
            <a:r>
              <a:rPr lang="en-US" altLang="zh-CN" dirty="0"/>
              <a:t>4</a:t>
            </a:r>
            <a:r>
              <a:rPr lang="zh-CN" altLang="en-US" dirty="0"/>
              <a:t>个任务）需要</a:t>
            </a:r>
            <a:r>
              <a:rPr lang="en-US" altLang="zh-CN" dirty="0"/>
              <a:t>8</a:t>
            </a:r>
            <a:r>
              <a:rPr lang="zh-CN" altLang="en-US" dirty="0"/>
              <a:t>小时</a:t>
            </a:r>
          </a:p>
          <a:p>
            <a:r>
              <a:rPr lang="zh-CN" altLang="en-US" dirty="0"/>
              <a:t>如果能流水处理的话，又是什么情况呢？</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a:t>
            </a:fld>
            <a:endParaRPr lang="zh-CN" altLang="en-US">
              <a:solidFill>
                <a:srgbClr val="1F497D"/>
              </a:solidFill>
            </a:endParaRPr>
          </a:p>
        </p:txBody>
      </p:sp>
      <p:grpSp>
        <p:nvGrpSpPr>
          <p:cNvPr id="5" name="Group 4"/>
          <p:cNvGrpSpPr>
            <a:grpSpLocks/>
          </p:cNvGrpSpPr>
          <p:nvPr/>
        </p:nvGrpSpPr>
        <p:grpSpPr bwMode="auto">
          <a:xfrm>
            <a:off x="1945751" y="2096329"/>
            <a:ext cx="271137" cy="391019"/>
            <a:chOff x="4228" y="2820"/>
            <a:chExt cx="424" cy="504"/>
          </a:xfrm>
        </p:grpSpPr>
        <p:grpSp>
          <p:nvGrpSpPr>
            <p:cNvPr id="6" name="Group 5"/>
            <p:cNvGrpSpPr>
              <a:grpSpLocks/>
            </p:cNvGrpSpPr>
            <p:nvPr/>
          </p:nvGrpSpPr>
          <p:grpSpPr bwMode="auto">
            <a:xfrm>
              <a:off x="4228" y="2820"/>
              <a:ext cx="424" cy="504"/>
              <a:chOff x="4228" y="2820"/>
              <a:chExt cx="424" cy="504"/>
            </a:xfrm>
          </p:grpSpPr>
          <p:sp>
            <p:nvSpPr>
              <p:cNvPr id="9"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7"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 name="Group 10"/>
          <p:cNvGrpSpPr>
            <a:grpSpLocks/>
          </p:cNvGrpSpPr>
          <p:nvPr/>
        </p:nvGrpSpPr>
        <p:grpSpPr bwMode="auto">
          <a:xfrm>
            <a:off x="2433187" y="2152189"/>
            <a:ext cx="330205" cy="329176"/>
            <a:chOff x="4319" y="3408"/>
            <a:chExt cx="417" cy="409"/>
          </a:xfrm>
        </p:grpSpPr>
        <p:grpSp>
          <p:nvGrpSpPr>
            <p:cNvPr id="12" name="Group 11"/>
            <p:cNvGrpSpPr>
              <a:grpSpLocks/>
            </p:cNvGrpSpPr>
            <p:nvPr/>
          </p:nvGrpSpPr>
          <p:grpSpPr bwMode="auto">
            <a:xfrm>
              <a:off x="4321" y="3601"/>
              <a:ext cx="415" cy="216"/>
              <a:chOff x="4321" y="3601"/>
              <a:chExt cx="415" cy="216"/>
            </a:xfrm>
          </p:grpSpPr>
          <p:sp>
            <p:nvSpPr>
              <p:cNvPr id="16" name="Freeform 15"/>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Lst>
                <a:ahLst/>
                <a:cxnLst>
                  <a:cxn ang="0">
                    <a:pos x="T0" y="T1"/>
                  </a:cxn>
                  <a:cxn ang="0">
                    <a:pos x="T2" y="T3"/>
                  </a:cxn>
                  <a:cxn ang="0">
                    <a:pos x="T4" y="T5"/>
                  </a:cxn>
                  <a:cxn ang="0">
                    <a:pos x="T6" y="T7"/>
                  </a:cxn>
                  <a:cxn ang="0">
                    <a:pos x="T8" y="T9"/>
                  </a:cxn>
                </a:cxnLst>
                <a:rect l="0" t="0" r="r" b="b"/>
                <a:pathLst>
                  <a:path w="96" h="215">
                    <a:moveTo>
                      <a:pt x="69" y="0"/>
                    </a:moveTo>
                    <a:lnTo>
                      <a:pt x="95" y="0"/>
                    </a:lnTo>
                    <a:lnTo>
                      <a:pt x="26" y="214"/>
                    </a:lnTo>
                    <a:lnTo>
                      <a:pt x="0" y="214"/>
                    </a:lnTo>
                    <a:lnTo>
                      <a:pt x="69" y="0"/>
                    </a:lnTo>
                  </a:path>
                </a:pathLst>
              </a:custGeom>
              <a:solidFill>
                <a:srgbClr val="FC0128"/>
              </a:solidFill>
              <a:ln>
                <a:noFill/>
              </a:ln>
              <a:effectLst/>
              <a:extLst>
                <a:ext uri="{91240B29-F687-4F45-9708-019B960494DF}">
                  <a14:hiddenLine xmlns:a14="http://schemas.microsoft.com/office/drawing/2010/main" w="127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 name="Rectangle 16"/>
              <p:cNvSpPr>
                <a:spLocks noChangeArrowheads="1"/>
              </p:cNvSpPr>
              <p:nvPr/>
            </p:nvSpPr>
            <p:spPr bwMode="auto">
              <a:xfrm>
                <a:off x="4518" y="3601"/>
                <a:ext cx="218" cy="12"/>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Rectangle 17"/>
              <p:cNvSpPr>
                <a:spLocks noChangeArrowheads="1"/>
              </p:cNvSpPr>
              <p:nvPr/>
            </p:nvSpPr>
            <p:spPr bwMode="auto">
              <a:xfrm>
                <a:off x="4517" y="3692"/>
                <a:ext cx="218"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Rectangle 18"/>
              <p:cNvSpPr>
                <a:spLocks noChangeArrowheads="1"/>
              </p:cNvSpPr>
              <p:nvPr/>
            </p:nvSpPr>
            <p:spPr bwMode="auto">
              <a:xfrm>
                <a:off x="4321" y="3692"/>
                <a:ext cx="116"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3" name="Group 16"/>
            <p:cNvGrpSpPr>
              <a:grpSpLocks/>
            </p:cNvGrpSpPr>
            <p:nvPr/>
          </p:nvGrpSpPr>
          <p:grpSpPr bwMode="auto">
            <a:xfrm>
              <a:off x="4319" y="3408"/>
              <a:ext cx="217" cy="409"/>
              <a:chOff x="4319" y="3408"/>
              <a:chExt cx="217" cy="409"/>
            </a:xfrm>
          </p:grpSpPr>
          <p:sp>
            <p:nvSpPr>
              <p:cNvPr id="14"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Freeform 18"/>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ffectLst/>
              <a:extLst>
                <a:ext uri="{91240B29-F687-4F45-9708-019B960494DF}">
                  <a14:hiddenLine xmlns:a14="http://schemas.microsoft.com/office/drawing/2010/main" w="1270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20" name="Group 19"/>
          <p:cNvGrpSpPr>
            <a:grpSpLocks/>
          </p:cNvGrpSpPr>
          <p:nvPr/>
        </p:nvGrpSpPr>
        <p:grpSpPr bwMode="auto">
          <a:xfrm>
            <a:off x="1456891" y="2123408"/>
            <a:ext cx="272561" cy="363940"/>
            <a:chOff x="4212" y="2144"/>
            <a:chExt cx="424" cy="504"/>
          </a:xfrm>
        </p:grpSpPr>
        <p:grpSp>
          <p:nvGrpSpPr>
            <p:cNvPr id="21" name="Group 20"/>
            <p:cNvGrpSpPr>
              <a:grpSpLocks/>
            </p:cNvGrpSpPr>
            <p:nvPr/>
          </p:nvGrpSpPr>
          <p:grpSpPr bwMode="auto">
            <a:xfrm>
              <a:off x="4212" y="2144"/>
              <a:ext cx="424" cy="504"/>
              <a:chOff x="4212" y="2144"/>
              <a:chExt cx="424" cy="504"/>
            </a:xfrm>
          </p:grpSpPr>
          <p:grpSp>
            <p:nvGrpSpPr>
              <p:cNvPr id="23" name="Group 21"/>
              <p:cNvGrpSpPr>
                <a:grpSpLocks/>
              </p:cNvGrpSpPr>
              <p:nvPr/>
            </p:nvGrpSpPr>
            <p:grpSpPr bwMode="auto">
              <a:xfrm>
                <a:off x="4212" y="2144"/>
                <a:ext cx="424" cy="504"/>
                <a:chOff x="4212" y="2144"/>
                <a:chExt cx="424" cy="504"/>
              </a:xfrm>
            </p:grpSpPr>
            <p:sp>
              <p:nvSpPr>
                <p:cNvPr id="25"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4"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2"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28" name="Group 27"/>
          <p:cNvGrpSpPr>
            <a:grpSpLocks/>
          </p:cNvGrpSpPr>
          <p:nvPr/>
        </p:nvGrpSpPr>
        <p:grpSpPr bwMode="auto">
          <a:xfrm>
            <a:off x="757752" y="2080204"/>
            <a:ext cx="522288" cy="534988"/>
            <a:chOff x="3692" y="1708"/>
            <a:chExt cx="329" cy="337"/>
          </a:xfrm>
        </p:grpSpPr>
        <p:sp>
          <p:nvSpPr>
            <p:cNvPr id="38" name="Freeform 28"/>
            <p:cNvSpPr>
              <a:spLocks/>
            </p:cNvSpPr>
            <p:nvPr/>
          </p:nvSpPr>
          <p:spPr bwMode="auto">
            <a:xfrm>
              <a:off x="369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9" name="Rectangle 29"/>
            <p:cNvSpPr>
              <a:spLocks noChangeArrowheads="1"/>
            </p:cNvSpPr>
            <p:nvPr/>
          </p:nvSpPr>
          <p:spPr bwMode="auto">
            <a:xfrm>
              <a:off x="3743" y="1759"/>
              <a:ext cx="2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r>
                <a:rPr lang="en-US" altLang="zh-CN" sz="2400" b="1" dirty="0">
                  <a:latin typeface="Arial" charset="0"/>
                  <a:ea typeface="宋体" charset="-122"/>
                </a:rPr>
                <a:t>A</a:t>
              </a:r>
            </a:p>
          </p:txBody>
        </p:sp>
      </p:grpSp>
      <p:grpSp>
        <p:nvGrpSpPr>
          <p:cNvPr id="29" name="Group 30"/>
          <p:cNvGrpSpPr>
            <a:grpSpLocks/>
          </p:cNvGrpSpPr>
          <p:nvPr/>
        </p:nvGrpSpPr>
        <p:grpSpPr bwMode="auto">
          <a:xfrm>
            <a:off x="757752" y="2774258"/>
            <a:ext cx="522288" cy="534988"/>
            <a:chOff x="4052" y="1708"/>
            <a:chExt cx="329" cy="337"/>
          </a:xfrm>
        </p:grpSpPr>
        <p:sp>
          <p:nvSpPr>
            <p:cNvPr id="36" name="Freeform 31"/>
            <p:cNvSpPr>
              <a:spLocks/>
            </p:cNvSpPr>
            <p:nvPr/>
          </p:nvSpPr>
          <p:spPr bwMode="auto">
            <a:xfrm>
              <a:off x="405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 name="Rectangle 32"/>
            <p:cNvSpPr>
              <a:spLocks noChangeArrowheads="1"/>
            </p:cNvSpPr>
            <p:nvPr/>
          </p:nvSpPr>
          <p:spPr bwMode="auto">
            <a:xfrm>
              <a:off x="4103" y="1759"/>
              <a:ext cx="2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r>
                <a:rPr lang="en-US" altLang="zh-CN" sz="2400" b="1">
                  <a:latin typeface="Arial" charset="0"/>
                  <a:ea typeface="宋体" charset="-122"/>
                </a:rPr>
                <a:t>B</a:t>
              </a:r>
            </a:p>
          </p:txBody>
        </p:sp>
      </p:grpSp>
      <p:grpSp>
        <p:nvGrpSpPr>
          <p:cNvPr id="30" name="Group 33"/>
          <p:cNvGrpSpPr>
            <a:grpSpLocks/>
          </p:cNvGrpSpPr>
          <p:nvPr/>
        </p:nvGrpSpPr>
        <p:grpSpPr bwMode="auto">
          <a:xfrm>
            <a:off x="757752" y="3469170"/>
            <a:ext cx="522288" cy="534988"/>
            <a:chOff x="4412" y="1708"/>
            <a:chExt cx="329" cy="337"/>
          </a:xfrm>
        </p:grpSpPr>
        <p:sp>
          <p:nvSpPr>
            <p:cNvPr id="34" name="Freeform 33"/>
            <p:cNvSpPr>
              <a:spLocks/>
            </p:cNvSpPr>
            <p:nvPr/>
          </p:nvSpPr>
          <p:spPr bwMode="auto">
            <a:xfrm>
              <a:off x="441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 name="Rectangle 34"/>
            <p:cNvSpPr>
              <a:spLocks noChangeArrowheads="1"/>
            </p:cNvSpPr>
            <p:nvPr/>
          </p:nvSpPr>
          <p:spPr bwMode="auto">
            <a:xfrm>
              <a:off x="4463" y="1759"/>
              <a:ext cx="2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r>
                <a:rPr lang="en-US" altLang="zh-CN" sz="2400" b="1" dirty="0">
                  <a:latin typeface="Arial" charset="0"/>
                  <a:ea typeface="宋体" charset="-122"/>
                </a:rPr>
                <a:t>C</a:t>
              </a:r>
            </a:p>
          </p:txBody>
        </p:sp>
      </p:grpSp>
      <p:grpSp>
        <p:nvGrpSpPr>
          <p:cNvPr id="31" name="Group 36"/>
          <p:cNvGrpSpPr>
            <a:grpSpLocks/>
          </p:cNvGrpSpPr>
          <p:nvPr/>
        </p:nvGrpSpPr>
        <p:grpSpPr bwMode="auto">
          <a:xfrm>
            <a:off x="757752" y="4164082"/>
            <a:ext cx="522288" cy="534988"/>
            <a:chOff x="4764" y="1708"/>
            <a:chExt cx="329" cy="337"/>
          </a:xfrm>
        </p:grpSpPr>
        <p:sp>
          <p:nvSpPr>
            <p:cNvPr id="32" name="Freeform 37"/>
            <p:cNvSpPr>
              <a:spLocks/>
            </p:cNvSpPr>
            <p:nvPr/>
          </p:nvSpPr>
          <p:spPr bwMode="auto">
            <a:xfrm>
              <a:off x="4764"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 name="Rectangle 38"/>
            <p:cNvSpPr>
              <a:spLocks noChangeArrowheads="1"/>
            </p:cNvSpPr>
            <p:nvPr/>
          </p:nvSpPr>
          <p:spPr bwMode="auto">
            <a:xfrm>
              <a:off x="4815" y="1759"/>
              <a:ext cx="2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r>
                <a:rPr lang="en-US" altLang="zh-CN" sz="2400" b="1">
                  <a:latin typeface="Arial" charset="0"/>
                  <a:ea typeface="宋体" charset="-122"/>
                </a:rPr>
                <a:t>D</a:t>
              </a:r>
            </a:p>
          </p:txBody>
        </p:sp>
      </p:grpSp>
      <p:pic>
        <p:nvPicPr>
          <p:cNvPr id="40" name="Picture 39"/>
          <p:cNvPicPr>
            <a:picLocks noChangeAspect="1"/>
          </p:cNvPicPr>
          <p:nvPr/>
        </p:nvPicPr>
        <p:blipFill>
          <a:blip r:embed="rId2"/>
          <a:stretch>
            <a:fillRect/>
          </a:stretch>
        </p:blipFill>
        <p:spPr>
          <a:xfrm>
            <a:off x="2830699" y="2076354"/>
            <a:ext cx="292035" cy="405011"/>
          </a:xfrm>
          <a:prstGeom prst="rect">
            <a:avLst/>
          </a:prstGeom>
        </p:spPr>
      </p:pic>
      <p:cxnSp>
        <p:nvCxnSpPr>
          <p:cNvPr id="42" name="Straight Connector 41"/>
          <p:cNvCxnSpPr/>
          <p:nvPr/>
        </p:nvCxnSpPr>
        <p:spPr bwMode="auto">
          <a:xfrm>
            <a:off x="1417605" y="1898014"/>
            <a:ext cx="40612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3" name="Straight Connector 42"/>
          <p:cNvCxnSpPr/>
          <p:nvPr/>
        </p:nvCxnSpPr>
        <p:spPr bwMode="auto">
          <a:xfrm>
            <a:off x="1869653" y="1898014"/>
            <a:ext cx="406121"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4" name="Straight Connector 43"/>
          <p:cNvCxnSpPr/>
          <p:nvPr/>
        </p:nvCxnSpPr>
        <p:spPr bwMode="auto">
          <a:xfrm>
            <a:off x="2321701" y="1898014"/>
            <a:ext cx="406121"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5" name="Straight Connector 44"/>
          <p:cNvCxnSpPr/>
          <p:nvPr/>
        </p:nvCxnSpPr>
        <p:spPr bwMode="auto">
          <a:xfrm>
            <a:off x="2773749" y="1898014"/>
            <a:ext cx="406121" cy="0"/>
          </a:xfrm>
          <a:prstGeom prst="line">
            <a:avLst/>
          </a:prstGeom>
          <a:ln>
            <a:solidFill>
              <a:schemeClr val="bg1">
                <a:lumMod val="65000"/>
              </a:schemeClr>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6" name="Straight Connector 45"/>
          <p:cNvCxnSpPr/>
          <p:nvPr/>
        </p:nvCxnSpPr>
        <p:spPr bwMode="auto">
          <a:xfrm>
            <a:off x="3225797" y="1898014"/>
            <a:ext cx="40612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7" name="Straight Connector 46"/>
          <p:cNvCxnSpPr/>
          <p:nvPr/>
        </p:nvCxnSpPr>
        <p:spPr bwMode="auto">
          <a:xfrm>
            <a:off x="3677845" y="1898014"/>
            <a:ext cx="406121"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8" name="Straight Connector 47"/>
          <p:cNvCxnSpPr/>
          <p:nvPr/>
        </p:nvCxnSpPr>
        <p:spPr bwMode="auto">
          <a:xfrm>
            <a:off x="4129893" y="1898014"/>
            <a:ext cx="406121"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9" name="Straight Connector 48"/>
          <p:cNvCxnSpPr/>
          <p:nvPr/>
        </p:nvCxnSpPr>
        <p:spPr bwMode="auto">
          <a:xfrm>
            <a:off x="4581941" y="1898014"/>
            <a:ext cx="406121" cy="0"/>
          </a:xfrm>
          <a:prstGeom prst="line">
            <a:avLst/>
          </a:prstGeom>
          <a:ln>
            <a:solidFill>
              <a:schemeClr val="bg1">
                <a:lumMod val="65000"/>
              </a:schemeClr>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50" name="Straight Connector 49"/>
          <p:cNvCxnSpPr/>
          <p:nvPr/>
        </p:nvCxnSpPr>
        <p:spPr bwMode="auto">
          <a:xfrm>
            <a:off x="5033989" y="1898014"/>
            <a:ext cx="40612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51" name="Straight Connector 50"/>
          <p:cNvCxnSpPr/>
          <p:nvPr/>
        </p:nvCxnSpPr>
        <p:spPr bwMode="auto">
          <a:xfrm>
            <a:off x="5486037" y="1898014"/>
            <a:ext cx="406121"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bwMode="auto">
          <a:xfrm>
            <a:off x="5938085" y="1898014"/>
            <a:ext cx="406121"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3" name="Straight Connector 52"/>
          <p:cNvCxnSpPr/>
          <p:nvPr/>
        </p:nvCxnSpPr>
        <p:spPr bwMode="auto">
          <a:xfrm>
            <a:off x="6390133" y="1898014"/>
            <a:ext cx="406121" cy="0"/>
          </a:xfrm>
          <a:prstGeom prst="line">
            <a:avLst/>
          </a:prstGeom>
          <a:ln>
            <a:solidFill>
              <a:schemeClr val="bg1">
                <a:lumMod val="65000"/>
              </a:schemeClr>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54" name="Straight Connector 53"/>
          <p:cNvCxnSpPr/>
          <p:nvPr/>
        </p:nvCxnSpPr>
        <p:spPr bwMode="auto">
          <a:xfrm>
            <a:off x="6842181" y="1898014"/>
            <a:ext cx="40612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55" name="Straight Connector 54"/>
          <p:cNvCxnSpPr/>
          <p:nvPr/>
        </p:nvCxnSpPr>
        <p:spPr bwMode="auto">
          <a:xfrm>
            <a:off x="7294229" y="1898014"/>
            <a:ext cx="406121"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6" name="Straight Connector 55"/>
          <p:cNvCxnSpPr/>
          <p:nvPr/>
        </p:nvCxnSpPr>
        <p:spPr bwMode="auto">
          <a:xfrm>
            <a:off x="7746277" y="1898014"/>
            <a:ext cx="406121"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7" name="Straight Connector 56"/>
          <p:cNvCxnSpPr/>
          <p:nvPr/>
        </p:nvCxnSpPr>
        <p:spPr bwMode="auto">
          <a:xfrm>
            <a:off x="8198327" y="1898014"/>
            <a:ext cx="406121" cy="0"/>
          </a:xfrm>
          <a:prstGeom prst="line">
            <a:avLst/>
          </a:prstGeom>
          <a:ln>
            <a:solidFill>
              <a:schemeClr val="bg1">
                <a:lumMod val="65000"/>
              </a:schemeClr>
            </a:solidFill>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81" name="Group 80"/>
          <p:cNvGrpSpPr>
            <a:grpSpLocks/>
          </p:cNvGrpSpPr>
          <p:nvPr/>
        </p:nvGrpSpPr>
        <p:grpSpPr bwMode="auto">
          <a:xfrm>
            <a:off x="3764300" y="2796854"/>
            <a:ext cx="271137" cy="391019"/>
            <a:chOff x="4228" y="2820"/>
            <a:chExt cx="424" cy="504"/>
          </a:xfrm>
        </p:grpSpPr>
        <p:grpSp>
          <p:nvGrpSpPr>
            <p:cNvPr id="82" name="Group 81"/>
            <p:cNvGrpSpPr>
              <a:grpSpLocks/>
            </p:cNvGrpSpPr>
            <p:nvPr/>
          </p:nvGrpSpPr>
          <p:grpSpPr bwMode="auto">
            <a:xfrm>
              <a:off x="4228" y="2820"/>
              <a:ext cx="424" cy="504"/>
              <a:chOff x="4228" y="2820"/>
              <a:chExt cx="424" cy="504"/>
            </a:xfrm>
          </p:grpSpPr>
          <p:sp>
            <p:nvSpPr>
              <p:cNvPr id="85"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83"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87" name="Group 86"/>
          <p:cNvGrpSpPr>
            <a:grpSpLocks/>
          </p:cNvGrpSpPr>
          <p:nvPr/>
        </p:nvGrpSpPr>
        <p:grpSpPr bwMode="auto">
          <a:xfrm>
            <a:off x="4251736" y="2852714"/>
            <a:ext cx="330205" cy="329176"/>
            <a:chOff x="4319" y="3408"/>
            <a:chExt cx="417" cy="409"/>
          </a:xfrm>
        </p:grpSpPr>
        <p:grpSp>
          <p:nvGrpSpPr>
            <p:cNvPr id="88" name="Group 87"/>
            <p:cNvGrpSpPr>
              <a:grpSpLocks/>
            </p:cNvGrpSpPr>
            <p:nvPr/>
          </p:nvGrpSpPr>
          <p:grpSpPr bwMode="auto">
            <a:xfrm>
              <a:off x="4321" y="3601"/>
              <a:ext cx="415" cy="216"/>
              <a:chOff x="4321" y="3601"/>
              <a:chExt cx="415" cy="216"/>
            </a:xfrm>
          </p:grpSpPr>
          <p:sp>
            <p:nvSpPr>
              <p:cNvPr id="92" name="Freeform 91"/>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Lst>
                <a:ahLst/>
                <a:cxnLst>
                  <a:cxn ang="0">
                    <a:pos x="T0" y="T1"/>
                  </a:cxn>
                  <a:cxn ang="0">
                    <a:pos x="T2" y="T3"/>
                  </a:cxn>
                  <a:cxn ang="0">
                    <a:pos x="T4" y="T5"/>
                  </a:cxn>
                  <a:cxn ang="0">
                    <a:pos x="T6" y="T7"/>
                  </a:cxn>
                  <a:cxn ang="0">
                    <a:pos x="T8" y="T9"/>
                  </a:cxn>
                </a:cxnLst>
                <a:rect l="0" t="0" r="r" b="b"/>
                <a:pathLst>
                  <a:path w="96" h="215">
                    <a:moveTo>
                      <a:pt x="69" y="0"/>
                    </a:moveTo>
                    <a:lnTo>
                      <a:pt x="95" y="0"/>
                    </a:lnTo>
                    <a:lnTo>
                      <a:pt x="26" y="214"/>
                    </a:lnTo>
                    <a:lnTo>
                      <a:pt x="0" y="214"/>
                    </a:lnTo>
                    <a:lnTo>
                      <a:pt x="69" y="0"/>
                    </a:lnTo>
                  </a:path>
                </a:pathLst>
              </a:custGeom>
              <a:solidFill>
                <a:srgbClr val="FC0128"/>
              </a:solidFill>
              <a:ln>
                <a:noFill/>
              </a:ln>
              <a:effectLst/>
              <a:extLst>
                <a:ext uri="{91240B29-F687-4F45-9708-019B960494DF}">
                  <a14:hiddenLine xmlns:a14="http://schemas.microsoft.com/office/drawing/2010/main" w="127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3" name="Rectangle 92"/>
              <p:cNvSpPr>
                <a:spLocks noChangeArrowheads="1"/>
              </p:cNvSpPr>
              <p:nvPr/>
            </p:nvSpPr>
            <p:spPr bwMode="auto">
              <a:xfrm>
                <a:off x="4518" y="3601"/>
                <a:ext cx="218" cy="12"/>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4" name="Rectangle 93"/>
              <p:cNvSpPr>
                <a:spLocks noChangeArrowheads="1"/>
              </p:cNvSpPr>
              <p:nvPr/>
            </p:nvSpPr>
            <p:spPr bwMode="auto">
              <a:xfrm>
                <a:off x="4517" y="3692"/>
                <a:ext cx="218"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5" name="Rectangle 94"/>
              <p:cNvSpPr>
                <a:spLocks noChangeArrowheads="1"/>
              </p:cNvSpPr>
              <p:nvPr/>
            </p:nvSpPr>
            <p:spPr bwMode="auto">
              <a:xfrm>
                <a:off x="4321" y="3692"/>
                <a:ext cx="116"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89" name="Group 16"/>
            <p:cNvGrpSpPr>
              <a:grpSpLocks/>
            </p:cNvGrpSpPr>
            <p:nvPr/>
          </p:nvGrpSpPr>
          <p:grpSpPr bwMode="auto">
            <a:xfrm>
              <a:off x="4319" y="3408"/>
              <a:ext cx="217" cy="409"/>
              <a:chOff x="4319" y="3408"/>
              <a:chExt cx="217" cy="409"/>
            </a:xfrm>
          </p:grpSpPr>
          <p:sp>
            <p:nvSpPr>
              <p:cNvPr id="90"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1" name="Freeform 18"/>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ffectLst/>
              <a:extLst>
                <a:ext uri="{91240B29-F687-4F45-9708-019B960494DF}">
                  <a14:hiddenLine xmlns:a14="http://schemas.microsoft.com/office/drawing/2010/main" w="1270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96" name="Group 95"/>
          <p:cNvGrpSpPr>
            <a:grpSpLocks/>
          </p:cNvGrpSpPr>
          <p:nvPr/>
        </p:nvGrpSpPr>
        <p:grpSpPr bwMode="auto">
          <a:xfrm>
            <a:off x="3275440" y="2823933"/>
            <a:ext cx="272561" cy="363940"/>
            <a:chOff x="4212" y="2144"/>
            <a:chExt cx="424" cy="504"/>
          </a:xfrm>
        </p:grpSpPr>
        <p:grpSp>
          <p:nvGrpSpPr>
            <p:cNvPr id="97" name="Group 96"/>
            <p:cNvGrpSpPr>
              <a:grpSpLocks/>
            </p:cNvGrpSpPr>
            <p:nvPr/>
          </p:nvGrpSpPr>
          <p:grpSpPr bwMode="auto">
            <a:xfrm>
              <a:off x="4212" y="2144"/>
              <a:ext cx="424" cy="504"/>
              <a:chOff x="4212" y="2144"/>
              <a:chExt cx="424" cy="504"/>
            </a:xfrm>
          </p:grpSpPr>
          <p:grpSp>
            <p:nvGrpSpPr>
              <p:cNvPr id="99" name="Group 21"/>
              <p:cNvGrpSpPr>
                <a:grpSpLocks/>
              </p:cNvGrpSpPr>
              <p:nvPr/>
            </p:nvGrpSpPr>
            <p:grpSpPr bwMode="auto">
              <a:xfrm>
                <a:off x="4212" y="2144"/>
                <a:ext cx="424" cy="504"/>
                <a:chOff x="4212" y="2144"/>
                <a:chExt cx="424" cy="504"/>
              </a:xfrm>
            </p:grpSpPr>
            <p:sp>
              <p:nvSpPr>
                <p:cNvPr id="101"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00"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98"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pic>
        <p:nvPicPr>
          <p:cNvPr id="103" name="Picture 102"/>
          <p:cNvPicPr>
            <a:picLocks noChangeAspect="1"/>
          </p:cNvPicPr>
          <p:nvPr/>
        </p:nvPicPr>
        <p:blipFill>
          <a:blip r:embed="rId2"/>
          <a:stretch>
            <a:fillRect/>
          </a:stretch>
        </p:blipFill>
        <p:spPr>
          <a:xfrm>
            <a:off x="4649248" y="2776879"/>
            <a:ext cx="292035" cy="405011"/>
          </a:xfrm>
          <a:prstGeom prst="rect">
            <a:avLst/>
          </a:prstGeom>
        </p:spPr>
      </p:pic>
      <p:grpSp>
        <p:nvGrpSpPr>
          <p:cNvPr id="104" name="Group 103"/>
          <p:cNvGrpSpPr>
            <a:grpSpLocks/>
          </p:cNvGrpSpPr>
          <p:nvPr/>
        </p:nvGrpSpPr>
        <p:grpSpPr bwMode="auto">
          <a:xfrm>
            <a:off x="5602878" y="3489380"/>
            <a:ext cx="271137" cy="391019"/>
            <a:chOff x="4228" y="2820"/>
            <a:chExt cx="424" cy="504"/>
          </a:xfrm>
        </p:grpSpPr>
        <p:grpSp>
          <p:nvGrpSpPr>
            <p:cNvPr id="105" name="Group 104"/>
            <p:cNvGrpSpPr>
              <a:grpSpLocks/>
            </p:cNvGrpSpPr>
            <p:nvPr/>
          </p:nvGrpSpPr>
          <p:grpSpPr bwMode="auto">
            <a:xfrm>
              <a:off x="4228" y="2820"/>
              <a:ext cx="424" cy="504"/>
              <a:chOff x="4228" y="2820"/>
              <a:chExt cx="424" cy="504"/>
            </a:xfrm>
          </p:grpSpPr>
          <p:sp>
            <p:nvSpPr>
              <p:cNvPr id="108"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06"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7"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0" name="Group 109"/>
          <p:cNvGrpSpPr>
            <a:grpSpLocks/>
          </p:cNvGrpSpPr>
          <p:nvPr/>
        </p:nvGrpSpPr>
        <p:grpSpPr bwMode="auto">
          <a:xfrm>
            <a:off x="6090314" y="3545240"/>
            <a:ext cx="330205" cy="329176"/>
            <a:chOff x="4319" y="3408"/>
            <a:chExt cx="417" cy="409"/>
          </a:xfrm>
        </p:grpSpPr>
        <p:grpSp>
          <p:nvGrpSpPr>
            <p:cNvPr id="111" name="Group 110"/>
            <p:cNvGrpSpPr>
              <a:grpSpLocks/>
            </p:cNvGrpSpPr>
            <p:nvPr/>
          </p:nvGrpSpPr>
          <p:grpSpPr bwMode="auto">
            <a:xfrm>
              <a:off x="4321" y="3601"/>
              <a:ext cx="415" cy="216"/>
              <a:chOff x="4321" y="3601"/>
              <a:chExt cx="415" cy="216"/>
            </a:xfrm>
          </p:grpSpPr>
          <p:sp>
            <p:nvSpPr>
              <p:cNvPr id="115" name="Freeform 114"/>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Lst>
                <a:ahLst/>
                <a:cxnLst>
                  <a:cxn ang="0">
                    <a:pos x="T0" y="T1"/>
                  </a:cxn>
                  <a:cxn ang="0">
                    <a:pos x="T2" y="T3"/>
                  </a:cxn>
                  <a:cxn ang="0">
                    <a:pos x="T4" y="T5"/>
                  </a:cxn>
                  <a:cxn ang="0">
                    <a:pos x="T6" y="T7"/>
                  </a:cxn>
                  <a:cxn ang="0">
                    <a:pos x="T8" y="T9"/>
                  </a:cxn>
                </a:cxnLst>
                <a:rect l="0" t="0" r="r" b="b"/>
                <a:pathLst>
                  <a:path w="96" h="215">
                    <a:moveTo>
                      <a:pt x="69" y="0"/>
                    </a:moveTo>
                    <a:lnTo>
                      <a:pt x="95" y="0"/>
                    </a:lnTo>
                    <a:lnTo>
                      <a:pt x="26" y="214"/>
                    </a:lnTo>
                    <a:lnTo>
                      <a:pt x="0" y="214"/>
                    </a:lnTo>
                    <a:lnTo>
                      <a:pt x="69" y="0"/>
                    </a:lnTo>
                  </a:path>
                </a:pathLst>
              </a:custGeom>
              <a:solidFill>
                <a:srgbClr val="FC0128"/>
              </a:solidFill>
              <a:ln>
                <a:noFill/>
              </a:ln>
              <a:effectLst/>
              <a:extLst>
                <a:ext uri="{91240B29-F687-4F45-9708-019B960494DF}">
                  <a14:hiddenLine xmlns:a14="http://schemas.microsoft.com/office/drawing/2010/main" w="127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6" name="Rectangle 115"/>
              <p:cNvSpPr>
                <a:spLocks noChangeArrowheads="1"/>
              </p:cNvSpPr>
              <p:nvPr/>
            </p:nvSpPr>
            <p:spPr bwMode="auto">
              <a:xfrm>
                <a:off x="4518" y="3601"/>
                <a:ext cx="218" cy="12"/>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7" name="Rectangle 116"/>
              <p:cNvSpPr>
                <a:spLocks noChangeArrowheads="1"/>
              </p:cNvSpPr>
              <p:nvPr/>
            </p:nvSpPr>
            <p:spPr bwMode="auto">
              <a:xfrm>
                <a:off x="4517" y="3692"/>
                <a:ext cx="218"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8" name="Rectangle 117"/>
              <p:cNvSpPr>
                <a:spLocks noChangeArrowheads="1"/>
              </p:cNvSpPr>
              <p:nvPr/>
            </p:nvSpPr>
            <p:spPr bwMode="auto">
              <a:xfrm>
                <a:off x="4321" y="3692"/>
                <a:ext cx="116"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2" name="Group 16"/>
            <p:cNvGrpSpPr>
              <a:grpSpLocks/>
            </p:cNvGrpSpPr>
            <p:nvPr/>
          </p:nvGrpSpPr>
          <p:grpSpPr bwMode="auto">
            <a:xfrm>
              <a:off x="4319" y="3408"/>
              <a:ext cx="217" cy="409"/>
              <a:chOff x="4319" y="3408"/>
              <a:chExt cx="217" cy="409"/>
            </a:xfrm>
          </p:grpSpPr>
          <p:sp>
            <p:nvSpPr>
              <p:cNvPr id="113"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 name="Freeform 18"/>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ffectLst/>
              <a:extLst>
                <a:ext uri="{91240B29-F687-4F45-9708-019B960494DF}">
                  <a14:hiddenLine xmlns:a14="http://schemas.microsoft.com/office/drawing/2010/main" w="1270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119" name="Group 118"/>
          <p:cNvGrpSpPr>
            <a:grpSpLocks/>
          </p:cNvGrpSpPr>
          <p:nvPr/>
        </p:nvGrpSpPr>
        <p:grpSpPr bwMode="auto">
          <a:xfrm>
            <a:off x="5114018" y="3516459"/>
            <a:ext cx="272561" cy="363940"/>
            <a:chOff x="4212" y="2144"/>
            <a:chExt cx="424" cy="504"/>
          </a:xfrm>
        </p:grpSpPr>
        <p:grpSp>
          <p:nvGrpSpPr>
            <p:cNvPr id="120" name="Group 119"/>
            <p:cNvGrpSpPr>
              <a:grpSpLocks/>
            </p:cNvGrpSpPr>
            <p:nvPr/>
          </p:nvGrpSpPr>
          <p:grpSpPr bwMode="auto">
            <a:xfrm>
              <a:off x="4212" y="2144"/>
              <a:ext cx="424" cy="504"/>
              <a:chOff x="4212" y="2144"/>
              <a:chExt cx="424" cy="504"/>
            </a:xfrm>
          </p:grpSpPr>
          <p:grpSp>
            <p:nvGrpSpPr>
              <p:cNvPr id="122" name="Group 21"/>
              <p:cNvGrpSpPr>
                <a:grpSpLocks/>
              </p:cNvGrpSpPr>
              <p:nvPr/>
            </p:nvGrpSpPr>
            <p:grpSpPr bwMode="auto">
              <a:xfrm>
                <a:off x="4212" y="2144"/>
                <a:ext cx="424" cy="504"/>
                <a:chOff x="4212" y="2144"/>
                <a:chExt cx="424" cy="504"/>
              </a:xfrm>
            </p:grpSpPr>
            <p:sp>
              <p:nvSpPr>
                <p:cNvPr id="124"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5"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23"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21"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pic>
        <p:nvPicPr>
          <p:cNvPr id="126" name="Picture 125"/>
          <p:cNvPicPr>
            <a:picLocks noChangeAspect="1"/>
          </p:cNvPicPr>
          <p:nvPr/>
        </p:nvPicPr>
        <p:blipFill>
          <a:blip r:embed="rId2"/>
          <a:stretch>
            <a:fillRect/>
          </a:stretch>
        </p:blipFill>
        <p:spPr>
          <a:xfrm>
            <a:off x="6487826" y="3469405"/>
            <a:ext cx="292035" cy="405011"/>
          </a:xfrm>
          <a:prstGeom prst="rect">
            <a:avLst/>
          </a:prstGeom>
        </p:spPr>
      </p:pic>
      <p:grpSp>
        <p:nvGrpSpPr>
          <p:cNvPr id="127" name="Group 126"/>
          <p:cNvGrpSpPr>
            <a:grpSpLocks/>
          </p:cNvGrpSpPr>
          <p:nvPr/>
        </p:nvGrpSpPr>
        <p:grpSpPr bwMode="auto">
          <a:xfrm>
            <a:off x="7421427" y="4189905"/>
            <a:ext cx="271137" cy="391019"/>
            <a:chOff x="4228" y="2820"/>
            <a:chExt cx="424" cy="504"/>
          </a:xfrm>
        </p:grpSpPr>
        <p:grpSp>
          <p:nvGrpSpPr>
            <p:cNvPr id="128" name="Group 127"/>
            <p:cNvGrpSpPr>
              <a:grpSpLocks/>
            </p:cNvGrpSpPr>
            <p:nvPr/>
          </p:nvGrpSpPr>
          <p:grpSpPr bwMode="auto">
            <a:xfrm>
              <a:off x="4228" y="2820"/>
              <a:ext cx="424" cy="504"/>
              <a:chOff x="4228" y="2820"/>
              <a:chExt cx="424" cy="504"/>
            </a:xfrm>
          </p:grpSpPr>
          <p:sp>
            <p:nvSpPr>
              <p:cNvPr id="131"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29"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33" name="Group 132"/>
          <p:cNvGrpSpPr>
            <a:grpSpLocks/>
          </p:cNvGrpSpPr>
          <p:nvPr/>
        </p:nvGrpSpPr>
        <p:grpSpPr bwMode="auto">
          <a:xfrm>
            <a:off x="7908863" y="4245765"/>
            <a:ext cx="330205" cy="329176"/>
            <a:chOff x="4319" y="3408"/>
            <a:chExt cx="417" cy="409"/>
          </a:xfrm>
        </p:grpSpPr>
        <p:grpSp>
          <p:nvGrpSpPr>
            <p:cNvPr id="134" name="Group 133"/>
            <p:cNvGrpSpPr>
              <a:grpSpLocks/>
            </p:cNvGrpSpPr>
            <p:nvPr/>
          </p:nvGrpSpPr>
          <p:grpSpPr bwMode="auto">
            <a:xfrm>
              <a:off x="4321" y="3601"/>
              <a:ext cx="415" cy="216"/>
              <a:chOff x="4321" y="3601"/>
              <a:chExt cx="415" cy="216"/>
            </a:xfrm>
          </p:grpSpPr>
          <p:sp>
            <p:nvSpPr>
              <p:cNvPr id="138" name="Freeform 137"/>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Lst>
                <a:ahLst/>
                <a:cxnLst>
                  <a:cxn ang="0">
                    <a:pos x="T0" y="T1"/>
                  </a:cxn>
                  <a:cxn ang="0">
                    <a:pos x="T2" y="T3"/>
                  </a:cxn>
                  <a:cxn ang="0">
                    <a:pos x="T4" y="T5"/>
                  </a:cxn>
                  <a:cxn ang="0">
                    <a:pos x="T6" y="T7"/>
                  </a:cxn>
                  <a:cxn ang="0">
                    <a:pos x="T8" y="T9"/>
                  </a:cxn>
                </a:cxnLst>
                <a:rect l="0" t="0" r="r" b="b"/>
                <a:pathLst>
                  <a:path w="96" h="215">
                    <a:moveTo>
                      <a:pt x="69" y="0"/>
                    </a:moveTo>
                    <a:lnTo>
                      <a:pt x="95" y="0"/>
                    </a:lnTo>
                    <a:lnTo>
                      <a:pt x="26" y="214"/>
                    </a:lnTo>
                    <a:lnTo>
                      <a:pt x="0" y="214"/>
                    </a:lnTo>
                    <a:lnTo>
                      <a:pt x="69" y="0"/>
                    </a:lnTo>
                  </a:path>
                </a:pathLst>
              </a:custGeom>
              <a:solidFill>
                <a:srgbClr val="FC0128"/>
              </a:solidFill>
              <a:ln>
                <a:noFill/>
              </a:ln>
              <a:effectLst/>
              <a:extLst>
                <a:ext uri="{91240B29-F687-4F45-9708-019B960494DF}">
                  <a14:hiddenLine xmlns:a14="http://schemas.microsoft.com/office/drawing/2010/main" w="127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9" name="Rectangle 138"/>
              <p:cNvSpPr>
                <a:spLocks noChangeArrowheads="1"/>
              </p:cNvSpPr>
              <p:nvPr/>
            </p:nvSpPr>
            <p:spPr bwMode="auto">
              <a:xfrm>
                <a:off x="4518" y="3601"/>
                <a:ext cx="218" cy="12"/>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0" name="Rectangle 139"/>
              <p:cNvSpPr>
                <a:spLocks noChangeArrowheads="1"/>
              </p:cNvSpPr>
              <p:nvPr/>
            </p:nvSpPr>
            <p:spPr bwMode="auto">
              <a:xfrm>
                <a:off x="4517" y="3692"/>
                <a:ext cx="218"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1" name="Rectangle 140"/>
              <p:cNvSpPr>
                <a:spLocks noChangeArrowheads="1"/>
              </p:cNvSpPr>
              <p:nvPr/>
            </p:nvSpPr>
            <p:spPr bwMode="auto">
              <a:xfrm>
                <a:off x="4321" y="3692"/>
                <a:ext cx="116"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35" name="Group 16"/>
            <p:cNvGrpSpPr>
              <a:grpSpLocks/>
            </p:cNvGrpSpPr>
            <p:nvPr/>
          </p:nvGrpSpPr>
          <p:grpSpPr bwMode="auto">
            <a:xfrm>
              <a:off x="4319" y="3408"/>
              <a:ext cx="217" cy="409"/>
              <a:chOff x="4319" y="3408"/>
              <a:chExt cx="217" cy="409"/>
            </a:xfrm>
          </p:grpSpPr>
          <p:sp>
            <p:nvSpPr>
              <p:cNvPr id="136"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 name="Freeform 18"/>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ffectLst/>
              <a:extLst>
                <a:ext uri="{91240B29-F687-4F45-9708-019B960494DF}">
                  <a14:hiddenLine xmlns:a14="http://schemas.microsoft.com/office/drawing/2010/main" w="1270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142" name="Group 141"/>
          <p:cNvGrpSpPr>
            <a:grpSpLocks/>
          </p:cNvGrpSpPr>
          <p:nvPr/>
        </p:nvGrpSpPr>
        <p:grpSpPr bwMode="auto">
          <a:xfrm>
            <a:off x="6932567" y="4216984"/>
            <a:ext cx="272561" cy="363940"/>
            <a:chOff x="4212" y="2144"/>
            <a:chExt cx="424" cy="504"/>
          </a:xfrm>
        </p:grpSpPr>
        <p:grpSp>
          <p:nvGrpSpPr>
            <p:cNvPr id="143" name="Group 142"/>
            <p:cNvGrpSpPr>
              <a:grpSpLocks/>
            </p:cNvGrpSpPr>
            <p:nvPr/>
          </p:nvGrpSpPr>
          <p:grpSpPr bwMode="auto">
            <a:xfrm>
              <a:off x="4212" y="2144"/>
              <a:ext cx="424" cy="504"/>
              <a:chOff x="4212" y="2144"/>
              <a:chExt cx="424" cy="504"/>
            </a:xfrm>
          </p:grpSpPr>
          <p:grpSp>
            <p:nvGrpSpPr>
              <p:cNvPr id="145" name="Group 21"/>
              <p:cNvGrpSpPr>
                <a:grpSpLocks/>
              </p:cNvGrpSpPr>
              <p:nvPr/>
            </p:nvGrpSpPr>
            <p:grpSpPr bwMode="auto">
              <a:xfrm>
                <a:off x="4212" y="2144"/>
                <a:ext cx="424" cy="504"/>
                <a:chOff x="4212" y="2144"/>
                <a:chExt cx="424" cy="504"/>
              </a:xfrm>
            </p:grpSpPr>
            <p:sp>
              <p:nvSpPr>
                <p:cNvPr id="147"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8"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46"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44"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pic>
        <p:nvPicPr>
          <p:cNvPr id="149" name="Picture 148"/>
          <p:cNvPicPr>
            <a:picLocks noChangeAspect="1"/>
          </p:cNvPicPr>
          <p:nvPr/>
        </p:nvPicPr>
        <p:blipFill>
          <a:blip r:embed="rId2"/>
          <a:stretch>
            <a:fillRect/>
          </a:stretch>
        </p:blipFill>
        <p:spPr>
          <a:xfrm>
            <a:off x="8306375" y="4169930"/>
            <a:ext cx="292035" cy="405011"/>
          </a:xfrm>
          <a:prstGeom prst="rect">
            <a:avLst/>
          </a:prstGeom>
        </p:spPr>
      </p:pic>
      <p:cxnSp>
        <p:nvCxnSpPr>
          <p:cNvPr id="151" name="Straight Arrow Connector 150"/>
          <p:cNvCxnSpPr/>
          <p:nvPr/>
        </p:nvCxnSpPr>
        <p:spPr bwMode="auto">
          <a:xfrm>
            <a:off x="646132" y="2096329"/>
            <a:ext cx="0" cy="2602741"/>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152" name="TextBox 151"/>
          <p:cNvSpPr txBox="1"/>
          <p:nvPr/>
        </p:nvSpPr>
        <p:spPr>
          <a:xfrm>
            <a:off x="99272" y="2380761"/>
            <a:ext cx="326513" cy="1569660"/>
          </a:xfrm>
          <a:prstGeom prst="rect">
            <a:avLst/>
          </a:prstGeom>
          <a:noFill/>
        </p:spPr>
        <p:txBody>
          <a:bodyPr wrap="square" rtlCol="0">
            <a:spAutoFit/>
          </a:bodyPr>
          <a:lstStyle/>
          <a:p>
            <a:r>
              <a:rPr lang="zh-CN" altLang="en-US" sz="2400"/>
              <a:t>任务顺序</a:t>
            </a:r>
            <a:endParaRPr lang="en-US" sz="2400" dirty="0"/>
          </a:p>
        </p:txBody>
      </p:sp>
      <p:cxnSp>
        <p:nvCxnSpPr>
          <p:cNvPr id="155" name="Straight Connector 154"/>
          <p:cNvCxnSpPr/>
          <p:nvPr/>
        </p:nvCxnSpPr>
        <p:spPr bwMode="auto">
          <a:xfrm>
            <a:off x="1417605" y="1268760"/>
            <a:ext cx="0" cy="432048"/>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7" name="Straight Arrow Connector 156"/>
          <p:cNvCxnSpPr/>
          <p:nvPr/>
        </p:nvCxnSpPr>
        <p:spPr bwMode="auto">
          <a:xfrm>
            <a:off x="1417605" y="1484784"/>
            <a:ext cx="7180805"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66568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谢谢</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5F886C-0A22-6F4D-BC08-A1674DBCDE43}" type="slidenum">
              <a:rPr lang="en-US" altLang="zh-CN" smtClean="0">
                <a:solidFill>
                  <a:srgbClr val="1F497D"/>
                </a:solidFill>
              </a:rPr>
              <a:pPr>
                <a:defRPr/>
              </a:pPr>
              <a:t>50</a:t>
            </a:fld>
            <a:endParaRPr lang="zh-CN" altLang="en-US">
              <a:solidFill>
                <a:srgbClr val="1F497D"/>
              </a:solidFill>
            </a:endParaRPr>
          </a:p>
        </p:txBody>
      </p:sp>
    </p:spTree>
    <p:extLst>
      <p:ext uri="{BB962C8B-B14F-4D97-AF65-F5344CB8AC3E}">
        <p14:creationId xmlns:p14="http://schemas.microsoft.com/office/powerpoint/2010/main" val="246637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ontent Placeholder 152"/>
          <p:cNvSpPr>
            <a:spLocks noGrp="1"/>
          </p:cNvSpPr>
          <p:nvPr>
            <p:ph idx="1"/>
          </p:nvPr>
        </p:nvSpPr>
        <p:spPr>
          <a:xfrm>
            <a:off x="457200" y="4982230"/>
            <a:ext cx="8229600" cy="1147107"/>
          </a:xfrm>
        </p:spPr>
        <p:txBody>
          <a:bodyPr/>
          <a:lstStyle/>
          <a:p>
            <a:r>
              <a:rPr lang="zh-CN" altLang="en-US" dirty="0"/>
              <a:t>流水处理，仅需</a:t>
            </a:r>
            <a:r>
              <a:rPr lang="en-US" altLang="zh-CN" dirty="0"/>
              <a:t>3.5</a:t>
            </a:r>
            <a:r>
              <a:rPr lang="zh-CN" altLang="en-US" dirty="0"/>
              <a:t>小时完成</a:t>
            </a:r>
            <a:r>
              <a:rPr lang="en-US" altLang="zh-CN" dirty="0"/>
              <a:t>! </a:t>
            </a:r>
            <a:endParaRPr lang="zh-CN" altLang="en-US" dirty="0"/>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6</a:t>
            </a:fld>
            <a:endParaRPr lang="zh-CN" altLang="en-US">
              <a:solidFill>
                <a:srgbClr val="1F497D"/>
              </a:solidFill>
            </a:endParaRPr>
          </a:p>
        </p:txBody>
      </p:sp>
      <p:grpSp>
        <p:nvGrpSpPr>
          <p:cNvPr id="5" name="Group 4"/>
          <p:cNvGrpSpPr>
            <a:grpSpLocks/>
          </p:cNvGrpSpPr>
          <p:nvPr/>
        </p:nvGrpSpPr>
        <p:grpSpPr bwMode="auto">
          <a:xfrm>
            <a:off x="1945751" y="2096329"/>
            <a:ext cx="271137" cy="391019"/>
            <a:chOff x="4228" y="2820"/>
            <a:chExt cx="424" cy="504"/>
          </a:xfrm>
        </p:grpSpPr>
        <p:grpSp>
          <p:nvGrpSpPr>
            <p:cNvPr id="6" name="Group 5"/>
            <p:cNvGrpSpPr>
              <a:grpSpLocks/>
            </p:cNvGrpSpPr>
            <p:nvPr/>
          </p:nvGrpSpPr>
          <p:grpSpPr bwMode="auto">
            <a:xfrm>
              <a:off x="4228" y="2820"/>
              <a:ext cx="424" cy="504"/>
              <a:chOff x="4228" y="2820"/>
              <a:chExt cx="424" cy="504"/>
            </a:xfrm>
          </p:grpSpPr>
          <p:sp>
            <p:nvSpPr>
              <p:cNvPr id="9"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7"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 name="Group 10"/>
          <p:cNvGrpSpPr>
            <a:grpSpLocks/>
          </p:cNvGrpSpPr>
          <p:nvPr/>
        </p:nvGrpSpPr>
        <p:grpSpPr bwMode="auto">
          <a:xfrm>
            <a:off x="2433187" y="2152189"/>
            <a:ext cx="330205" cy="329176"/>
            <a:chOff x="4319" y="3408"/>
            <a:chExt cx="417" cy="409"/>
          </a:xfrm>
        </p:grpSpPr>
        <p:grpSp>
          <p:nvGrpSpPr>
            <p:cNvPr id="12" name="Group 11"/>
            <p:cNvGrpSpPr>
              <a:grpSpLocks/>
            </p:cNvGrpSpPr>
            <p:nvPr/>
          </p:nvGrpSpPr>
          <p:grpSpPr bwMode="auto">
            <a:xfrm>
              <a:off x="4321" y="3601"/>
              <a:ext cx="415" cy="216"/>
              <a:chOff x="4321" y="3601"/>
              <a:chExt cx="415" cy="216"/>
            </a:xfrm>
          </p:grpSpPr>
          <p:sp>
            <p:nvSpPr>
              <p:cNvPr id="16" name="Freeform 15"/>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Lst>
                <a:ahLst/>
                <a:cxnLst>
                  <a:cxn ang="0">
                    <a:pos x="T0" y="T1"/>
                  </a:cxn>
                  <a:cxn ang="0">
                    <a:pos x="T2" y="T3"/>
                  </a:cxn>
                  <a:cxn ang="0">
                    <a:pos x="T4" y="T5"/>
                  </a:cxn>
                  <a:cxn ang="0">
                    <a:pos x="T6" y="T7"/>
                  </a:cxn>
                  <a:cxn ang="0">
                    <a:pos x="T8" y="T9"/>
                  </a:cxn>
                </a:cxnLst>
                <a:rect l="0" t="0" r="r" b="b"/>
                <a:pathLst>
                  <a:path w="96" h="215">
                    <a:moveTo>
                      <a:pt x="69" y="0"/>
                    </a:moveTo>
                    <a:lnTo>
                      <a:pt x="95" y="0"/>
                    </a:lnTo>
                    <a:lnTo>
                      <a:pt x="26" y="214"/>
                    </a:lnTo>
                    <a:lnTo>
                      <a:pt x="0" y="214"/>
                    </a:lnTo>
                    <a:lnTo>
                      <a:pt x="69" y="0"/>
                    </a:lnTo>
                  </a:path>
                </a:pathLst>
              </a:custGeom>
              <a:solidFill>
                <a:srgbClr val="FC0128"/>
              </a:solidFill>
              <a:ln>
                <a:noFill/>
              </a:ln>
              <a:effectLst/>
              <a:extLst>
                <a:ext uri="{91240B29-F687-4F45-9708-019B960494DF}">
                  <a14:hiddenLine xmlns:a14="http://schemas.microsoft.com/office/drawing/2010/main" w="127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 name="Rectangle 16"/>
              <p:cNvSpPr>
                <a:spLocks noChangeArrowheads="1"/>
              </p:cNvSpPr>
              <p:nvPr/>
            </p:nvSpPr>
            <p:spPr bwMode="auto">
              <a:xfrm>
                <a:off x="4518" y="3601"/>
                <a:ext cx="218" cy="12"/>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Rectangle 17"/>
              <p:cNvSpPr>
                <a:spLocks noChangeArrowheads="1"/>
              </p:cNvSpPr>
              <p:nvPr/>
            </p:nvSpPr>
            <p:spPr bwMode="auto">
              <a:xfrm>
                <a:off x="4517" y="3692"/>
                <a:ext cx="218"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Rectangle 18"/>
              <p:cNvSpPr>
                <a:spLocks noChangeArrowheads="1"/>
              </p:cNvSpPr>
              <p:nvPr/>
            </p:nvSpPr>
            <p:spPr bwMode="auto">
              <a:xfrm>
                <a:off x="4321" y="3692"/>
                <a:ext cx="116"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3" name="Group 16"/>
            <p:cNvGrpSpPr>
              <a:grpSpLocks/>
            </p:cNvGrpSpPr>
            <p:nvPr/>
          </p:nvGrpSpPr>
          <p:grpSpPr bwMode="auto">
            <a:xfrm>
              <a:off x="4319" y="3408"/>
              <a:ext cx="217" cy="409"/>
              <a:chOff x="4319" y="3408"/>
              <a:chExt cx="217" cy="409"/>
            </a:xfrm>
          </p:grpSpPr>
          <p:sp>
            <p:nvSpPr>
              <p:cNvPr id="14"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Freeform 18"/>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ffectLst/>
              <a:extLst>
                <a:ext uri="{91240B29-F687-4F45-9708-019B960494DF}">
                  <a14:hiddenLine xmlns:a14="http://schemas.microsoft.com/office/drawing/2010/main" w="1270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20" name="Group 19"/>
          <p:cNvGrpSpPr>
            <a:grpSpLocks/>
          </p:cNvGrpSpPr>
          <p:nvPr/>
        </p:nvGrpSpPr>
        <p:grpSpPr bwMode="auto">
          <a:xfrm>
            <a:off x="1456891" y="2123408"/>
            <a:ext cx="272561" cy="363940"/>
            <a:chOff x="4212" y="2144"/>
            <a:chExt cx="424" cy="504"/>
          </a:xfrm>
        </p:grpSpPr>
        <p:grpSp>
          <p:nvGrpSpPr>
            <p:cNvPr id="21" name="Group 20"/>
            <p:cNvGrpSpPr>
              <a:grpSpLocks/>
            </p:cNvGrpSpPr>
            <p:nvPr/>
          </p:nvGrpSpPr>
          <p:grpSpPr bwMode="auto">
            <a:xfrm>
              <a:off x="4212" y="2144"/>
              <a:ext cx="424" cy="504"/>
              <a:chOff x="4212" y="2144"/>
              <a:chExt cx="424" cy="504"/>
            </a:xfrm>
          </p:grpSpPr>
          <p:grpSp>
            <p:nvGrpSpPr>
              <p:cNvPr id="23" name="Group 21"/>
              <p:cNvGrpSpPr>
                <a:grpSpLocks/>
              </p:cNvGrpSpPr>
              <p:nvPr/>
            </p:nvGrpSpPr>
            <p:grpSpPr bwMode="auto">
              <a:xfrm>
                <a:off x="4212" y="2144"/>
                <a:ext cx="424" cy="504"/>
                <a:chOff x="4212" y="2144"/>
                <a:chExt cx="424" cy="504"/>
              </a:xfrm>
            </p:grpSpPr>
            <p:sp>
              <p:nvSpPr>
                <p:cNvPr id="25"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4"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2"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28" name="Group 27"/>
          <p:cNvGrpSpPr>
            <a:grpSpLocks/>
          </p:cNvGrpSpPr>
          <p:nvPr/>
        </p:nvGrpSpPr>
        <p:grpSpPr bwMode="auto">
          <a:xfrm>
            <a:off x="757752" y="2080204"/>
            <a:ext cx="522288" cy="534988"/>
            <a:chOff x="3692" y="1708"/>
            <a:chExt cx="329" cy="337"/>
          </a:xfrm>
        </p:grpSpPr>
        <p:sp>
          <p:nvSpPr>
            <p:cNvPr id="38" name="Freeform 28"/>
            <p:cNvSpPr>
              <a:spLocks/>
            </p:cNvSpPr>
            <p:nvPr/>
          </p:nvSpPr>
          <p:spPr bwMode="auto">
            <a:xfrm>
              <a:off x="369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9" name="Rectangle 29"/>
            <p:cNvSpPr>
              <a:spLocks noChangeArrowheads="1"/>
            </p:cNvSpPr>
            <p:nvPr/>
          </p:nvSpPr>
          <p:spPr bwMode="auto">
            <a:xfrm>
              <a:off x="3743" y="1759"/>
              <a:ext cx="2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r>
                <a:rPr lang="en-US" altLang="zh-CN" sz="2400" b="1" dirty="0">
                  <a:latin typeface="Arial" charset="0"/>
                  <a:ea typeface="宋体" charset="-122"/>
                </a:rPr>
                <a:t>A</a:t>
              </a:r>
            </a:p>
          </p:txBody>
        </p:sp>
      </p:grpSp>
      <p:grpSp>
        <p:nvGrpSpPr>
          <p:cNvPr id="29" name="Group 30"/>
          <p:cNvGrpSpPr>
            <a:grpSpLocks/>
          </p:cNvGrpSpPr>
          <p:nvPr/>
        </p:nvGrpSpPr>
        <p:grpSpPr bwMode="auto">
          <a:xfrm>
            <a:off x="757752" y="2774258"/>
            <a:ext cx="522288" cy="534988"/>
            <a:chOff x="4052" y="1708"/>
            <a:chExt cx="329" cy="337"/>
          </a:xfrm>
        </p:grpSpPr>
        <p:sp>
          <p:nvSpPr>
            <p:cNvPr id="36" name="Freeform 31"/>
            <p:cNvSpPr>
              <a:spLocks/>
            </p:cNvSpPr>
            <p:nvPr/>
          </p:nvSpPr>
          <p:spPr bwMode="auto">
            <a:xfrm>
              <a:off x="405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 name="Rectangle 32"/>
            <p:cNvSpPr>
              <a:spLocks noChangeArrowheads="1"/>
            </p:cNvSpPr>
            <p:nvPr/>
          </p:nvSpPr>
          <p:spPr bwMode="auto">
            <a:xfrm>
              <a:off x="4103" y="1759"/>
              <a:ext cx="2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r>
                <a:rPr lang="en-US" altLang="zh-CN" sz="2400" b="1">
                  <a:latin typeface="Arial" charset="0"/>
                  <a:ea typeface="宋体" charset="-122"/>
                </a:rPr>
                <a:t>B</a:t>
              </a:r>
            </a:p>
          </p:txBody>
        </p:sp>
      </p:grpSp>
      <p:grpSp>
        <p:nvGrpSpPr>
          <p:cNvPr id="30" name="Group 33"/>
          <p:cNvGrpSpPr>
            <a:grpSpLocks/>
          </p:cNvGrpSpPr>
          <p:nvPr/>
        </p:nvGrpSpPr>
        <p:grpSpPr bwMode="auto">
          <a:xfrm>
            <a:off x="757752" y="3469170"/>
            <a:ext cx="522288" cy="534988"/>
            <a:chOff x="4412" y="1708"/>
            <a:chExt cx="329" cy="337"/>
          </a:xfrm>
        </p:grpSpPr>
        <p:sp>
          <p:nvSpPr>
            <p:cNvPr id="34" name="Freeform 33"/>
            <p:cNvSpPr>
              <a:spLocks/>
            </p:cNvSpPr>
            <p:nvPr/>
          </p:nvSpPr>
          <p:spPr bwMode="auto">
            <a:xfrm>
              <a:off x="441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 name="Rectangle 34"/>
            <p:cNvSpPr>
              <a:spLocks noChangeArrowheads="1"/>
            </p:cNvSpPr>
            <p:nvPr/>
          </p:nvSpPr>
          <p:spPr bwMode="auto">
            <a:xfrm>
              <a:off x="4463" y="1759"/>
              <a:ext cx="2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r>
                <a:rPr lang="en-US" altLang="zh-CN" sz="2400" b="1" dirty="0">
                  <a:latin typeface="Arial" charset="0"/>
                  <a:ea typeface="宋体" charset="-122"/>
                </a:rPr>
                <a:t>C</a:t>
              </a:r>
            </a:p>
          </p:txBody>
        </p:sp>
      </p:grpSp>
      <p:grpSp>
        <p:nvGrpSpPr>
          <p:cNvPr id="31" name="Group 36"/>
          <p:cNvGrpSpPr>
            <a:grpSpLocks/>
          </p:cNvGrpSpPr>
          <p:nvPr/>
        </p:nvGrpSpPr>
        <p:grpSpPr bwMode="auto">
          <a:xfrm>
            <a:off x="757752" y="4164082"/>
            <a:ext cx="522288" cy="534988"/>
            <a:chOff x="4764" y="1708"/>
            <a:chExt cx="329" cy="337"/>
          </a:xfrm>
        </p:grpSpPr>
        <p:sp>
          <p:nvSpPr>
            <p:cNvPr id="32" name="Freeform 37"/>
            <p:cNvSpPr>
              <a:spLocks/>
            </p:cNvSpPr>
            <p:nvPr/>
          </p:nvSpPr>
          <p:spPr bwMode="auto">
            <a:xfrm>
              <a:off x="4764"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 name="Rectangle 38"/>
            <p:cNvSpPr>
              <a:spLocks noChangeArrowheads="1"/>
            </p:cNvSpPr>
            <p:nvPr/>
          </p:nvSpPr>
          <p:spPr bwMode="auto">
            <a:xfrm>
              <a:off x="4815" y="1759"/>
              <a:ext cx="2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r>
                <a:rPr lang="en-US" altLang="zh-CN" sz="2400" b="1">
                  <a:latin typeface="Arial" charset="0"/>
                  <a:ea typeface="宋体" charset="-122"/>
                </a:rPr>
                <a:t>D</a:t>
              </a:r>
            </a:p>
          </p:txBody>
        </p:sp>
      </p:grpSp>
      <p:pic>
        <p:nvPicPr>
          <p:cNvPr id="40" name="Picture 39"/>
          <p:cNvPicPr>
            <a:picLocks noChangeAspect="1"/>
          </p:cNvPicPr>
          <p:nvPr/>
        </p:nvPicPr>
        <p:blipFill>
          <a:blip r:embed="rId2"/>
          <a:stretch>
            <a:fillRect/>
          </a:stretch>
        </p:blipFill>
        <p:spPr>
          <a:xfrm>
            <a:off x="2830699" y="2076354"/>
            <a:ext cx="292035" cy="405011"/>
          </a:xfrm>
          <a:prstGeom prst="rect">
            <a:avLst/>
          </a:prstGeom>
        </p:spPr>
      </p:pic>
      <p:cxnSp>
        <p:nvCxnSpPr>
          <p:cNvPr id="42" name="Straight Connector 41"/>
          <p:cNvCxnSpPr/>
          <p:nvPr/>
        </p:nvCxnSpPr>
        <p:spPr bwMode="auto">
          <a:xfrm>
            <a:off x="1417605" y="1898014"/>
            <a:ext cx="40612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3" name="Straight Connector 42"/>
          <p:cNvCxnSpPr/>
          <p:nvPr/>
        </p:nvCxnSpPr>
        <p:spPr bwMode="auto">
          <a:xfrm>
            <a:off x="1869653" y="1898014"/>
            <a:ext cx="406121"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4" name="Straight Connector 43"/>
          <p:cNvCxnSpPr/>
          <p:nvPr/>
        </p:nvCxnSpPr>
        <p:spPr bwMode="auto">
          <a:xfrm>
            <a:off x="2321701" y="1898014"/>
            <a:ext cx="406121"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5" name="Straight Connector 44"/>
          <p:cNvCxnSpPr/>
          <p:nvPr/>
        </p:nvCxnSpPr>
        <p:spPr bwMode="auto">
          <a:xfrm>
            <a:off x="2773749" y="1898014"/>
            <a:ext cx="406121" cy="0"/>
          </a:xfrm>
          <a:prstGeom prst="line">
            <a:avLst/>
          </a:prstGeom>
          <a:ln>
            <a:solidFill>
              <a:schemeClr val="bg1">
                <a:lumMod val="65000"/>
              </a:schemeClr>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6" name="Straight Connector 45"/>
          <p:cNvCxnSpPr/>
          <p:nvPr/>
        </p:nvCxnSpPr>
        <p:spPr bwMode="auto">
          <a:xfrm>
            <a:off x="3225797" y="1898014"/>
            <a:ext cx="40612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7" name="Straight Connector 46"/>
          <p:cNvCxnSpPr/>
          <p:nvPr/>
        </p:nvCxnSpPr>
        <p:spPr bwMode="auto">
          <a:xfrm>
            <a:off x="3677845" y="1898014"/>
            <a:ext cx="406121"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8" name="Straight Connector 47"/>
          <p:cNvCxnSpPr/>
          <p:nvPr/>
        </p:nvCxnSpPr>
        <p:spPr bwMode="auto">
          <a:xfrm>
            <a:off x="4129893" y="1898014"/>
            <a:ext cx="406121"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9" name="Straight Connector 48"/>
          <p:cNvCxnSpPr/>
          <p:nvPr/>
        </p:nvCxnSpPr>
        <p:spPr bwMode="auto">
          <a:xfrm>
            <a:off x="4581941" y="1898014"/>
            <a:ext cx="406121" cy="0"/>
          </a:xfrm>
          <a:prstGeom prst="line">
            <a:avLst/>
          </a:prstGeom>
          <a:ln>
            <a:solidFill>
              <a:schemeClr val="bg1">
                <a:lumMod val="65000"/>
              </a:schemeClr>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50" name="Straight Connector 49"/>
          <p:cNvCxnSpPr/>
          <p:nvPr/>
        </p:nvCxnSpPr>
        <p:spPr bwMode="auto">
          <a:xfrm>
            <a:off x="5033989" y="1898014"/>
            <a:ext cx="40612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51" name="Straight Connector 50"/>
          <p:cNvCxnSpPr/>
          <p:nvPr/>
        </p:nvCxnSpPr>
        <p:spPr bwMode="auto">
          <a:xfrm>
            <a:off x="5486037" y="1898014"/>
            <a:ext cx="406121"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bwMode="auto">
          <a:xfrm>
            <a:off x="5938085" y="1898014"/>
            <a:ext cx="406121"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3" name="Straight Connector 52"/>
          <p:cNvCxnSpPr/>
          <p:nvPr/>
        </p:nvCxnSpPr>
        <p:spPr bwMode="auto">
          <a:xfrm>
            <a:off x="6390133" y="1898014"/>
            <a:ext cx="406121" cy="0"/>
          </a:xfrm>
          <a:prstGeom prst="line">
            <a:avLst/>
          </a:prstGeom>
          <a:ln>
            <a:solidFill>
              <a:schemeClr val="bg1">
                <a:lumMod val="65000"/>
              </a:schemeClr>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54" name="Straight Connector 53"/>
          <p:cNvCxnSpPr/>
          <p:nvPr/>
        </p:nvCxnSpPr>
        <p:spPr bwMode="auto">
          <a:xfrm>
            <a:off x="6842181" y="1898014"/>
            <a:ext cx="40612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55" name="Straight Connector 54"/>
          <p:cNvCxnSpPr/>
          <p:nvPr/>
        </p:nvCxnSpPr>
        <p:spPr bwMode="auto">
          <a:xfrm>
            <a:off x="7294229" y="1898014"/>
            <a:ext cx="406121"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6" name="Straight Connector 55"/>
          <p:cNvCxnSpPr/>
          <p:nvPr/>
        </p:nvCxnSpPr>
        <p:spPr bwMode="auto">
          <a:xfrm>
            <a:off x="7746277" y="1898014"/>
            <a:ext cx="406121"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7" name="Straight Connector 56"/>
          <p:cNvCxnSpPr/>
          <p:nvPr/>
        </p:nvCxnSpPr>
        <p:spPr bwMode="auto">
          <a:xfrm>
            <a:off x="8198327" y="1898014"/>
            <a:ext cx="406121" cy="0"/>
          </a:xfrm>
          <a:prstGeom prst="line">
            <a:avLst/>
          </a:prstGeom>
          <a:ln>
            <a:solidFill>
              <a:schemeClr val="bg1">
                <a:lumMod val="65000"/>
              </a:schemeClr>
            </a:solidFill>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81" name="Group 80"/>
          <p:cNvGrpSpPr>
            <a:grpSpLocks/>
          </p:cNvGrpSpPr>
          <p:nvPr/>
        </p:nvGrpSpPr>
        <p:grpSpPr bwMode="auto">
          <a:xfrm>
            <a:off x="2458913" y="2796854"/>
            <a:ext cx="271137" cy="391019"/>
            <a:chOff x="4228" y="2820"/>
            <a:chExt cx="424" cy="504"/>
          </a:xfrm>
        </p:grpSpPr>
        <p:grpSp>
          <p:nvGrpSpPr>
            <p:cNvPr id="82" name="Group 81"/>
            <p:cNvGrpSpPr>
              <a:grpSpLocks/>
            </p:cNvGrpSpPr>
            <p:nvPr/>
          </p:nvGrpSpPr>
          <p:grpSpPr bwMode="auto">
            <a:xfrm>
              <a:off x="4228" y="2820"/>
              <a:ext cx="424" cy="504"/>
              <a:chOff x="4228" y="2820"/>
              <a:chExt cx="424" cy="504"/>
            </a:xfrm>
          </p:grpSpPr>
          <p:sp>
            <p:nvSpPr>
              <p:cNvPr id="85"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83"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87" name="Group 86"/>
          <p:cNvGrpSpPr>
            <a:grpSpLocks/>
          </p:cNvGrpSpPr>
          <p:nvPr/>
        </p:nvGrpSpPr>
        <p:grpSpPr bwMode="auto">
          <a:xfrm>
            <a:off x="2946349" y="2852714"/>
            <a:ext cx="330205" cy="329176"/>
            <a:chOff x="4319" y="3408"/>
            <a:chExt cx="417" cy="409"/>
          </a:xfrm>
        </p:grpSpPr>
        <p:grpSp>
          <p:nvGrpSpPr>
            <p:cNvPr id="88" name="Group 87"/>
            <p:cNvGrpSpPr>
              <a:grpSpLocks/>
            </p:cNvGrpSpPr>
            <p:nvPr/>
          </p:nvGrpSpPr>
          <p:grpSpPr bwMode="auto">
            <a:xfrm>
              <a:off x="4321" y="3601"/>
              <a:ext cx="415" cy="216"/>
              <a:chOff x="4321" y="3601"/>
              <a:chExt cx="415" cy="216"/>
            </a:xfrm>
          </p:grpSpPr>
          <p:sp>
            <p:nvSpPr>
              <p:cNvPr id="92" name="Freeform 91"/>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Lst>
                <a:ahLst/>
                <a:cxnLst>
                  <a:cxn ang="0">
                    <a:pos x="T0" y="T1"/>
                  </a:cxn>
                  <a:cxn ang="0">
                    <a:pos x="T2" y="T3"/>
                  </a:cxn>
                  <a:cxn ang="0">
                    <a:pos x="T4" y="T5"/>
                  </a:cxn>
                  <a:cxn ang="0">
                    <a:pos x="T6" y="T7"/>
                  </a:cxn>
                  <a:cxn ang="0">
                    <a:pos x="T8" y="T9"/>
                  </a:cxn>
                </a:cxnLst>
                <a:rect l="0" t="0" r="r" b="b"/>
                <a:pathLst>
                  <a:path w="96" h="215">
                    <a:moveTo>
                      <a:pt x="69" y="0"/>
                    </a:moveTo>
                    <a:lnTo>
                      <a:pt x="95" y="0"/>
                    </a:lnTo>
                    <a:lnTo>
                      <a:pt x="26" y="214"/>
                    </a:lnTo>
                    <a:lnTo>
                      <a:pt x="0" y="214"/>
                    </a:lnTo>
                    <a:lnTo>
                      <a:pt x="69" y="0"/>
                    </a:lnTo>
                  </a:path>
                </a:pathLst>
              </a:custGeom>
              <a:solidFill>
                <a:srgbClr val="FC0128"/>
              </a:solidFill>
              <a:ln>
                <a:noFill/>
              </a:ln>
              <a:effectLst/>
              <a:extLst>
                <a:ext uri="{91240B29-F687-4F45-9708-019B960494DF}">
                  <a14:hiddenLine xmlns:a14="http://schemas.microsoft.com/office/drawing/2010/main" w="127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3" name="Rectangle 92"/>
              <p:cNvSpPr>
                <a:spLocks noChangeArrowheads="1"/>
              </p:cNvSpPr>
              <p:nvPr/>
            </p:nvSpPr>
            <p:spPr bwMode="auto">
              <a:xfrm>
                <a:off x="4518" y="3601"/>
                <a:ext cx="218" cy="12"/>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4" name="Rectangle 93"/>
              <p:cNvSpPr>
                <a:spLocks noChangeArrowheads="1"/>
              </p:cNvSpPr>
              <p:nvPr/>
            </p:nvSpPr>
            <p:spPr bwMode="auto">
              <a:xfrm>
                <a:off x="4517" y="3692"/>
                <a:ext cx="218"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5" name="Rectangle 94"/>
              <p:cNvSpPr>
                <a:spLocks noChangeArrowheads="1"/>
              </p:cNvSpPr>
              <p:nvPr/>
            </p:nvSpPr>
            <p:spPr bwMode="auto">
              <a:xfrm>
                <a:off x="4321" y="3692"/>
                <a:ext cx="116"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89" name="Group 16"/>
            <p:cNvGrpSpPr>
              <a:grpSpLocks/>
            </p:cNvGrpSpPr>
            <p:nvPr/>
          </p:nvGrpSpPr>
          <p:grpSpPr bwMode="auto">
            <a:xfrm>
              <a:off x="4319" y="3408"/>
              <a:ext cx="217" cy="409"/>
              <a:chOff x="4319" y="3408"/>
              <a:chExt cx="217" cy="409"/>
            </a:xfrm>
          </p:grpSpPr>
          <p:sp>
            <p:nvSpPr>
              <p:cNvPr id="90"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1" name="Freeform 18"/>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ffectLst/>
              <a:extLst>
                <a:ext uri="{91240B29-F687-4F45-9708-019B960494DF}">
                  <a14:hiddenLine xmlns:a14="http://schemas.microsoft.com/office/drawing/2010/main" w="1270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96" name="Group 95"/>
          <p:cNvGrpSpPr>
            <a:grpSpLocks/>
          </p:cNvGrpSpPr>
          <p:nvPr/>
        </p:nvGrpSpPr>
        <p:grpSpPr bwMode="auto">
          <a:xfrm>
            <a:off x="1970053" y="2823933"/>
            <a:ext cx="272561" cy="363940"/>
            <a:chOff x="4212" y="2144"/>
            <a:chExt cx="424" cy="504"/>
          </a:xfrm>
        </p:grpSpPr>
        <p:grpSp>
          <p:nvGrpSpPr>
            <p:cNvPr id="97" name="Group 96"/>
            <p:cNvGrpSpPr>
              <a:grpSpLocks/>
            </p:cNvGrpSpPr>
            <p:nvPr/>
          </p:nvGrpSpPr>
          <p:grpSpPr bwMode="auto">
            <a:xfrm>
              <a:off x="4212" y="2144"/>
              <a:ext cx="424" cy="504"/>
              <a:chOff x="4212" y="2144"/>
              <a:chExt cx="424" cy="504"/>
            </a:xfrm>
          </p:grpSpPr>
          <p:grpSp>
            <p:nvGrpSpPr>
              <p:cNvPr id="99" name="Group 21"/>
              <p:cNvGrpSpPr>
                <a:grpSpLocks/>
              </p:cNvGrpSpPr>
              <p:nvPr/>
            </p:nvGrpSpPr>
            <p:grpSpPr bwMode="auto">
              <a:xfrm>
                <a:off x="4212" y="2144"/>
                <a:ext cx="424" cy="504"/>
                <a:chOff x="4212" y="2144"/>
                <a:chExt cx="424" cy="504"/>
              </a:xfrm>
            </p:grpSpPr>
            <p:sp>
              <p:nvSpPr>
                <p:cNvPr id="101"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00"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98"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pic>
        <p:nvPicPr>
          <p:cNvPr id="103" name="Picture 102"/>
          <p:cNvPicPr>
            <a:picLocks noChangeAspect="1"/>
          </p:cNvPicPr>
          <p:nvPr/>
        </p:nvPicPr>
        <p:blipFill>
          <a:blip r:embed="rId2"/>
          <a:stretch>
            <a:fillRect/>
          </a:stretch>
        </p:blipFill>
        <p:spPr>
          <a:xfrm>
            <a:off x="3343861" y="2776879"/>
            <a:ext cx="292035" cy="405011"/>
          </a:xfrm>
          <a:prstGeom prst="rect">
            <a:avLst/>
          </a:prstGeom>
        </p:spPr>
      </p:pic>
      <p:grpSp>
        <p:nvGrpSpPr>
          <p:cNvPr id="104" name="Group 103"/>
          <p:cNvGrpSpPr>
            <a:grpSpLocks/>
          </p:cNvGrpSpPr>
          <p:nvPr/>
        </p:nvGrpSpPr>
        <p:grpSpPr bwMode="auto">
          <a:xfrm>
            <a:off x="2962969" y="3489380"/>
            <a:ext cx="271137" cy="391019"/>
            <a:chOff x="4228" y="2820"/>
            <a:chExt cx="424" cy="504"/>
          </a:xfrm>
        </p:grpSpPr>
        <p:grpSp>
          <p:nvGrpSpPr>
            <p:cNvPr id="105" name="Group 104"/>
            <p:cNvGrpSpPr>
              <a:grpSpLocks/>
            </p:cNvGrpSpPr>
            <p:nvPr/>
          </p:nvGrpSpPr>
          <p:grpSpPr bwMode="auto">
            <a:xfrm>
              <a:off x="4228" y="2820"/>
              <a:ext cx="424" cy="504"/>
              <a:chOff x="4228" y="2820"/>
              <a:chExt cx="424" cy="504"/>
            </a:xfrm>
          </p:grpSpPr>
          <p:sp>
            <p:nvSpPr>
              <p:cNvPr id="108"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06"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7"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0" name="Group 109"/>
          <p:cNvGrpSpPr>
            <a:grpSpLocks/>
          </p:cNvGrpSpPr>
          <p:nvPr/>
        </p:nvGrpSpPr>
        <p:grpSpPr bwMode="auto">
          <a:xfrm>
            <a:off x="3450405" y="3545240"/>
            <a:ext cx="330205" cy="329176"/>
            <a:chOff x="4319" y="3408"/>
            <a:chExt cx="417" cy="409"/>
          </a:xfrm>
        </p:grpSpPr>
        <p:grpSp>
          <p:nvGrpSpPr>
            <p:cNvPr id="111" name="Group 110"/>
            <p:cNvGrpSpPr>
              <a:grpSpLocks/>
            </p:cNvGrpSpPr>
            <p:nvPr/>
          </p:nvGrpSpPr>
          <p:grpSpPr bwMode="auto">
            <a:xfrm>
              <a:off x="4321" y="3601"/>
              <a:ext cx="415" cy="216"/>
              <a:chOff x="4321" y="3601"/>
              <a:chExt cx="415" cy="216"/>
            </a:xfrm>
          </p:grpSpPr>
          <p:sp>
            <p:nvSpPr>
              <p:cNvPr id="115" name="Freeform 114"/>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Lst>
                <a:ahLst/>
                <a:cxnLst>
                  <a:cxn ang="0">
                    <a:pos x="T0" y="T1"/>
                  </a:cxn>
                  <a:cxn ang="0">
                    <a:pos x="T2" y="T3"/>
                  </a:cxn>
                  <a:cxn ang="0">
                    <a:pos x="T4" y="T5"/>
                  </a:cxn>
                  <a:cxn ang="0">
                    <a:pos x="T6" y="T7"/>
                  </a:cxn>
                  <a:cxn ang="0">
                    <a:pos x="T8" y="T9"/>
                  </a:cxn>
                </a:cxnLst>
                <a:rect l="0" t="0" r="r" b="b"/>
                <a:pathLst>
                  <a:path w="96" h="215">
                    <a:moveTo>
                      <a:pt x="69" y="0"/>
                    </a:moveTo>
                    <a:lnTo>
                      <a:pt x="95" y="0"/>
                    </a:lnTo>
                    <a:lnTo>
                      <a:pt x="26" y="214"/>
                    </a:lnTo>
                    <a:lnTo>
                      <a:pt x="0" y="214"/>
                    </a:lnTo>
                    <a:lnTo>
                      <a:pt x="69" y="0"/>
                    </a:lnTo>
                  </a:path>
                </a:pathLst>
              </a:custGeom>
              <a:solidFill>
                <a:srgbClr val="FC0128"/>
              </a:solidFill>
              <a:ln>
                <a:noFill/>
              </a:ln>
              <a:effectLst/>
              <a:extLst>
                <a:ext uri="{91240B29-F687-4F45-9708-019B960494DF}">
                  <a14:hiddenLine xmlns:a14="http://schemas.microsoft.com/office/drawing/2010/main" w="127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6" name="Rectangle 115"/>
              <p:cNvSpPr>
                <a:spLocks noChangeArrowheads="1"/>
              </p:cNvSpPr>
              <p:nvPr/>
            </p:nvSpPr>
            <p:spPr bwMode="auto">
              <a:xfrm>
                <a:off x="4518" y="3601"/>
                <a:ext cx="218" cy="12"/>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7" name="Rectangle 116"/>
              <p:cNvSpPr>
                <a:spLocks noChangeArrowheads="1"/>
              </p:cNvSpPr>
              <p:nvPr/>
            </p:nvSpPr>
            <p:spPr bwMode="auto">
              <a:xfrm>
                <a:off x="4517" y="3692"/>
                <a:ext cx="218"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8" name="Rectangle 117"/>
              <p:cNvSpPr>
                <a:spLocks noChangeArrowheads="1"/>
              </p:cNvSpPr>
              <p:nvPr/>
            </p:nvSpPr>
            <p:spPr bwMode="auto">
              <a:xfrm>
                <a:off x="4321" y="3692"/>
                <a:ext cx="116"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2" name="Group 16"/>
            <p:cNvGrpSpPr>
              <a:grpSpLocks/>
            </p:cNvGrpSpPr>
            <p:nvPr/>
          </p:nvGrpSpPr>
          <p:grpSpPr bwMode="auto">
            <a:xfrm>
              <a:off x="4319" y="3408"/>
              <a:ext cx="217" cy="409"/>
              <a:chOff x="4319" y="3408"/>
              <a:chExt cx="217" cy="409"/>
            </a:xfrm>
          </p:grpSpPr>
          <p:sp>
            <p:nvSpPr>
              <p:cNvPr id="113"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 name="Freeform 18"/>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ffectLst/>
              <a:extLst>
                <a:ext uri="{91240B29-F687-4F45-9708-019B960494DF}">
                  <a14:hiddenLine xmlns:a14="http://schemas.microsoft.com/office/drawing/2010/main" w="1270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119" name="Group 118"/>
          <p:cNvGrpSpPr>
            <a:grpSpLocks/>
          </p:cNvGrpSpPr>
          <p:nvPr/>
        </p:nvGrpSpPr>
        <p:grpSpPr bwMode="auto">
          <a:xfrm>
            <a:off x="2474109" y="3516459"/>
            <a:ext cx="272561" cy="363940"/>
            <a:chOff x="4212" y="2144"/>
            <a:chExt cx="424" cy="504"/>
          </a:xfrm>
        </p:grpSpPr>
        <p:grpSp>
          <p:nvGrpSpPr>
            <p:cNvPr id="120" name="Group 119"/>
            <p:cNvGrpSpPr>
              <a:grpSpLocks/>
            </p:cNvGrpSpPr>
            <p:nvPr/>
          </p:nvGrpSpPr>
          <p:grpSpPr bwMode="auto">
            <a:xfrm>
              <a:off x="4212" y="2144"/>
              <a:ext cx="424" cy="504"/>
              <a:chOff x="4212" y="2144"/>
              <a:chExt cx="424" cy="504"/>
            </a:xfrm>
          </p:grpSpPr>
          <p:grpSp>
            <p:nvGrpSpPr>
              <p:cNvPr id="122" name="Group 21"/>
              <p:cNvGrpSpPr>
                <a:grpSpLocks/>
              </p:cNvGrpSpPr>
              <p:nvPr/>
            </p:nvGrpSpPr>
            <p:grpSpPr bwMode="auto">
              <a:xfrm>
                <a:off x="4212" y="2144"/>
                <a:ext cx="424" cy="504"/>
                <a:chOff x="4212" y="2144"/>
                <a:chExt cx="424" cy="504"/>
              </a:xfrm>
            </p:grpSpPr>
            <p:sp>
              <p:nvSpPr>
                <p:cNvPr id="124"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5"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23"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21"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pic>
        <p:nvPicPr>
          <p:cNvPr id="126" name="Picture 125"/>
          <p:cNvPicPr>
            <a:picLocks noChangeAspect="1"/>
          </p:cNvPicPr>
          <p:nvPr/>
        </p:nvPicPr>
        <p:blipFill>
          <a:blip r:embed="rId2"/>
          <a:stretch>
            <a:fillRect/>
          </a:stretch>
        </p:blipFill>
        <p:spPr>
          <a:xfrm>
            <a:off x="3847917" y="3469405"/>
            <a:ext cx="292035" cy="405011"/>
          </a:xfrm>
          <a:prstGeom prst="rect">
            <a:avLst/>
          </a:prstGeom>
        </p:spPr>
      </p:pic>
      <p:grpSp>
        <p:nvGrpSpPr>
          <p:cNvPr id="127" name="Group 126"/>
          <p:cNvGrpSpPr>
            <a:grpSpLocks/>
          </p:cNvGrpSpPr>
          <p:nvPr/>
        </p:nvGrpSpPr>
        <p:grpSpPr bwMode="auto">
          <a:xfrm>
            <a:off x="3404676" y="4189905"/>
            <a:ext cx="271137" cy="391019"/>
            <a:chOff x="4228" y="2820"/>
            <a:chExt cx="424" cy="504"/>
          </a:xfrm>
        </p:grpSpPr>
        <p:grpSp>
          <p:nvGrpSpPr>
            <p:cNvPr id="128" name="Group 127"/>
            <p:cNvGrpSpPr>
              <a:grpSpLocks/>
            </p:cNvGrpSpPr>
            <p:nvPr/>
          </p:nvGrpSpPr>
          <p:grpSpPr bwMode="auto">
            <a:xfrm>
              <a:off x="4228" y="2820"/>
              <a:ext cx="424" cy="504"/>
              <a:chOff x="4228" y="2820"/>
              <a:chExt cx="424" cy="504"/>
            </a:xfrm>
          </p:grpSpPr>
          <p:sp>
            <p:nvSpPr>
              <p:cNvPr id="131"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29"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33" name="Group 132"/>
          <p:cNvGrpSpPr>
            <a:grpSpLocks/>
          </p:cNvGrpSpPr>
          <p:nvPr/>
        </p:nvGrpSpPr>
        <p:grpSpPr bwMode="auto">
          <a:xfrm>
            <a:off x="3892112" y="4245765"/>
            <a:ext cx="330205" cy="329176"/>
            <a:chOff x="4319" y="3408"/>
            <a:chExt cx="417" cy="409"/>
          </a:xfrm>
        </p:grpSpPr>
        <p:grpSp>
          <p:nvGrpSpPr>
            <p:cNvPr id="134" name="Group 133"/>
            <p:cNvGrpSpPr>
              <a:grpSpLocks/>
            </p:cNvGrpSpPr>
            <p:nvPr/>
          </p:nvGrpSpPr>
          <p:grpSpPr bwMode="auto">
            <a:xfrm>
              <a:off x="4321" y="3601"/>
              <a:ext cx="415" cy="216"/>
              <a:chOff x="4321" y="3601"/>
              <a:chExt cx="415" cy="216"/>
            </a:xfrm>
          </p:grpSpPr>
          <p:sp>
            <p:nvSpPr>
              <p:cNvPr id="138" name="Freeform 137"/>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Lst>
                <a:ahLst/>
                <a:cxnLst>
                  <a:cxn ang="0">
                    <a:pos x="T0" y="T1"/>
                  </a:cxn>
                  <a:cxn ang="0">
                    <a:pos x="T2" y="T3"/>
                  </a:cxn>
                  <a:cxn ang="0">
                    <a:pos x="T4" y="T5"/>
                  </a:cxn>
                  <a:cxn ang="0">
                    <a:pos x="T6" y="T7"/>
                  </a:cxn>
                  <a:cxn ang="0">
                    <a:pos x="T8" y="T9"/>
                  </a:cxn>
                </a:cxnLst>
                <a:rect l="0" t="0" r="r" b="b"/>
                <a:pathLst>
                  <a:path w="96" h="215">
                    <a:moveTo>
                      <a:pt x="69" y="0"/>
                    </a:moveTo>
                    <a:lnTo>
                      <a:pt x="95" y="0"/>
                    </a:lnTo>
                    <a:lnTo>
                      <a:pt x="26" y="214"/>
                    </a:lnTo>
                    <a:lnTo>
                      <a:pt x="0" y="214"/>
                    </a:lnTo>
                    <a:lnTo>
                      <a:pt x="69" y="0"/>
                    </a:lnTo>
                  </a:path>
                </a:pathLst>
              </a:custGeom>
              <a:solidFill>
                <a:srgbClr val="FC0128"/>
              </a:solidFill>
              <a:ln>
                <a:noFill/>
              </a:ln>
              <a:effectLst/>
              <a:extLst>
                <a:ext uri="{91240B29-F687-4F45-9708-019B960494DF}">
                  <a14:hiddenLine xmlns:a14="http://schemas.microsoft.com/office/drawing/2010/main" w="127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9" name="Rectangle 138"/>
              <p:cNvSpPr>
                <a:spLocks noChangeArrowheads="1"/>
              </p:cNvSpPr>
              <p:nvPr/>
            </p:nvSpPr>
            <p:spPr bwMode="auto">
              <a:xfrm>
                <a:off x="4518" y="3601"/>
                <a:ext cx="218" cy="12"/>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0" name="Rectangle 139"/>
              <p:cNvSpPr>
                <a:spLocks noChangeArrowheads="1"/>
              </p:cNvSpPr>
              <p:nvPr/>
            </p:nvSpPr>
            <p:spPr bwMode="auto">
              <a:xfrm>
                <a:off x="4517" y="3692"/>
                <a:ext cx="218"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1" name="Rectangle 140"/>
              <p:cNvSpPr>
                <a:spLocks noChangeArrowheads="1"/>
              </p:cNvSpPr>
              <p:nvPr/>
            </p:nvSpPr>
            <p:spPr bwMode="auto">
              <a:xfrm>
                <a:off x="4321" y="3692"/>
                <a:ext cx="116"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35" name="Group 16"/>
            <p:cNvGrpSpPr>
              <a:grpSpLocks/>
            </p:cNvGrpSpPr>
            <p:nvPr/>
          </p:nvGrpSpPr>
          <p:grpSpPr bwMode="auto">
            <a:xfrm>
              <a:off x="4319" y="3408"/>
              <a:ext cx="217" cy="409"/>
              <a:chOff x="4319" y="3408"/>
              <a:chExt cx="217" cy="409"/>
            </a:xfrm>
          </p:grpSpPr>
          <p:sp>
            <p:nvSpPr>
              <p:cNvPr id="136"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 name="Freeform 18"/>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ffectLst/>
              <a:extLst>
                <a:ext uri="{91240B29-F687-4F45-9708-019B960494DF}">
                  <a14:hiddenLine xmlns:a14="http://schemas.microsoft.com/office/drawing/2010/main" w="1270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142" name="Group 141"/>
          <p:cNvGrpSpPr>
            <a:grpSpLocks/>
          </p:cNvGrpSpPr>
          <p:nvPr/>
        </p:nvGrpSpPr>
        <p:grpSpPr bwMode="auto">
          <a:xfrm>
            <a:off x="2915816" y="4216984"/>
            <a:ext cx="272561" cy="363940"/>
            <a:chOff x="4212" y="2144"/>
            <a:chExt cx="424" cy="504"/>
          </a:xfrm>
        </p:grpSpPr>
        <p:grpSp>
          <p:nvGrpSpPr>
            <p:cNvPr id="143" name="Group 142"/>
            <p:cNvGrpSpPr>
              <a:grpSpLocks/>
            </p:cNvGrpSpPr>
            <p:nvPr/>
          </p:nvGrpSpPr>
          <p:grpSpPr bwMode="auto">
            <a:xfrm>
              <a:off x="4212" y="2144"/>
              <a:ext cx="424" cy="504"/>
              <a:chOff x="4212" y="2144"/>
              <a:chExt cx="424" cy="504"/>
            </a:xfrm>
          </p:grpSpPr>
          <p:grpSp>
            <p:nvGrpSpPr>
              <p:cNvPr id="145" name="Group 21"/>
              <p:cNvGrpSpPr>
                <a:grpSpLocks/>
              </p:cNvGrpSpPr>
              <p:nvPr/>
            </p:nvGrpSpPr>
            <p:grpSpPr bwMode="auto">
              <a:xfrm>
                <a:off x="4212" y="2144"/>
                <a:ext cx="424" cy="504"/>
                <a:chOff x="4212" y="2144"/>
                <a:chExt cx="424" cy="504"/>
              </a:xfrm>
            </p:grpSpPr>
            <p:sp>
              <p:nvSpPr>
                <p:cNvPr id="147"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8"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46"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44"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pic>
        <p:nvPicPr>
          <p:cNvPr id="149" name="Picture 148"/>
          <p:cNvPicPr>
            <a:picLocks noChangeAspect="1"/>
          </p:cNvPicPr>
          <p:nvPr/>
        </p:nvPicPr>
        <p:blipFill>
          <a:blip r:embed="rId2"/>
          <a:stretch>
            <a:fillRect/>
          </a:stretch>
        </p:blipFill>
        <p:spPr>
          <a:xfrm>
            <a:off x="4289624" y="4169930"/>
            <a:ext cx="292035" cy="405011"/>
          </a:xfrm>
          <a:prstGeom prst="rect">
            <a:avLst/>
          </a:prstGeom>
        </p:spPr>
      </p:pic>
      <p:cxnSp>
        <p:nvCxnSpPr>
          <p:cNvPr id="151" name="Straight Arrow Connector 150"/>
          <p:cNvCxnSpPr/>
          <p:nvPr/>
        </p:nvCxnSpPr>
        <p:spPr bwMode="auto">
          <a:xfrm>
            <a:off x="646132" y="2096329"/>
            <a:ext cx="0" cy="2602741"/>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152" name="TextBox 151"/>
          <p:cNvSpPr txBox="1"/>
          <p:nvPr/>
        </p:nvSpPr>
        <p:spPr>
          <a:xfrm>
            <a:off x="99272" y="2380761"/>
            <a:ext cx="326513" cy="1569660"/>
          </a:xfrm>
          <a:prstGeom prst="rect">
            <a:avLst/>
          </a:prstGeom>
          <a:noFill/>
        </p:spPr>
        <p:txBody>
          <a:bodyPr wrap="square" rtlCol="0">
            <a:spAutoFit/>
          </a:bodyPr>
          <a:lstStyle/>
          <a:p>
            <a:r>
              <a:rPr lang="zh-CN" altLang="en-US" sz="2400"/>
              <a:t>任务顺序</a:t>
            </a:r>
            <a:endParaRPr lang="en-US" sz="2400" dirty="0"/>
          </a:p>
        </p:txBody>
      </p:sp>
      <p:cxnSp>
        <p:nvCxnSpPr>
          <p:cNvPr id="155" name="Straight Connector 154"/>
          <p:cNvCxnSpPr/>
          <p:nvPr/>
        </p:nvCxnSpPr>
        <p:spPr bwMode="auto">
          <a:xfrm>
            <a:off x="1417605" y="1268760"/>
            <a:ext cx="0" cy="432048"/>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7" name="Straight Arrow Connector 156"/>
          <p:cNvCxnSpPr/>
          <p:nvPr/>
        </p:nvCxnSpPr>
        <p:spPr bwMode="auto">
          <a:xfrm>
            <a:off x="1417605" y="1484784"/>
            <a:ext cx="7180805"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3" name="Title 2"/>
          <p:cNvSpPr>
            <a:spLocks noGrp="1"/>
          </p:cNvSpPr>
          <p:nvPr>
            <p:ph type="title"/>
          </p:nvPr>
        </p:nvSpPr>
        <p:spPr/>
        <p:txBody>
          <a:bodyPr/>
          <a:lstStyle/>
          <a:p>
            <a:r>
              <a:rPr lang="zh-CN" altLang="en-US" dirty="0"/>
              <a:t>流水线：尽快启动任务</a:t>
            </a:r>
            <a:endParaRPr lang="en-US" dirty="0"/>
          </a:p>
        </p:txBody>
      </p:sp>
    </p:spTree>
    <p:extLst>
      <p:ext uri="{BB962C8B-B14F-4D97-AF65-F5344CB8AC3E}">
        <p14:creationId xmlns:p14="http://schemas.microsoft.com/office/powerpoint/2010/main" val="1236251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流水线操作的前提</a:t>
            </a:r>
            <a:endParaRPr lang="en-US" dirty="0"/>
          </a:p>
        </p:txBody>
      </p:sp>
      <p:sp>
        <p:nvSpPr>
          <p:cNvPr id="3" name="Content Placeholder 2"/>
          <p:cNvSpPr>
            <a:spLocks noGrp="1"/>
          </p:cNvSpPr>
          <p:nvPr>
            <p:ph idx="1"/>
          </p:nvPr>
        </p:nvSpPr>
        <p:spPr>
          <a:xfrm>
            <a:off x="5148064" y="1219200"/>
            <a:ext cx="3538736" cy="4910138"/>
          </a:xfrm>
        </p:spPr>
        <p:txBody>
          <a:bodyPr/>
          <a:lstStyle/>
          <a:p>
            <a:r>
              <a:rPr lang="zh-CN" altLang="en-US" dirty="0"/>
              <a:t>任务分解成多个步骤完成</a:t>
            </a:r>
          </a:p>
          <a:p>
            <a:r>
              <a:rPr lang="zh-CN" altLang="en-US" dirty="0"/>
              <a:t>每个步骤使用不同的资源</a:t>
            </a:r>
          </a:p>
          <a:p>
            <a:r>
              <a:rPr lang="zh-CN" altLang="en-US" dirty="0"/>
              <a:t>任务内部存在关联，完成每个任务的步骤顺序一致</a:t>
            </a:r>
          </a:p>
          <a:p>
            <a:r>
              <a:rPr lang="zh-CN" altLang="en-US" dirty="0"/>
              <a:t>任务之间相互独立，没有依赖关系</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7</a:t>
            </a:fld>
            <a:endParaRPr lang="zh-CN" altLang="en-US">
              <a:solidFill>
                <a:srgbClr val="1F497D"/>
              </a:solidFill>
            </a:endParaRPr>
          </a:p>
        </p:txBody>
      </p:sp>
      <p:grpSp>
        <p:nvGrpSpPr>
          <p:cNvPr id="5" name="Group 4"/>
          <p:cNvGrpSpPr>
            <a:grpSpLocks/>
          </p:cNvGrpSpPr>
          <p:nvPr/>
        </p:nvGrpSpPr>
        <p:grpSpPr bwMode="auto">
          <a:xfrm>
            <a:off x="1945751" y="2096329"/>
            <a:ext cx="271137" cy="391019"/>
            <a:chOff x="4228" y="2820"/>
            <a:chExt cx="424" cy="504"/>
          </a:xfrm>
        </p:grpSpPr>
        <p:grpSp>
          <p:nvGrpSpPr>
            <p:cNvPr id="6" name="Group 5"/>
            <p:cNvGrpSpPr>
              <a:grpSpLocks/>
            </p:cNvGrpSpPr>
            <p:nvPr/>
          </p:nvGrpSpPr>
          <p:grpSpPr bwMode="auto">
            <a:xfrm>
              <a:off x="4228" y="2820"/>
              <a:ext cx="424" cy="504"/>
              <a:chOff x="4228" y="2820"/>
              <a:chExt cx="424" cy="504"/>
            </a:xfrm>
          </p:grpSpPr>
          <p:sp>
            <p:nvSpPr>
              <p:cNvPr id="9"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7"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 name="Group 10"/>
          <p:cNvGrpSpPr>
            <a:grpSpLocks/>
          </p:cNvGrpSpPr>
          <p:nvPr/>
        </p:nvGrpSpPr>
        <p:grpSpPr bwMode="auto">
          <a:xfrm>
            <a:off x="2433187" y="2152189"/>
            <a:ext cx="330205" cy="329176"/>
            <a:chOff x="4319" y="3408"/>
            <a:chExt cx="417" cy="409"/>
          </a:xfrm>
        </p:grpSpPr>
        <p:grpSp>
          <p:nvGrpSpPr>
            <p:cNvPr id="12" name="Group 11"/>
            <p:cNvGrpSpPr>
              <a:grpSpLocks/>
            </p:cNvGrpSpPr>
            <p:nvPr/>
          </p:nvGrpSpPr>
          <p:grpSpPr bwMode="auto">
            <a:xfrm>
              <a:off x="4321" y="3601"/>
              <a:ext cx="415" cy="216"/>
              <a:chOff x="4321" y="3601"/>
              <a:chExt cx="415" cy="216"/>
            </a:xfrm>
          </p:grpSpPr>
          <p:sp>
            <p:nvSpPr>
              <p:cNvPr id="16" name="Freeform 15"/>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Lst>
                <a:ahLst/>
                <a:cxnLst>
                  <a:cxn ang="0">
                    <a:pos x="T0" y="T1"/>
                  </a:cxn>
                  <a:cxn ang="0">
                    <a:pos x="T2" y="T3"/>
                  </a:cxn>
                  <a:cxn ang="0">
                    <a:pos x="T4" y="T5"/>
                  </a:cxn>
                  <a:cxn ang="0">
                    <a:pos x="T6" y="T7"/>
                  </a:cxn>
                  <a:cxn ang="0">
                    <a:pos x="T8" y="T9"/>
                  </a:cxn>
                </a:cxnLst>
                <a:rect l="0" t="0" r="r" b="b"/>
                <a:pathLst>
                  <a:path w="96" h="215">
                    <a:moveTo>
                      <a:pt x="69" y="0"/>
                    </a:moveTo>
                    <a:lnTo>
                      <a:pt x="95" y="0"/>
                    </a:lnTo>
                    <a:lnTo>
                      <a:pt x="26" y="214"/>
                    </a:lnTo>
                    <a:lnTo>
                      <a:pt x="0" y="214"/>
                    </a:lnTo>
                    <a:lnTo>
                      <a:pt x="69" y="0"/>
                    </a:lnTo>
                  </a:path>
                </a:pathLst>
              </a:custGeom>
              <a:solidFill>
                <a:srgbClr val="FC0128"/>
              </a:solidFill>
              <a:ln>
                <a:noFill/>
              </a:ln>
              <a:effectLst/>
              <a:extLst>
                <a:ext uri="{91240B29-F687-4F45-9708-019B960494DF}">
                  <a14:hiddenLine xmlns:a14="http://schemas.microsoft.com/office/drawing/2010/main" w="127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 name="Rectangle 16"/>
              <p:cNvSpPr>
                <a:spLocks noChangeArrowheads="1"/>
              </p:cNvSpPr>
              <p:nvPr/>
            </p:nvSpPr>
            <p:spPr bwMode="auto">
              <a:xfrm>
                <a:off x="4518" y="3601"/>
                <a:ext cx="218" cy="12"/>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Rectangle 17"/>
              <p:cNvSpPr>
                <a:spLocks noChangeArrowheads="1"/>
              </p:cNvSpPr>
              <p:nvPr/>
            </p:nvSpPr>
            <p:spPr bwMode="auto">
              <a:xfrm>
                <a:off x="4517" y="3692"/>
                <a:ext cx="218"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Rectangle 18"/>
              <p:cNvSpPr>
                <a:spLocks noChangeArrowheads="1"/>
              </p:cNvSpPr>
              <p:nvPr/>
            </p:nvSpPr>
            <p:spPr bwMode="auto">
              <a:xfrm>
                <a:off x="4321" y="3692"/>
                <a:ext cx="116"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3" name="Group 16"/>
            <p:cNvGrpSpPr>
              <a:grpSpLocks/>
            </p:cNvGrpSpPr>
            <p:nvPr/>
          </p:nvGrpSpPr>
          <p:grpSpPr bwMode="auto">
            <a:xfrm>
              <a:off x="4319" y="3408"/>
              <a:ext cx="217" cy="409"/>
              <a:chOff x="4319" y="3408"/>
              <a:chExt cx="217" cy="409"/>
            </a:xfrm>
          </p:grpSpPr>
          <p:sp>
            <p:nvSpPr>
              <p:cNvPr id="14"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Freeform 18"/>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ffectLst/>
              <a:extLst>
                <a:ext uri="{91240B29-F687-4F45-9708-019B960494DF}">
                  <a14:hiddenLine xmlns:a14="http://schemas.microsoft.com/office/drawing/2010/main" w="1270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20" name="Group 19"/>
          <p:cNvGrpSpPr>
            <a:grpSpLocks/>
          </p:cNvGrpSpPr>
          <p:nvPr/>
        </p:nvGrpSpPr>
        <p:grpSpPr bwMode="auto">
          <a:xfrm>
            <a:off x="1456891" y="2123408"/>
            <a:ext cx="272561" cy="363940"/>
            <a:chOff x="4212" y="2144"/>
            <a:chExt cx="424" cy="504"/>
          </a:xfrm>
        </p:grpSpPr>
        <p:grpSp>
          <p:nvGrpSpPr>
            <p:cNvPr id="21" name="Group 20"/>
            <p:cNvGrpSpPr>
              <a:grpSpLocks/>
            </p:cNvGrpSpPr>
            <p:nvPr/>
          </p:nvGrpSpPr>
          <p:grpSpPr bwMode="auto">
            <a:xfrm>
              <a:off x="4212" y="2144"/>
              <a:ext cx="424" cy="504"/>
              <a:chOff x="4212" y="2144"/>
              <a:chExt cx="424" cy="504"/>
            </a:xfrm>
          </p:grpSpPr>
          <p:grpSp>
            <p:nvGrpSpPr>
              <p:cNvPr id="23" name="Group 21"/>
              <p:cNvGrpSpPr>
                <a:grpSpLocks/>
              </p:cNvGrpSpPr>
              <p:nvPr/>
            </p:nvGrpSpPr>
            <p:grpSpPr bwMode="auto">
              <a:xfrm>
                <a:off x="4212" y="2144"/>
                <a:ext cx="424" cy="504"/>
                <a:chOff x="4212" y="2144"/>
                <a:chExt cx="424" cy="504"/>
              </a:xfrm>
            </p:grpSpPr>
            <p:sp>
              <p:nvSpPr>
                <p:cNvPr id="25"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4"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2"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27" name="Group 26"/>
          <p:cNvGrpSpPr>
            <a:grpSpLocks/>
          </p:cNvGrpSpPr>
          <p:nvPr/>
        </p:nvGrpSpPr>
        <p:grpSpPr bwMode="auto">
          <a:xfrm>
            <a:off x="757752" y="2080204"/>
            <a:ext cx="522288" cy="534988"/>
            <a:chOff x="3692" y="1708"/>
            <a:chExt cx="329" cy="337"/>
          </a:xfrm>
        </p:grpSpPr>
        <p:sp>
          <p:nvSpPr>
            <p:cNvPr id="28" name="Freeform 28"/>
            <p:cNvSpPr>
              <a:spLocks/>
            </p:cNvSpPr>
            <p:nvPr/>
          </p:nvSpPr>
          <p:spPr bwMode="auto">
            <a:xfrm>
              <a:off x="369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9" name="Rectangle 29"/>
            <p:cNvSpPr>
              <a:spLocks noChangeArrowheads="1"/>
            </p:cNvSpPr>
            <p:nvPr/>
          </p:nvSpPr>
          <p:spPr bwMode="auto">
            <a:xfrm>
              <a:off x="3743" y="1759"/>
              <a:ext cx="2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r>
                <a:rPr lang="en-US" altLang="zh-CN" sz="2400" b="1" dirty="0">
                  <a:latin typeface="Arial" charset="0"/>
                  <a:ea typeface="宋体" charset="-122"/>
                </a:rPr>
                <a:t>A</a:t>
              </a:r>
            </a:p>
          </p:txBody>
        </p:sp>
      </p:grpSp>
      <p:grpSp>
        <p:nvGrpSpPr>
          <p:cNvPr id="30" name="Group 30"/>
          <p:cNvGrpSpPr>
            <a:grpSpLocks/>
          </p:cNvGrpSpPr>
          <p:nvPr/>
        </p:nvGrpSpPr>
        <p:grpSpPr bwMode="auto">
          <a:xfrm>
            <a:off x="757752" y="2774258"/>
            <a:ext cx="522288" cy="534988"/>
            <a:chOff x="4052" y="1708"/>
            <a:chExt cx="329" cy="337"/>
          </a:xfrm>
        </p:grpSpPr>
        <p:sp>
          <p:nvSpPr>
            <p:cNvPr id="31" name="Freeform 31"/>
            <p:cNvSpPr>
              <a:spLocks/>
            </p:cNvSpPr>
            <p:nvPr/>
          </p:nvSpPr>
          <p:spPr bwMode="auto">
            <a:xfrm>
              <a:off x="405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 name="Rectangle 32"/>
            <p:cNvSpPr>
              <a:spLocks noChangeArrowheads="1"/>
            </p:cNvSpPr>
            <p:nvPr/>
          </p:nvSpPr>
          <p:spPr bwMode="auto">
            <a:xfrm>
              <a:off x="4103" y="1759"/>
              <a:ext cx="2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r>
                <a:rPr lang="en-US" altLang="zh-CN" sz="2400" b="1">
                  <a:latin typeface="Arial" charset="0"/>
                  <a:ea typeface="宋体" charset="-122"/>
                </a:rPr>
                <a:t>B</a:t>
              </a:r>
            </a:p>
          </p:txBody>
        </p:sp>
      </p:grpSp>
      <p:grpSp>
        <p:nvGrpSpPr>
          <p:cNvPr id="33" name="Group 33"/>
          <p:cNvGrpSpPr>
            <a:grpSpLocks/>
          </p:cNvGrpSpPr>
          <p:nvPr/>
        </p:nvGrpSpPr>
        <p:grpSpPr bwMode="auto">
          <a:xfrm>
            <a:off x="757752" y="3469170"/>
            <a:ext cx="522288" cy="534988"/>
            <a:chOff x="4412" y="1708"/>
            <a:chExt cx="329" cy="337"/>
          </a:xfrm>
        </p:grpSpPr>
        <p:sp>
          <p:nvSpPr>
            <p:cNvPr id="34" name="Freeform 33"/>
            <p:cNvSpPr>
              <a:spLocks/>
            </p:cNvSpPr>
            <p:nvPr/>
          </p:nvSpPr>
          <p:spPr bwMode="auto">
            <a:xfrm>
              <a:off x="441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 name="Rectangle 34"/>
            <p:cNvSpPr>
              <a:spLocks noChangeArrowheads="1"/>
            </p:cNvSpPr>
            <p:nvPr/>
          </p:nvSpPr>
          <p:spPr bwMode="auto">
            <a:xfrm>
              <a:off x="4463" y="1759"/>
              <a:ext cx="2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r>
                <a:rPr lang="en-US" altLang="zh-CN" sz="2400" b="1" dirty="0">
                  <a:latin typeface="Arial" charset="0"/>
                  <a:ea typeface="宋体" charset="-122"/>
                </a:rPr>
                <a:t>C</a:t>
              </a:r>
            </a:p>
          </p:txBody>
        </p:sp>
      </p:grpSp>
      <p:grpSp>
        <p:nvGrpSpPr>
          <p:cNvPr id="36" name="Group 36"/>
          <p:cNvGrpSpPr>
            <a:grpSpLocks/>
          </p:cNvGrpSpPr>
          <p:nvPr/>
        </p:nvGrpSpPr>
        <p:grpSpPr bwMode="auto">
          <a:xfrm>
            <a:off x="757752" y="4164082"/>
            <a:ext cx="522288" cy="534988"/>
            <a:chOff x="4764" y="1708"/>
            <a:chExt cx="329" cy="337"/>
          </a:xfrm>
        </p:grpSpPr>
        <p:sp>
          <p:nvSpPr>
            <p:cNvPr id="37" name="Freeform 37"/>
            <p:cNvSpPr>
              <a:spLocks/>
            </p:cNvSpPr>
            <p:nvPr/>
          </p:nvSpPr>
          <p:spPr bwMode="auto">
            <a:xfrm>
              <a:off x="4764"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 name="Rectangle 38"/>
            <p:cNvSpPr>
              <a:spLocks noChangeArrowheads="1"/>
            </p:cNvSpPr>
            <p:nvPr/>
          </p:nvSpPr>
          <p:spPr bwMode="auto">
            <a:xfrm>
              <a:off x="4815" y="1759"/>
              <a:ext cx="2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r>
                <a:rPr lang="en-US" altLang="zh-CN" sz="2400" b="1">
                  <a:latin typeface="Arial" charset="0"/>
                  <a:ea typeface="宋体" charset="-122"/>
                </a:rPr>
                <a:t>D</a:t>
              </a:r>
            </a:p>
          </p:txBody>
        </p:sp>
      </p:grpSp>
      <p:pic>
        <p:nvPicPr>
          <p:cNvPr id="39" name="Picture 38"/>
          <p:cNvPicPr>
            <a:picLocks noChangeAspect="1"/>
          </p:cNvPicPr>
          <p:nvPr/>
        </p:nvPicPr>
        <p:blipFill>
          <a:blip r:embed="rId2"/>
          <a:stretch>
            <a:fillRect/>
          </a:stretch>
        </p:blipFill>
        <p:spPr>
          <a:xfrm>
            <a:off x="2830699" y="2076354"/>
            <a:ext cx="292035" cy="405011"/>
          </a:xfrm>
          <a:prstGeom prst="rect">
            <a:avLst/>
          </a:prstGeom>
        </p:spPr>
      </p:pic>
      <p:cxnSp>
        <p:nvCxnSpPr>
          <p:cNvPr id="40" name="Straight Connector 39"/>
          <p:cNvCxnSpPr/>
          <p:nvPr/>
        </p:nvCxnSpPr>
        <p:spPr bwMode="auto">
          <a:xfrm>
            <a:off x="1417605" y="1898014"/>
            <a:ext cx="40612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1" name="Straight Connector 40"/>
          <p:cNvCxnSpPr/>
          <p:nvPr/>
        </p:nvCxnSpPr>
        <p:spPr bwMode="auto">
          <a:xfrm>
            <a:off x="1869653" y="1898014"/>
            <a:ext cx="406121"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2" name="Straight Connector 41"/>
          <p:cNvCxnSpPr/>
          <p:nvPr/>
        </p:nvCxnSpPr>
        <p:spPr bwMode="auto">
          <a:xfrm>
            <a:off x="2321701" y="1898014"/>
            <a:ext cx="406121"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3" name="Straight Connector 42"/>
          <p:cNvCxnSpPr/>
          <p:nvPr/>
        </p:nvCxnSpPr>
        <p:spPr bwMode="auto">
          <a:xfrm>
            <a:off x="2773749" y="1898014"/>
            <a:ext cx="406121" cy="0"/>
          </a:xfrm>
          <a:prstGeom prst="line">
            <a:avLst/>
          </a:prstGeom>
          <a:ln>
            <a:solidFill>
              <a:schemeClr val="bg1">
                <a:lumMod val="65000"/>
              </a:schemeClr>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bwMode="auto">
          <a:xfrm>
            <a:off x="3225797" y="1898014"/>
            <a:ext cx="40612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5" name="Straight Connector 44"/>
          <p:cNvCxnSpPr/>
          <p:nvPr/>
        </p:nvCxnSpPr>
        <p:spPr bwMode="auto">
          <a:xfrm>
            <a:off x="3677845" y="1898014"/>
            <a:ext cx="406121"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6" name="Straight Connector 45"/>
          <p:cNvCxnSpPr/>
          <p:nvPr/>
        </p:nvCxnSpPr>
        <p:spPr bwMode="auto">
          <a:xfrm>
            <a:off x="4129893" y="1898014"/>
            <a:ext cx="406121"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grpSp>
        <p:nvGrpSpPr>
          <p:cNvPr id="47" name="Group 46"/>
          <p:cNvGrpSpPr>
            <a:grpSpLocks/>
          </p:cNvGrpSpPr>
          <p:nvPr/>
        </p:nvGrpSpPr>
        <p:grpSpPr bwMode="auto">
          <a:xfrm>
            <a:off x="2458913" y="2796854"/>
            <a:ext cx="271137" cy="391019"/>
            <a:chOff x="4228" y="2820"/>
            <a:chExt cx="424" cy="504"/>
          </a:xfrm>
        </p:grpSpPr>
        <p:grpSp>
          <p:nvGrpSpPr>
            <p:cNvPr id="48" name="Group 47"/>
            <p:cNvGrpSpPr>
              <a:grpSpLocks/>
            </p:cNvGrpSpPr>
            <p:nvPr/>
          </p:nvGrpSpPr>
          <p:grpSpPr bwMode="auto">
            <a:xfrm>
              <a:off x="4228" y="2820"/>
              <a:ext cx="424" cy="504"/>
              <a:chOff x="4228" y="2820"/>
              <a:chExt cx="424" cy="504"/>
            </a:xfrm>
          </p:grpSpPr>
          <p:sp>
            <p:nvSpPr>
              <p:cNvPr id="51"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2"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9"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3" name="Group 52"/>
          <p:cNvGrpSpPr>
            <a:grpSpLocks/>
          </p:cNvGrpSpPr>
          <p:nvPr/>
        </p:nvGrpSpPr>
        <p:grpSpPr bwMode="auto">
          <a:xfrm>
            <a:off x="2946349" y="2852714"/>
            <a:ext cx="330205" cy="329176"/>
            <a:chOff x="4319" y="3408"/>
            <a:chExt cx="417" cy="409"/>
          </a:xfrm>
        </p:grpSpPr>
        <p:grpSp>
          <p:nvGrpSpPr>
            <p:cNvPr id="54" name="Group 53"/>
            <p:cNvGrpSpPr>
              <a:grpSpLocks/>
            </p:cNvGrpSpPr>
            <p:nvPr/>
          </p:nvGrpSpPr>
          <p:grpSpPr bwMode="auto">
            <a:xfrm>
              <a:off x="4321" y="3601"/>
              <a:ext cx="415" cy="216"/>
              <a:chOff x="4321" y="3601"/>
              <a:chExt cx="415" cy="216"/>
            </a:xfrm>
          </p:grpSpPr>
          <p:sp>
            <p:nvSpPr>
              <p:cNvPr id="58" name="Freeform 57"/>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Lst>
                <a:ahLst/>
                <a:cxnLst>
                  <a:cxn ang="0">
                    <a:pos x="T0" y="T1"/>
                  </a:cxn>
                  <a:cxn ang="0">
                    <a:pos x="T2" y="T3"/>
                  </a:cxn>
                  <a:cxn ang="0">
                    <a:pos x="T4" y="T5"/>
                  </a:cxn>
                  <a:cxn ang="0">
                    <a:pos x="T6" y="T7"/>
                  </a:cxn>
                  <a:cxn ang="0">
                    <a:pos x="T8" y="T9"/>
                  </a:cxn>
                </a:cxnLst>
                <a:rect l="0" t="0" r="r" b="b"/>
                <a:pathLst>
                  <a:path w="96" h="215">
                    <a:moveTo>
                      <a:pt x="69" y="0"/>
                    </a:moveTo>
                    <a:lnTo>
                      <a:pt x="95" y="0"/>
                    </a:lnTo>
                    <a:lnTo>
                      <a:pt x="26" y="214"/>
                    </a:lnTo>
                    <a:lnTo>
                      <a:pt x="0" y="214"/>
                    </a:lnTo>
                    <a:lnTo>
                      <a:pt x="69" y="0"/>
                    </a:lnTo>
                  </a:path>
                </a:pathLst>
              </a:custGeom>
              <a:solidFill>
                <a:srgbClr val="FC0128"/>
              </a:solidFill>
              <a:ln>
                <a:noFill/>
              </a:ln>
              <a:effectLst/>
              <a:extLst>
                <a:ext uri="{91240B29-F687-4F45-9708-019B960494DF}">
                  <a14:hiddenLine xmlns:a14="http://schemas.microsoft.com/office/drawing/2010/main" w="127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9" name="Rectangle 58"/>
              <p:cNvSpPr>
                <a:spLocks noChangeArrowheads="1"/>
              </p:cNvSpPr>
              <p:nvPr/>
            </p:nvSpPr>
            <p:spPr bwMode="auto">
              <a:xfrm>
                <a:off x="4518" y="3601"/>
                <a:ext cx="218" cy="12"/>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0" name="Rectangle 59"/>
              <p:cNvSpPr>
                <a:spLocks noChangeArrowheads="1"/>
              </p:cNvSpPr>
              <p:nvPr/>
            </p:nvSpPr>
            <p:spPr bwMode="auto">
              <a:xfrm>
                <a:off x="4517" y="3692"/>
                <a:ext cx="218"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 name="Rectangle 60"/>
              <p:cNvSpPr>
                <a:spLocks noChangeArrowheads="1"/>
              </p:cNvSpPr>
              <p:nvPr/>
            </p:nvSpPr>
            <p:spPr bwMode="auto">
              <a:xfrm>
                <a:off x="4321" y="3692"/>
                <a:ext cx="116"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5" name="Group 16"/>
            <p:cNvGrpSpPr>
              <a:grpSpLocks/>
            </p:cNvGrpSpPr>
            <p:nvPr/>
          </p:nvGrpSpPr>
          <p:grpSpPr bwMode="auto">
            <a:xfrm>
              <a:off x="4319" y="3408"/>
              <a:ext cx="217" cy="409"/>
              <a:chOff x="4319" y="3408"/>
              <a:chExt cx="217" cy="409"/>
            </a:xfrm>
          </p:grpSpPr>
          <p:sp>
            <p:nvSpPr>
              <p:cNvPr id="56"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7" name="Freeform 18"/>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ffectLst/>
              <a:extLst>
                <a:ext uri="{91240B29-F687-4F45-9708-019B960494DF}">
                  <a14:hiddenLine xmlns:a14="http://schemas.microsoft.com/office/drawing/2010/main" w="1270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62" name="Group 61"/>
          <p:cNvGrpSpPr>
            <a:grpSpLocks/>
          </p:cNvGrpSpPr>
          <p:nvPr/>
        </p:nvGrpSpPr>
        <p:grpSpPr bwMode="auto">
          <a:xfrm>
            <a:off x="1970053" y="2823933"/>
            <a:ext cx="272561" cy="363940"/>
            <a:chOff x="4212" y="2144"/>
            <a:chExt cx="424" cy="504"/>
          </a:xfrm>
        </p:grpSpPr>
        <p:grpSp>
          <p:nvGrpSpPr>
            <p:cNvPr id="63" name="Group 62"/>
            <p:cNvGrpSpPr>
              <a:grpSpLocks/>
            </p:cNvGrpSpPr>
            <p:nvPr/>
          </p:nvGrpSpPr>
          <p:grpSpPr bwMode="auto">
            <a:xfrm>
              <a:off x="4212" y="2144"/>
              <a:ext cx="424" cy="504"/>
              <a:chOff x="4212" y="2144"/>
              <a:chExt cx="424" cy="504"/>
            </a:xfrm>
          </p:grpSpPr>
          <p:grpSp>
            <p:nvGrpSpPr>
              <p:cNvPr id="65" name="Group 21"/>
              <p:cNvGrpSpPr>
                <a:grpSpLocks/>
              </p:cNvGrpSpPr>
              <p:nvPr/>
            </p:nvGrpSpPr>
            <p:grpSpPr bwMode="auto">
              <a:xfrm>
                <a:off x="4212" y="2144"/>
                <a:ext cx="424" cy="504"/>
                <a:chOff x="4212" y="2144"/>
                <a:chExt cx="424" cy="504"/>
              </a:xfrm>
            </p:grpSpPr>
            <p:sp>
              <p:nvSpPr>
                <p:cNvPr id="67"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66"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64"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pic>
        <p:nvPicPr>
          <p:cNvPr id="69" name="Picture 68"/>
          <p:cNvPicPr>
            <a:picLocks noChangeAspect="1"/>
          </p:cNvPicPr>
          <p:nvPr/>
        </p:nvPicPr>
        <p:blipFill>
          <a:blip r:embed="rId2"/>
          <a:stretch>
            <a:fillRect/>
          </a:stretch>
        </p:blipFill>
        <p:spPr>
          <a:xfrm>
            <a:off x="3343861" y="2776879"/>
            <a:ext cx="292035" cy="405011"/>
          </a:xfrm>
          <a:prstGeom prst="rect">
            <a:avLst/>
          </a:prstGeom>
        </p:spPr>
      </p:pic>
      <p:grpSp>
        <p:nvGrpSpPr>
          <p:cNvPr id="70" name="Group 69"/>
          <p:cNvGrpSpPr>
            <a:grpSpLocks/>
          </p:cNvGrpSpPr>
          <p:nvPr/>
        </p:nvGrpSpPr>
        <p:grpSpPr bwMode="auto">
          <a:xfrm>
            <a:off x="2962969" y="3489380"/>
            <a:ext cx="271137" cy="391019"/>
            <a:chOff x="4228" y="2820"/>
            <a:chExt cx="424" cy="504"/>
          </a:xfrm>
        </p:grpSpPr>
        <p:grpSp>
          <p:nvGrpSpPr>
            <p:cNvPr id="71" name="Group 70"/>
            <p:cNvGrpSpPr>
              <a:grpSpLocks/>
            </p:cNvGrpSpPr>
            <p:nvPr/>
          </p:nvGrpSpPr>
          <p:grpSpPr bwMode="auto">
            <a:xfrm>
              <a:off x="4228" y="2820"/>
              <a:ext cx="424" cy="504"/>
              <a:chOff x="4228" y="2820"/>
              <a:chExt cx="424" cy="504"/>
            </a:xfrm>
          </p:grpSpPr>
          <p:sp>
            <p:nvSpPr>
              <p:cNvPr id="74"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5"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72"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76" name="Group 75"/>
          <p:cNvGrpSpPr>
            <a:grpSpLocks/>
          </p:cNvGrpSpPr>
          <p:nvPr/>
        </p:nvGrpSpPr>
        <p:grpSpPr bwMode="auto">
          <a:xfrm>
            <a:off x="3450405" y="3545240"/>
            <a:ext cx="330205" cy="329176"/>
            <a:chOff x="4319" y="3408"/>
            <a:chExt cx="417" cy="409"/>
          </a:xfrm>
        </p:grpSpPr>
        <p:grpSp>
          <p:nvGrpSpPr>
            <p:cNvPr id="77" name="Group 76"/>
            <p:cNvGrpSpPr>
              <a:grpSpLocks/>
            </p:cNvGrpSpPr>
            <p:nvPr/>
          </p:nvGrpSpPr>
          <p:grpSpPr bwMode="auto">
            <a:xfrm>
              <a:off x="4321" y="3601"/>
              <a:ext cx="415" cy="216"/>
              <a:chOff x="4321" y="3601"/>
              <a:chExt cx="415" cy="216"/>
            </a:xfrm>
          </p:grpSpPr>
          <p:sp>
            <p:nvSpPr>
              <p:cNvPr id="81" name="Freeform 80"/>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Lst>
                <a:ahLst/>
                <a:cxnLst>
                  <a:cxn ang="0">
                    <a:pos x="T0" y="T1"/>
                  </a:cxn>
                  <a:cxn ang="0">
                    <a:pos x="T2" y="T3"/>
                  </a:cxn>
                  <a:cxn ang="0">
                    <a:pos x="T4" y="T5"/>
                  </a:cxn>
                  <a:cxn ang="0">
                    <a:pos x="T6" y="T7"/>
                  </a:cxn>
                  <a:cxn ang="0">
                    <a:pos x="T8" y="T9"/>
                  </a:cxn>
                </a:cxnLst>
                <a:rect l="0" t="0" r="r" b="b"/>
                <a:pathLst>
                  <a:path w="96" h="215">
                    <a:moveTo>
                      <a:pt x="69" y="0"/>
                    </a:moveTo>
                    <a:lnTo>
                      <a:pt x="95" y="0"/>
                    </a:lnTo>
                    <a:lnTo>
                      <a:pt x="26" y="214"/>
                    </a:lnTo>
                    <a:lnTo>
                      <a:pt x="0" y="214"/>
                    </a:lnTo>
                    <a:lnTo>
                      <a:pt x="69" y="0"/>
                    </a:lnTo>
                  </a:path>
                </a:pathLst>
              </a:custGeom>
              <a:solidFill>
                <a:srgbClr val="FC0128"/>
              </a:solidFill>
              <a:ln>
                <a:noFill/>
              </a:ln>
              <a:effectLst/>
              <a:extLst>
                <a:ext uri="{91240B29-F687-4F45-9708-019B960494DF}">
                  <a14:hiddenLine xmlns:a14="http://schemas.microsoft.com/office/drawing/2010/main" w="127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2" name="Rectangle 81"/>
              <p:cNvSpPr>
                <a:spLocks noChangeArrowheads="1"/>
              </p:cNvSpPr>
              <p:nvPr/>
            </p:nvSpPr>
            <p:spPr bwMode="auto">
              <a:xfrm>
                <a:off x="4518" y="3601"/>
                <a:ext cx="218" cy="12"/>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 name="Rectangle 82"/>
              <p:cNvSpPr>
                <a:spLocks noChangeArrowheads="1"/>
              </p:cNvSpPr>
              <p:nvPr/>
            </p:nvSpPr>
            <p:spPr bwMode="auto">
              <a:xfrm>
                <a:off x="4517" y="3692"/>
                <a:ext cx="218"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 name="Rectangle 83"/>
              <p:cNvSpPr>
                <a:spLocks noChangeArrowheads="1"/>
              </p:cNvSpPr>
              <p:nvPr/>
            </p:nvSpPr>
            <p:spPr bwMode="auto">
              <a:xfrm>
                <a:off x="4321" y="3692"/>
                <a:ext cx="116"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78" name="Group 16"/>
            <p:cNvGrpSpPr>
              <a:grpSpLocks/>
            </p:cNvGrpSpPr>
            <p:nvPr/>
          </p:nvGrpSpPr>
          <p:grpSpPr bwMode="auto">
            <a:xfrm>
              <a:off x="4319" y="3408"/>
              <a:ext cx="217" cy="409"/>
              <a:chOff x="4319" y="3408"/>
              <a:chExt cx="217" cy="409"/>
            </a:xfrm>
          </p:grpSpPr>
          <p:sp>
            <p:nvSpPr>
              <p:cNvPr id="79"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0" name="Freeform 18"/>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ffectLst/>
              <a:extLst>
                <a:ext uri="{91240B29-F687-4F45-9708-019B960494DF}">
                  <a14:hiddenLine xmlns:a14="http://schemas.microsoft.com/office/drawing/2010/main" w="1270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85" name="Group 84"/>
          <p:cNvGrpSpPr>
            <a:grpSpLocks/>
          </p:cNvGrpSpPr>
          <p:nvPr/>
        </p:nvGrpSpPr>
        <p:grpSpPr bwMode="auto">
          <a:xfrm>
            <a:off x="2474109" y="3516459"/>
            <a:ext cx="272561" cy="363940"/>
            <a:chOff x="4212" y="2144"/>
            <a:chExt cx="424" cy="504"/>
          </a:xfrm>
        </p:grpSpPr>
        <p:grpSp>
          <p:nvGrpSpPr>
            <p:cNvPr id="86" name="Group 85"/>
            <p:cNvGrpSpPr>
              <a:grpSpLocks/>
            </p:cNvGrpSpPr>
            <p:nvPr/>
          </p:nvGrpSpPr>
          <p:grpSpPr bwMode="auto">
            <a:xfrm>
              <a:off x="4212" y="2144"/>
              <a:ext cx="424" cy="504"/>
              <a:chOff x="4212" y="2144"/>
              <a:chExt cx="424" cy="504"/>
            </a:xfrm>
          </p:grpSpPr>
          <p:grpSp>
            <p:nvGrpSpPr>
              <p:cNvPr id="88" name="Group 21"/>
              <p:cNvGrpSpPr>
                <a:grpSpLocks/>
              </p:cNvGrpSpPr>
              <p:nvPr/>
            </p:nvGrpSpPr>
            <p:grpSpPr bwMode="auto">
              <a:xfrm>
                <a:off x="4212" y="2144"/>
                <a:ext cx="424" cy="504"/>
                <a:chOff x="4212" y="2144"/>
                <a:chExt cx="424" cy="504"/>
              </a:xfrm>
            </p:grpSpPr>
            <p:sp>
              <p:nvSpPr>
                <p:cNvPr id="90"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1"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89"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87"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pic>
        <p:nvPicPr>
          <p:cNvPr id="92" name="Picture 91"/>
          <p:cNvPicPr>
            <a:picLocks noChangeAspect="1"/>
          </p:cNvPicPr>
          <p:nvPr/>
        </p:nvPicPr>
        <p:blipFill>
          <a:blip r:embed="rId2"/>
          <a:stretch>
            <a:fillRect/>
          </a:stretch>
        </p:blipFill>
        <p:spPr>
          <a:xfrm>
            <a:off x="3847917" y="3469405"/>
            <a:ext cx="292035" cy="405011"/>
          </a:xfrm>
          <a:prstGeom prst="rect">
            <a:avLst/>
          </a:prstGeom>
        </p:spPr>
      </p:pic>
      <p:grpSp>
        <p:nvGrpSpPr>
          <p:cNvPr id="93" name="Group 92"/>
          <p:cNvGrpSpPr>
            <a:grpSpLocks/>
          </p:cNvGrpSpPr>
          <p:nvPr/>
        </p:nvGrpSpPr>
        <p:grpSpPr bwMode="auto">
          <a:xfrm>
            <a:off x="3404676" y="4189905"/>
            <a:ext cx="271137" cy="391019"/>
            <a:chOff x="4228" y="2820"/>
            <a:chExt cx="424" cy="504"/>
          </a:xfrm>
        </p:grpSpPr>
        <p:grpSp>
          <p:nvGrpSpPr>
            <p:cNvPr id="94" name="Group 93"/>
            <p:cNvGrpSpPr>
              <a:grpSpLocks/>
            </p:cNvGrpSpPr>
            <p:nvPr/>
          </p:nvGrpSpPr>
          <p:grpSpPr bwMode="auto">
            <a:xfrm>
              <a:off x="4228" y="2820"/>
              <a:ext cx="424" cy="504"/>
              <a:chOff x="4228" y="2820"/>
              <a:chExt cx="424" cy="504"/>
            </a:xfrm>
          </p:grpSpPr>
          <p:sp>
            <p:nvSpPr>
              <p:cNvPr id="97"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8"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95"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6"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99" name="Group 98"/>
          <p:cNvGrpSpPr>
            <a:grpSpLocks/>
          </p:cNvGrpSpPr>
          <p:nvPr/>
        </p:nvGrpSpPr>
        <p:grpSpPr bwMode="auto">
          <a:xfrm>
            <a:off x="3892112" y="4245765"/>
            <a:ext cx="330205" cy="329176"/>
            <a:chOff x="4319" y="3408"/>
            <a:chExt cx="417" cy="409"/>
          </a:xfrm>
        </p:grpSpPr>
        <p:grpSp>
          <p:nvGrpSpPr>
            <p:cNvPr id="100" name="Group 99"/>
            <p:cNvGrpSpPr>
              <a:grpSpLocks/>
            </p:cNvGrpSpPr>
            <p:nvPr/>
          </p:nvGrpSpPr>
          <p:grpSpPr bwMode="auto">
            <a:xfrm>
              <a:off x="4321" y="3601"/>
              <a:ext cx="415" cy="216"/>
              <a:chOff x="4321" y="3601"/>
              <a:chExt cx="415" cy="216"/>
            </a:xfrm>
          </p:grpSpPr>
          <p:sp>
            <p:nvSpPr>
              <p:cNvPr id="104" name="Freeform 103"/>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Lst>
                <a:ahLst/>
                <a:cxnLst>
                  <a:cxn ang="0">
                    <a:pos x="T0" y="T1"/>
                  </a:cxn>
                  <a:cxn ang="0">
                    <a:pos x="T2" y="T3"/>
                  </a:cxn>
                  <a:cxn ang="0">
                    <a:pos x="T4" y="T5"/>
                  </a:cxn>
                  <a:cxn ang="0">
                    <a:pos x="T6" y="T7"/>
                  </a:cxn>
                  <a:cxn ang="0">
                    <a:pos x="T8" y="T9"/>
                  </a:cxn>
                </a:cxnLst>
                <a:rect l="0" t="0" r="r" b="b"/>
                <a:pathLst>
                  <a:path w="96" h="215">
                    <a:moveTo>
                      <a:pt x="69" y="0"/>
                    </a:moveTo>
                    <a:lnTo>
                      <a:pt x="95" y="0"/>
                    </a:lnTo>
                    <a:lnTo>
                      <a:pt x="26" y="214"/>
                    </a:lnTo>
                    <a:lnTo>
                      <a:pt x="0" y="214"/>
                    </a:lnTo>
                    <a:lnTo>
                      <a:pt x="69" y="0"/>
                    </a:lnTo>
                  </a:path>
                </a:pathLst>
              </a:custGeom>
              <a:solidFill>
                <a:srgbClr val="FC0128"/>
              </a:solidFill>
              <a:ln>
                <a:noFill/>
              </a:ln>
              <a:effectLst/>
              <a:extLst>
                <a:ext uri="{91240B29-F687-4F45-9708-019B960494DF}">
                  <a14:hiddenLine xmlns:a14="http://schemas.microsoft.com/office/drawing/2010/main" w="127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5" name="Rectangle 104"/>
              <p:cNvSpPr>
                <a:spLocks noChangeArrowheads="1"/>
              </p:cNvSpPr>
              <p:nvPr/>
            </p:nvSpPr>
            <p:spPr bwMode="auto">
              <a:xfrm>
                <a:off x="4518" y="3601"/>
                <a:ext cx="218" cy="12"/>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6" name="Rectangle 105"/>
              <p:cNvSpPr>
                <a:spLocks noChangeArrowheads="1"/>
              </p:cNvSpPr>
              <p:nvPr/>
            </p:nvSpPr>
            <p:spPr bwMode="auto">
              <a:xfrm>
                <a:off x="4517" y="3692"/>
                <a:ext cx="218"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7" name="Rectangle 106"/>
              <p:cNvSpPr>
                <a:spLocks noChangeArrowheads="1"/>
              </p:cNvSpPr>
              <p:nvPr/>
            </p:nvSpPr>
            <p:spPr bwMode="auto">
              <a:xfrm>
                <a:off x="4321" y="3692"/>
                <a:ext cx="116"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01" name="Group 16"/>
            <p:cNvGrpSpPr>
              <a:grpSpLocks/>
            </p:cNvGrpSpPr>
            <p:nvPr/>
          </p:nvGrpSpPr>
          <p:grpSpPr bwMode="auto">
            <a:xfrm>
              <a:off x="4319" y="3408"/>
              <a:ext cx="217" cy="409"/>
              <a:chOff x="4319" y="3408"/>
              <a:chExt cx="217" cy="409"/>
            </a:xfrm>
          </p:grpSpPr>
          <p:sp>
            <p:nvSpPr>
              <p:cNvPr id="102"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3" name="Freeform 18"/>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ffectLst/>
              <a:extLst>
                <a:ext uri="{91240B29-F687-4F45-9708-019B960494DF}">
                  <a14:hiddenLine xmlns:a14="http://schemas.microsoft.com/office/drawing/2010/main" w="1270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108" name="Group 107"/>
          <p:cNvGrpSpPr>
            <a:grpSpLocks/>
          </p:cNvGrpSpPr>
          <p:nvPr/>
        </p:nvGrpSpPr>
        <p:grpSpPr bwMode="auto">
          <a:xfrm>
            <a:off x="2915816" y="4216984"/>
            <a:ext cx="272561" cy="363940"/>
            <a:chOff x="4212" y="2144"/>
            <a:chExt cx="424" cy="504"/>
          </a:xfrm>
        </p:grpSpPr>
        <p:grpSp>
          <p:nvGrpSpPr>
            <p:cNvPr id="109" name="Group 108"/>
            <p:cNvGrpSpPr>
              <a:grpSpLocks/>
            </p:cNvGrpSpPr>
            <p:nvPr/>
          </p:nvGrpSpPr>
          <p:grpSpPr bwMode="auto">
            <a:xfrm>
              <a:off x="4212" y="2144"/>
              <a:ext cx="424" cy="504"/>
              <a:chOff x="4212" y="2144"/>
              <a:chExt cx="424" cy="504"/>
            </a:xfrm>
          </p:grpSpPr>
          <p:grpSp>
            <p:nvGrpSpPr>
              <p:cNvPr id="111" name="Group 21"/>
              <p:cNvGrpSpPr>
                <a:grpSpLocks/>
              </p:cNvGrpSpPr>
              <p:nvPr/>
            </p:nvGrpSpPr>
            <p:grpSpPr bwMode="auto">
              <a:xfrm>
                <a:off x="4212" y="2144"/>
                <a:ext cx="424" cy="504"/>
                <a:chOff x="4212" y="2144"/>
                <a:chExt cx="424" cy="504"/>
              </a:xfrm>
            </p:grpSpPr>
            <p:sp>
              <p:nvSpPr>
                <p:cNvPr id="113"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12"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10"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pic>
        <p:nvPicPr>
          <p:cNvPr id="115" name="Picture 114"/>
          <p:cNvPicPr>
            <a:picLocks noChangeAspect="1"/>
          </p:cNvPicPr>
          <p:nvPr/>
        </p:nvPicPr>
        <p:blipFill>
          <a:blip r:embed="rId2"/>
          <a:stretch>
            <a:fillRect/>
          </a:stretch>
        </p:blipFill>
        <p:spPr>
          <a:xfrm>
            <a:off x="4289624" y="4169930"/>
            <a:ext cx="292035" cy="405011"/>
          </a:xfrm>
          <a:prstGeom prst="rect">
            <a:avLst/>
          </a:prstGeom>
        </p:spPr>
      </p:pic>
      <p:cxnSp>
        <p:nvCxnSpPr>
          <p:cNvPr id="116" name="Straight Arrow Connector 115"/>
          <p:cNvCxnSpPr/>
          <p:nvPr/>
        </p:nvCxnSpPr>
        <p:spPr bwMode="auto">
          <a:xfrm>
            <a:off x="646132" y="2096329"/>
            <a:ext cx="0" cy="2602741"/>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117" name="TextBox 116"/>
          <p:cNvSpPr txBox="1"/>
          <p:nvPr/>
        </p:nvSpPr>
        <p:spPr>
          <a:xfrm>
            <a:off x="99272" y="2380761"/>
            <a:ext cx="326513" cy="1569660"/>
          </a:xfrm>
          <a:prstGeom prst="rect">
            <a:avLst/>
          </a:prstGeom>
          <a:noFill/>
        </p:spPr>
        <p:txBody>
          <a:bodyPr wrap="square" rtlCol="0">
            <a:spAutoFit/>
          </a:bodyPr>
          <a:lstStyle/>
          <a:p>
            <a:r>
              <a:rPr lang="zh-CN" altLang="en-US" sz="2400"/>
              <a:t>任务顺序</a:t>
            </a:r>
            <a:endParaRPr lang="en-US" sz="2400" dirty="0"/>
          </a:p>
        </p:txBody>
      </p:sp>
      <p:cxnSp>
        <p:nvCxnSpPr>
          <p:cNvPr id="118" name="Straight Connector 117"/>
          <p:cNvCxnSpPr/>
          <p:nvPr/>
        </p:nvCxnSpPr>
        <p:spPr bwMode="auto">
          <a:xfrm>
            <a:off x="1417605" y="1268760"/>
            <a:ext cx="0" cy="432048"/>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19" name="Straight Arrow Connector 118"/>
          <p:cNvCxnSpPr/>
          <p:nvPr/>
        </p:nvCxnSpPr>
        <p:spPr bwMode="auto">
          <a:xfrm>
            <a:off x="1417605" y="1484784"/>
            <a:ext cx="3118409"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61827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流水线操的特性</a:t>
            </a:r>
            <a:endParaRPr lang="en-US" dirty="0"/>
          </a:p>
        </p:txBody>
      </p:sp>
      <p:sp>
        <p:nvSpPr>
          <p:cNvPr id="3" name="Content Placeholder 2"/>
          <p:cNvSpPr>
            <a:spLocks noGrp="1"/>
          </p:cNvSpPr>
          <p:nvPr>
            <p:ph idx="1"/>
          </p:nvPr>
        </p:nvSpPr>
        <p:spPr>
          <a:xfrm>
            <a:off x="4693594" y="1219200"/>
            <a:ext cx="3993206" cy="4910138"/>
          </a:xfrm>
        </p:spPr>
        <p:txBody>
          <a:bodyPr/>
          <a:lstStyle/>
          <a:p>
            <a:r>
              <a:rPr lang="zh-CN" altLang="en-US" sz="2000"/>
              <a:t>流水线</a:t>
            </a:r>
            <a:r>
              <a:rPr lang="zh-CN" altLang="en-US" sz="2000" dirty="0"/>
              <a:t>并没有缩短单个任务的延迟，但提高了整个系统的吞吐率。</a:t>
            </a:r>
          </a:p>
          <a:p>
            <a:r>
              <a:rPr lang="zh-CN" altLang="en-US" sz="2000" dirty="0"/>
              <a:t>多个任务同时运行，占用不同的资源。</a:t>
            </a:r>
          </a:p>
          <a:p>
            <a:r>
              <a:rPr lang="zh-CN" altLang="en-US" sz="2000" dirty="0"/>
              <a:t>可能的加速比</a:t>
            </a:r>
            <a:r>
              <a:rPr lang="en-US" altLang="zh-CN" sz="2000" dirty="0"/>
              <a:t>= </a:t>
            </a:r>
            <a:r>
              <a:rPr lang="zh-CN" altLang="en-US" sz="2000" dirty="0"/>
              <a:t>流水段数</a:t>
            </a:r>
          </a:p>
          <a:p>
            <a:r>
              <a:rPr lang="zh-CN" altLang="en-US" sz="2000" dirty="0"/>
              <a:t>流水线效率受限于用时最长的阶段</a:t>
            </a:r>
          </a:p>
          <a:p>
            <a:r>
              <a:rPr lang="zh-CN" altLang="en-US" sz="2000" dirty="0"/>
              <a:t>若每个阶段的用时不同，将降低流水线效率</a:t>
            </a:r>
          </a:p>
          <a:p>
            <a:r>
              <a:rPr lang="zh-CN" altLang="en-US" sz="2000" dirty="0"/>
              <a:t>装入和排空流水线也可降低加速比</a:t>
            </a:r>
          </a:p>
          <a:p>
            <a:r>
              <a:rPr lang="zh-CN" altLang="en-US" sz="2000" dirty="0"/>
              <a:t>冲突将引起流水线的暂停</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8</a:t>
            </a:fld>
            <a:endParaRPr lang="zh-CN" altLang="en-US">
              <a:solidFill>
                <a:srgbClr val="1F497D"/>
              </a:solidFill>
            </a:endParaRPr>
          </a:p>
        </p:txBody>
      </p:sp>
      <p:grpSp>
        <p:nvGrpSpPr>
          <p:cNvPr id="5" name="Group 4"/>
          <p:cNvGrpSpPr>
            <a:grpSpLocks/>
          </p:cNvGrpSpPr>
          <p:nvPr/>
        </p:nvGrpSpPr>
        <p:grpSpPr bwMode="auto">
          <a:xfrm>
            <a:off x="1945751" y="2096329"/>
            <a:ext cx="271137" cy="391019"/>
            <a:chOff x="4228" y="2820"/>
            <a:chExt cx="424" cy="504"/>
          </a:xfrm>
        </p:grpSpPr>
        <p:grpSp>
          <p:nvGrpSpPr>
            <p:cNvPr id="6" name="Group 5"/>
            <p:cNvGrpSpPr>
              <a:grpSpLocks/>
            </p:cNvGrpSpPr>
            <p:nvPr/>
          </p:nvGrpSpPr>
          <p:grpSpPr bwMode="auto">
            <a:xfrm>
              <a:off x="4228" y="2820"/>
              <a:ext cx="424" cy="504"/>
              <a:chOff x="4228" y="2820"/>
              <a:chExt cx="424" cy="504"/>
            </a:xfrm>
          </p:grpSpPr>
          <p:sp>
            <p:nvSpPr>
              <p:cNvPr id="9"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7"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 name="Group 10"/>
          <p:cNvGrpSpPr>
            <a:grpSpLocks/>
          </p:cNvGrpSpPr>
          <p:nvPr/>
        </p:nvGrpSpPr>
        <p:grpSpPr bwMode="auto">
          <a:xfrm>
            <a:off x="2433187" y="2152189"/>
            <a:ext cx="330205" cy="329176"/>
            <a:chOff x="4319" y="3408"/>
            <a:chExt cx="417" cy="409"/>
          </a:xfrm>
        </p:grpSpPr>
        <p:grpSp>
          <p:nvGrpSpPr>
            <p:cNvPr id="12" name="Group 11"/>
            <p:cNvGrpSpPr>
              <a:grpSpLocks/>
            </p:cNvGrpSpPr>
            <p:nvPr/>
          </p:nvGrpSpPr>
          <p:grpSpPr bwMode="auto">
            <a:xfrm>
              <a:off x="4321" y="3601"/>
              <a:ext cx="415" cy="216"/>
              <a:chOff x="4321" y="3601"/>
              <a:chExt cx="415" cy="216"/>
            </a:xfrm>
          </p:grpSpPr>
          <p:sp>
            <p:nvSpPr>
              <p:cNvPr id="16" name="Freeform 15"/>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Lst>
                <a:ahLst/>
                <a:cxnLst>
                  <a:cxn ang="0">
                    <a:pos x="T0" y="T1"/>
                  </a:cxn>
                  <a:cxn ang="0">
                    <a:pos x="T2" y="T3"/>
                  </a:cxn>
                  <a:cxn ang="0">
                    <a:pos x="T4" y="T5"/>
                  </a:cxn>
                  <a:cxn ang="0">
                    <a:pos x="T6" y="T7"/>
                  </a:cxn>
                  <a:cxn ang="0">
                    <a:pos x="T8" y="T9"/>
                  </a:cxn>
                </a:cxnLst>
                <a:rect l="0" t="0" r="r" b="b"/>
                <a:pathLst>
                  <a:path w="96" h="215">
                    <a:moveTo>
                      <a:pt x="69" y="0"/>
                    </a:moveTo>
                    <a:lnTo>
                      <a:pt x="95" y="0"/>
                    </a:lnTo>
                    <a:lnTo>
                      <a:pt x="26" y="214"/>
                    </a:lnTo>
                    <a:lnTo>
                      <a:pt x="0" y="214"/>
                    </a:lnTo>
                    <a:lnTo>
                      <a:pt x="69" y="0"/>
                    </a:lnTo>
                  </a:path>
                </a:pathLst>
              </a:custGeom>
              <a:solidFill>
                <a:srgbClr val="FC0128"/>
              </a:solidFill>
              <a:ln>
                <a:noFill/>
              </a:ln>
              <a:effectLst/>
              <a:extLst>
                <a:ext uri="{91240B29-F687-4F45-9708-019B960494DF}">
                  <a14:hiddenLine xmlns:a14="http://schemas.microsoft.com/office/drawing/2010/main" w="127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 name="Rectangle 16"/>
              <p:cNvSpPr>
                <a:spLocks noChangeArrowheads="1"/>
              </p:cNvSpPr>
              <p:nvPr/>
            </p:nvSpPr>
            <p:spPr bwMode="auto">
              <a:xfrm>
                <a:off x="4518" y="3601"/>
                <a:ext cx="218" cy="12"/>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Rectangle 17"/>
              <p:cNvSpPr>
                <a:spLocks noChangeArrowheads="1"/>
              </p:cNvSpPr>
              <p:nvPr/>
            </p:nvSpPr>
            <p:spPr bwMode="auto">
              <a:xfrm>
                <a:off x="4517" y="3692"/>
                <a:ext cx="218"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Rectangle 18"/>
              <p:cNvSpPr>
                <a:spLocks noChangeArrowheads="1"/>
              </p:cNvSpPr>
              <p:nvPr/>
            </p:nvSpPr>
            <p:spPr bwMode="auto">
              <a:xfrm>
                <a:off x="4321" y="3692"/>
                <a:ext cx="116"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3" name="Group 16"/>
            <p:cNvGrpSpPr>
              <a:grpSpLocks/>
            </p:cNvGrpSpPr>
            <p:nvPr/>
          </p:nvGrpSpPr>
          <p:grpSpPr bwMode="auto">
            <a:xfrm>
              <a:off x="4319" y="3408"/>
              <a:ext cx="217" cy="409"/>
              <a:chOff x="4319" y="3408"/>
              <a:chExt cx="217" cy="409"/>
            </a:xfrm>
          </p:grpSpPr>
          <p:sp>
            <p:nvSpPr>
              <p:cNvPr id="14"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Freeform 18"/>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ffectLst/>
              <a:extLst>
                <a:ext uri="{91240B29-F687-4F45-9708-019B960494DF}">
                  <a14:hiddenLine xmlns:a14="http://schemas.microsoft.com/office/drawing/2010/main" w="1270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20" name="Group 19"/>
          <p:cNvGrpSpPr>
            <a:grpSpLocks/>
          </p:cNvGrpSpPr>
          <p:nvPr/>
        </p:nvGrpSpPr>
        <p:grpSpPr bwMode="auto">
          <a:xfrm>
            <a:off x="1456891" y="2123408"/>
            <a:ext cx="272561" cy="363940"/>
            <a:chOff x="4212" y="2144"/>
            <a:chExt cx="424" cy="504"/>
          </a:xfrm>
        </p:grpSpPr>
        <p:grpSp>
          <p:nvGrpSpPr>
            <p:cNvPr id="21" name="Group 20"/>
            <p:cNvGrpSpPr>
              <a:grpSpLocks/>
            </p:cNvGrpSpPr>
            <p:nvPr/>
          </p:nvGrpSpPr>
          <p:grpSpPr bwMode="auto">
            <a:xfrm>
              <a:off x="4212" y="2144"/>
              <a:ext cx="424" cy="504"/>
              <a:chOff x="4212" y="2144"/>
              <a:chExt cx="424" cy="504"/>
            </a:xfrm>
          </p:grpSpPr>
          <p:grpSp>
            <p:nvGrpSpPr>
              <p:cNvPr id="23" name="Group 21"/>
              <p:cNvGrpSpPr>
                <a:grpSpLocks/>
              </p:cNvGrpSpPr>
              <p:nvPr/>
            </p:nvGrpSpPr>
            <p:grpSpPr bwMode="auto">
              <a:xfrm>
                <a:off x="4212" y="2144"/>
                <a:ext cx="424" cy="504"/>
                <a:chOff x="4212" y="2144"/>
                <a:chExt cx="424" cy="504"/>
              </a:xfrm>
            </p:grpSpPr>
            <p:sp>
              <p:nvSpPr>
                <p:cNvPr id="25"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4"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2"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27" name="Group 26"/>
          <p:cNvGrpSpPr>
            <a:grpSpLocks/>
          </p:cNvGrpSpPr>
          <p:nvPr/>
        </p:nvGrpSpPr>
        <p:grpSpPr bwMode="auto">
          <a:xfrm>
            <a:off x="757752" y="2080204"/>
            <a:ext cx="522288" cy="534988"/>
            <a:chOff x="3692" y="1708"/>
            <a:chExt cx="329" cy="337"/>
          </a:xfrm>
        </p:grpSpPr>
        <p:sp>
          <p:nvSpPr>
            <p:cNvPr id="28" name="Freeform 28"/>
            <p:cNvSpPr>
              <a:spLocks/>
            </p:cNvSpPr>
            <p:nvPr/>
          </p:nvSpPr>
          <p:spPr bwMode="auto">
            <a:xfrm>
              <a:off x="369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9" name="Rectangle 29"/>
            <p:cNvSpPr>
              <a:spLocks noChangeArrowheads="1"/>
            </p:cNvSpPr>
            <p:nvPr/>
          </p:nvSpPr>
          <p:spPr bwMode="auto">
            <a:xfrm>
              <a:off x="3743" y="1759"/>
              <a:ext cx="2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r>
                <a:rPr lang="en-US" altLang="zh-CN" sz="2400" b="1" dirty="0">
                  <a:latin typeface="Arial" charset="0"/>
                  <a:ea typeface="宋体" charset="-122"/>
                </a:rPr>
                <a:t>A</a:t>
              </a:r>
            </a:p>
          </p:txBody>
        </p:sp>
      </p:grpSp>
      <p:grpSp>
        <p:nvGrpSpPr>
          <p:cNvPr id="30" name="Group 30"/>
          <p:cNvGrpSpPr>
            <a:grpSpLocks/>
          </p:cNvGrpSpPr>
          <p:nvPr/>
        </p:nvGrpSpPr>
        <p:grpSpPr bwMode="auto">
          <a:xfrm>
            <a:off x="757752" y="2774258"/>
            <a:ext cx="522288" cy="534988"/>
            <a:chOff x="4052" y="1708"/>
            <a:chExt cx="329" cy="337"/>
          </a:xfrm>
        </p:grpSpPr>
        <p:sp>
          <p:nvSpPr>
            <p:cNvPr id="31" name="Freeform 31"/>
            <p:cNvSpPr>
              <a:spLocks/>
            </p:cNvSpPr>
            <p:nvPr/>
          </p:nvSpPr>
          <p:spPr bwMode="auto">
            <a:xfrm>
              <a:off x="405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 name="Rectangle 32"/>
            <p:cNvSpPr>
              <a:spLocks noChangeArrowheads="1"/>
            </p:cNvSpPr>
            <p:nvPr/>
          </p:nvSpPr>
          <p:spPr bwMode="auto">
            <a:xfrm>
              <a:off x="4103" y="1759"/>
              <a:ext cx="2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r>
                <a:rPr lang="en-US" altLang="zh-CN" sz="2400" b="1">
                  <a:latin typeface="Arial" charset="0"/>
                  <a:ea typeface="宋体" charset="-122"/>
                </a:rPr>
                <a:t>B</a:t>
              </a:r>
            </a:p>
          </p:txBody>
        </p:sp>
      </p:grpSp>
      <p:grpSp>
        <p:nvGrpSpPr>
          <p:cNvPr id="33" name="Group 33"/>
          <p:cNvGrpSpPr>
            <a:grpSpLocks/>
          </p:cNvGrpSpPr>
          <p:nvPr/>
        </p:nvGrpSpPr>
        <p:grpSpPr bwMode="auto">
          <a:xfrm>
            <a:off x="757752" y="3469170"/>
            <a:ext cx="522288" cy="534988"/>
            <a:chOff x="4412" y="1708"/>
            <a:chExt cx="329" cy="337"/>
          </a:xfrm>
        </p:grpSpPr>
        <p:sp>
          <p:nvSpPr>
            <p:cNvPr id="34" name="Freeform 33"/>
            <p:cNvSpPr>
              <a:spLocks/>
            </p:cNvSpPr>
            <p:nvPr/>
          </p:nvSpPr>
          <p:spPr bwMode="auto">
            <a:xfrm>
              <a:off x="441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 name="Rectangle 34"/>
            <p:cNvSpPr>
              <a:spLocks noChangeArrowheads="1"/>
            </p:cNvSpPr>
            <p:nvPr/>
          </p:nvSpPr>
          <p:spPr bwMode="auto">
            <a:xfrm>
              <a:off x="4463" y="1759"/>
              <a:ext cx="2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r>
                <a:rPr lang="en-US" altLang="zh-CN" sz="2400" b="1" dirty="0">
                  <a:latin typeface="Arial" charset="0"/>
                  <a:ea typeface="宋体" charset="-122"/>
                </a:rPr>
                <a:t>C</a:t>
              </a:r>
            </a:p>
          </p:txBody>
        </p:sp>
      </p:grpSp>
      <p:grpSp>
        <p:nvGrpSpPr>
          <p:cNvPr id="36" name="Group 36"/>
          <p:cNvGrpSpPr>
            <a:grpSpLocks/>
          </p:cNvGrpSpPr>
          <p:nvPr/>
        </p:nvGrpSpPr>
        <p:grpSpPr bwMode="auto">
          <a:xfrm>
            <a:off x="757752" y="4164082"/>
            <a:ext cx="522288" cy="534988"/>
            <a:chOff x="4764" y="1708"/>
            <a:chExt cx="329" cy="337"/>
          </a:xfrm>
        </p:grpSpPr>
        <p:sp>
          <p:nvSpPr>
            <p:cNvPr id="37" name="Freeform 37"/>
            <p:cNvSpPr>
              <a:spLocks/>
            </p:cNvSpPr>
            <p:nvPr/>
          </p:nvSpPr>
          <p:spPr bwMode="auto">
            <a:xfrm>
              <a:off x="4764"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 name="Rectangle 38"/>
            <p:cNvSpPr>
              <a:spLocks noChangeArrowheads="1"/>
            </p:cNvSpPr>
            <p:nvPr/>
          </p:nvSpPr>
          <p:spPr bwMode="auto">
            <a:xfrm>
              <a:off x="4815" y="1759"/>
              <a:ext cx="2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r>
                <a:rPr lang="en-US" altLang="zh-CN" sz="2400" b="1">
                  <a:latin typeface="Arial" charset="0"/>
                  <a:ea typeface="宋体" charset="-122"/>
                </a:rPr>
                <a:t>D</a:t>
              </a:r>
            </a:p>
          </p:txBody>
        </p:sp>
      </p:grpSp>
      <p:pic>
        <p:nvPicPr>
          <p:cNvPr id="39" name="Picture 38"/>
          <p:cNvPicPr>
            <a:picLocks noChangeAspect="1"/>
          </p:cNvPicPr>
          <p:nvPr/>
        </p:nvPicPr>
        <p:blipFill>
          <a:blip r:embed="rId2"/>
          <a:stretch>
            <a:fillRect/>
          </a:stretch>
        </p:blipFill>
        <p:spPr>
          <a:xfrm>
            <a:off x="2830699" y="2076354"/>
            <a:ext cx="292035" cy="405011"/>
          </a:xfrm>
          <a:prstGeom prst="rect">
            <a:avLst/>
          </a:prstGeom>
        </p:spPr>
      </p:pic>
      <p:cxnSp>
        <p:nvCxnSpPr>
          <p:cNvPr id="40" name="Straight Connector 39"/>
          <p:cNvCxnSpPr/>
          <p:nvPr/>
        </p:nvCxnSpPr>
        <p:spPr bwMode="auto">
          <a:xfrm>
            <a:off x="1417605" y="1898014"/>
            <a:ext cx="40612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1" name="Straight Connector 40"/>
          <p:cNvCxnSpPr/>
          <p:nvPr/>
        </p:nvCxnSpPr>
        <p:spPr bwMode="auto">
          <a:xfrm>
            <a:off x="1869653" y="1898014"/>
            <a:ext cx="406121"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2" name="Straight Connector 41"/>
          <p:cNvCxnSpPr/>
          <p:nvPr/>
        </p:nvCxnSpPr>
        <p:spPr bwMode="auto">
          <a:xfrm>
            <a:off x="2321701" y="1898014"/>
            <a:ext cx="406121"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3" name="Straight Connector 42"/>
          <p:cNvCxnSpPr/>
          <p:nvPr/>
        </p:nvCxnSpPr>
        <p:spPr bwMode="auto">
          <a:xfrm>
            <a:off x="2773749" y="1898014"/>
            <a:ext cx="406121" cy="0"/>
          </a:xfrm>
          <a:prstGeom prst="line">
            <a:avLst/>
          </a:prstGeom>
          <a:ln>
            <a:solidFill>
              <a:schemeClr val="bg1">
                <a:lumMod val="65000"/>
              </a:schemeClr>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bwMode="auto">
          <a:xfrm>
            <a:off x="3225797" y="1898014"/>
            <a:ext cx="40612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5" name="Straight Connector 44"/>
          <p:cNvCxnSpPr/>
          <p:nvPr/>
        </p:nvCxnSpPr>
        <p:spPr bwMode="auto">
          <a:xfrm>
            <a:off x="3677845" y="1898014"/>
            <a:ext cx="406121"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6" name="Straight Connector 45"/>
          <p:cNvCxnSpPr/>
          <p:nvPr/>
        </p:nvCxnSpPr>
        <p:spPr bwMode="auto">
          <a:xfrm>
            <a:off x="4129893" y="1898014"/>
            <a:ext cx="406121"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grpSp>
        <p:nvGrpSpPr>
          <p:cNvPr id="47" name="Group 46"/>
          <p:cNvGrpSpPr>
            <a:grpSpLocks/>
          </p:cNvGrpSpPr>
          <p:nvPr/>
        </p:nvGrpSpPr>
        <p:grpSpPr bwMode="auto">
          <a:xfrm>
            <a:off x="2458913" y="2796854"/>
            <a:ext cx="271137" cy="391019"/>
            <a:chOff x="4228" y="2820"/>
            <a:chExt cx="424" cy="504"/>
          </a:xfrm>
        </p:grpSpPr>
        <p:grpSp>
          <p:nvGrpSpPr>
            <p:cNvPr id="48" name="Group 47"/>
            <p:cNvGrpSpPr>
              <a:grpSpLocks/>
            </p:cNvGrpSpPr>
            <p:nvPr/>
          </p:nvGrpSpPr>
          <p:grpSpPr bwMode="auto">
            <a:xfrm>
              <a:off x="4228" y="2820"/>
              <a:ext cx="424" cy="504"/>
              <a:chOff x="4228" y="2820"/>
              <a:chExt cx="424" cy="504"/>
            </a:xfrm>
          </p:grpSpPr>
          <p:sp>
            <p:nvSpPr>
              <p:cNvPr id="51"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2"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9"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3" name="Group 52"/>
          <p:cNvGrpSpPr>
            <a:grpSpLocks/>
          </p:cNvGrpSpPr>
          <p:nvPr/>
        </p:nvGrpSpPr>
        <p:grpSpPr bwMode="auto">
          <a:xfrm>
            <a:off x="2946349" y="2852714"/>
            <a:ext cx="330205" cy="329176"/>
            <a:chOff x="4319" y="3408"/>
            <a:chExt cx="417" cy="409"/>
          </a:xfrm>
        </p:grpSpPr>
        <p:grpSp>
          <p:nvGrpSpPr>
            <p:cNvPr id="54" name="Group 53"/>
            <p:cNvGrpSpPr>
              <a:grpSpLocks/>
            </p:cNvGrpSpPr>
            <p:nvPr/>
          </p:nvGrpSpPr>
          <p:grpSpPr bwMode="auto">
            <a:xfrm>
              <a:off x="4321" y="3601"/>
              <a:ext cx="415" cy="216"/>
              <a:chOff x="4321" y="3601"/>
              <a:chExt cx="415" cy="216"/>
            </a:xfrm>
          </p:grpSpPr>
          <p:sp>
            <p:nvSpPr>
              <p:cNvPr id="58" name="Freeform 57"/>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Lst>
                <a:ahLst/>
                <a:cxnLst>
                  <a:cxn ang="0">
                    <a:pos x="T0" y="T1"/>
                  </a:cxn>
                  <a:cxn ang="0">
                    <a:pos x="T2" y="T3"/>
                  </a:cxn>
                  <a:cxn ang="0">
                    <a:pos x="T4" y="T5"/>
                  </a:cxn>
                  <a:cxn ang="0">
                    <a:pos x="T6" y="T7"/>
                  </a:cxn>
                  <a:cxn ang="0">
                    <a:pos x="T8" y="T9"/>
                  </a:cxn>
                </a:cxnLst>
                <a:rect l="0" t="0" r="r" b="b"/>
                <a:pathLst>
                  <a:path w="96" h="215">
                    <a:moveTo>
                      <a:pt x="69" y="0"/>
                    </a:moveTo>
                    <a:lnTo>
                      <a:pt x="95" y="0"/>
                    </a:lnTo>
                    <a:lnTo>
                      <a:pt x="26" y="214"/>
                    </a:lnTo>
                    <a:lnTo>
                      <a:pt x="0" y="214"/>
                    </a:lnTo>
                    <a:lnTo>
                      <a:pt x="69" y="0"/>
                    </a:lnTo>
                  </a:path>
                </a:pathLst>
              </a:custGeom>
              <a:solidFill>
                <a:srgbClr val="FC0128"/>
              </a:solidFill>
              <a:ln>
                <a:noFill/>
              </a:ln>
              <a:effectLst/>
              <a:extLst>
                <a:ext uri="{91240B29-F687-4F45-9708-019B960494DF}">
                  <a14:hiddenLine xmlns:a14="http://schemas.microsoft.com/office/drawing/2010/main" w="127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9" name="Rectangle 58"/>
              <p:cNvSpPr>
                <a:spLocks noChangeArrowheads="1"/>
              </p:cNvSpPr>
              <p:nvPr/>
            </p:nvSpPr>
            <p:spPr bwMode="auto">
              <a:xfrm>
                <a:off x="4518" y="3601"/>
                <a:ext cx="218" cy="12"/>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0" name="Rectangle 59"/>
              <p:cNvSpPr>
                <a:spLocks noChangeArrowheads="1"/>
              </p:cNvSpPr>
              <p:nvPr/>
            </p:nvSpPr>
            <p:spPr bwMode="auto">
              <a:xfrm>
                <a:off x="4517" y="3692"/>
                <a:ext cx="218"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 name="Rectangle 60"/>
              <p:cNvSpPr>
                <a:spLocks noChangeArrowheads="1"/>
              </p:cNvSpPr>
              <p:nvPr/>
            </p:nvSpPr>
            <p:spPr bwMode="auto">
              <a:xfrm>
                <a:off x="4321" y="3692"/>
                <a:ext cx="116"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5" name="Group 16"/>
            <p:cNvGrpSpPr>
              <a:grpSpLocks/>
            </p:cNvGrpSpPr>
            <p:nvPr/>
          </p:nvGrpSpPr>
          <p:grpSpPr bwMode="auto">
            <a:xfrm>
              <a:off x="4319" y="3408"/>
              <a:ext cx="217" cy="409"/>
              <a:chOff x="4319" y="3408"/>
              <a:chExt cx="217" cy="409"/>
            </a:xfrm>
          </p:grpSpPr>
          <p:sp>
            <p:nvSpPr>
              <p:cNvPr id="56"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7" name="Freeform 18"/>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ffectLst/>
              <a:extLst>
                <a:ext uri="{91240B29-F687-4F45-9708-019B960494DF}">
                  <a14:hiddenLine xmlns:a14="http://schemas.microsoft.com/office/drawing/2010/main" w="1270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62" name="Group 61"/>
          <p:cNvGrpSpPr>
            <a:grpSpLocks/>
          </p:cNvGrpSpPr>
          <p:nvPr/>
        </p:nvGrpSpPr>
        <p:grpSpPr bwMode="auto">
          <a:xfrm>
            <a:off x="1970053" y="2823933"/>
            <a:ext cx="272561" cy="363940"/>
            <a:chOff x="4212" y="2144"/>
            <a:chExt cx="424" cy="504"/>
          </a:xfrm>
        </p:grpSpPr>
        <p:grpSp>
          <p:nvGrpSpPr>
            <p:cNvPr id="63" name="Group 62"/>
            <p:cNvGrpSpPr>
              <a:grpSpLocks/>
            </p:cNvGrpSpPr>
            <p:nvPr/>
          </p:nvGrpSpPr>
          <p:grpSpPr bwMode="auto">
            <a:xfrm>
              <a:off x="4212" y="2144"/>
              <a:ext cx="424" cy="504"/>
              <a:chOff x="4212" y="2144"/>
              <a:chExt cx="424" cy="504"/>
            </a:xfrm>
          </p:grpSpPr>
          <p:grpSp>
            <p:nvGrpSpPr>
              <p:cNvPr id="65" name="Group 21"/>
              <p:cNvGrpSpPr>
                <a:grpSpLocks/>
              </p:cNvGrpSpPr>
              <p:nvPr/>
            </p:nvGrpSpPr>
            <p:grpSpPr bwMode="auto">
              <a:xfrm>
                <a:off x="4212" y="2144"/>
                <a:ext cx="424" cy="504"/>
                <a:chOff x="4212" y="2144"/>
                <a:chExt cx="424" cy="504"/>
              </a:xfrm>
            </p:grpSpPr>
            <p:sp>
              <p:nvSpPr>
                <p:cNvPr id="67"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66"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64"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pic>
        <p:nvPicPr>
          <p:cNvPr id="69" name="Picture 68"/>
          <p:cNvPicPr>
            <a:picLocks noChangeAspect="1"/>
          </p:cNvPicPr>
          <p:nvPr/>
        </p:nvPicPr>
        <p:blipFill>
          <a:blip r:embed="rId2"/>
          <a:stretch>
            <a:fillRect/>
          </a:stretch>
        </p:blipFill>
        <p:spPr>
          <a:xfrm>
            <a:off x="3343861" y="2776879"/>
            <a:ext cx="292035" cy="405011"/>
          </a:xfrm>
          <a:prstGeom prst="rect">
            <a:avLst/>
          </a:prstGeom>
        </p:spPr>
      </p:pic>
      <p:grpSp>
        <p:nvGrpSpPr>
          <p:cNvPr id="70" name="Group 69"/>
          <p:cNvGrpSpPr>
            <a:grpSpLocks/>
          </p:cNvGrpSpPr>
          <p:nvPr/>
        </p:nvGrpSpPr>
        <p:grpSpPr bwMode="auto">
          <a:xfrm>
            <a:off x="2962969" y="3489380"/>
            <a:ext cx="271137" cy="391019"/>
            <a:chOff x="4228" y="2820"/>
            <a:chExt cx="424" cy="504"/>
          </a:xfrm>
        </p:grpSpPr>
        <p:grpSp>
          <p:nvGrpSpPr>
            <p:cNvPr id="71" name="Group 70"/>
            <p:cNvGrpSpPr>
              <a:grpSpLocks/>
            </p:cNvGrpSpPr>
            <p:nvPr/>
          </p:nvGrpSpPr>
          <p:grpSpPr bwMode="auto">
            <a:xfrm>
              <a:off x="4228" y="2820"/>
              <a:ext cx="424" cy="504"/>
              <a:chOff x="4228" y="2820"/>
              <a:chExt cx="424" cy="504"/>
            </a:xfrm>
          </p:grpSpPr>
          <p:sp>
            <p:nvSpPr>
              <p:cNvPr id="74"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5"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72"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76" name="Group 75"/>
          <p:cNvGrpSpPr>
            <a:grpSpLocks/>
          </p:cNvGrpSpPr>
          <p:nvPr/>
        </p:nvGrpSpPr>
        <p:grpSpPr bwMode="auto">
          <a:xfrm>
            <a:off x="3450405" y="3545240"/>
            <a:ext cx="330205" cy="329176"/>
            <a:chOff x="4319" y="3408"/>
            <a:chExt cx="417" cy="409"/>
          </a:xfrm>
        </p:grpSpPr>
        <p:grpSp>
          <p:nvGrpSpPr>
            <p:cNvPr id="77" name="Group 76"/>
            <p:cNvGrpSpPr>
              <a:grpSpLocks/>
            </p:cNvGrpSpPr>
            <p:nvPr/>
          </p:nvGrpSpPr>
          <p:grpSpPr bwMode="auto">
            <a:xfrm>
              <a:off x="4321" y="3601"/>
              <a:ext cx="415" cy="216"/>
              <a:chOff x="4321" y="3601"/>
              <a:chExt cx="415" cy="216"/>
            </a:xfrm>
          </p:grpSpPr>
          <p:sp>
            <p:nvSpPr>
              <p:cNvPr id="81" name="Freeform 80"/>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Lst>
                <a:ahLst/>
                <a:cxnLst>
                  <a:cxn ang="0">
                    <a:pos x="T0" y="T1"/>
                  </a:cxn>
                  <a:cxn ang="0">
                    <a:pos x="T2" y="T3"/>
                  </a:cxn>
                  <a:cxn ang="0">
                    <a:pos x="T4" y="T5"/>
                  </a:cxn>
                  <a:cxn ang="0">
                    <a:pos x="T6" y="T7"/>
                  </a:cxn>
                  <a:cxn ang="0">
                    <a:pos x="T8" y="T9"/>
                  </a:cxn>
                </a:cxnLst>
                <a:rect l="0" t="0" r="r" b="b"/>
                <a:pathLst>
                  <a:path w="96" h="215">
                    <a:moveTo>
                      <a:pt x="69" y="0"/>
                    </a:moveTo>
                    <a:lnTo>
                      <a:pt x="95" y="0"/>
                    </a:lnTo>
                    <a:lnTo>
                      <a:pt x="26" y="214"/>
                    </a:lnTo>
                    <a:lnTo>
                      <a:pt x="0" y="214"/>
                    </a:lnTo>
                    <a:lnTo>
                      <a:pt x="69" y="0"/>
                    </a:lnTo>
                  </a:path>
                </a:pathLst>
              </a:custGeom>
              <a:solidFill>
                <a:srgbClr val="FC0128"/>
              </a:solidFill>
              <a:ln>
                <a:noFill/>
              </a:ln>
              <a:effectLst/>
              <a:extLst>
                <a:ext uri="{91240B29-F687-4F45-9708-019B960494DF}">
                  <a14:hiddenLine xmlns:a14="http://schemas.microsoft.com/office/drawing/2010/main" w="127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2" name="Rectangle 81"/>
              <p:cNvSpPr>
                <a:spLocks noChangeArrowheads="1"/>
              </p:cNvSpPr>
              <p:nvPr/>
            </p:nvSpPr>
            <p:spPr bwMode="auto">
              <a:xfrm>
                <a:off x="4518" y="3601"/>
                <a:ext cx="218" cy="12"/>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 name="Rectangle 82"/>
              <p:cNvSpPr>
                <a:spLocks noChangeArrowheads="1"/>
              </p:cNvSpPr>
              <p:nvPr/>
            </p:nvSpPr>
            <p:spPr bwMode="auto">
              <a:xfrm>
                <a:off x="4517" y="3692"/>
                <a:ext cx="218"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 name="Rectangle 83"/>
              <p:cNvSpPr>
                <a:spLocks noChangeArrowheads="1"/>
              </p:cNvSpPr>
              <p:nvPr/>
            </p:nvSpPr>
            <p:spPr bwMode="auto">
              <a:xfrm>
                <a:off x="4321" y="3692"/>
                <a:ext cx="116"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78" name="Group 16"/>
            <p:cNvGrpSpPr>
              <a:grpSpLocks/>
            </p:cNvGrpSpPr>
            <p:nvPr/>
          </p:nvGrpSpPr>
          <p:grpSpPr bwMode="auto">
            <a:xfrm>
              <a:off x="4319" y="3408"/>
              <a:ext cx="217" cy="409"/>
              <a:chOff x="4319" y="3408"/>
              <a:chExt cx="217" cy="409"/>
            </a:xfrm>
          </p:grpSpPr>
          <p:sp>
            <p:nvSpPr>
              <p:cNvPr id="79"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0" name="Freeform 18"/>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ffectLst/>
              <a:extLst>
                <a:ext uri="{91240B29-F687-4F45-9708-019B960494DF}">
                  <a14:hiddenLine xmlns:a14="http://schemas.microsoft.com/office/drawing/2010/main" w="1270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85" name="Group 84"/>
          <p:cNvGrpSpPr>
            <a:grpSpLocks/>
          </p:cNvGrpSpPr>
          <p:nvPr/>
        </p:nvGrpSpPr>
        <p:grpSpPr bwMode="auto">
          <a:xfrm>
            <a:off x="2474109" y="3516459"/>
            <a:ext cx="272561" cy="363940"/>
            <a:chOff x="4212" y="2144"/>
            <a:chExt cx="424" cy="504"/>
          </a:xfrm>
        </p:grpSpPr>
        <p:grpSp>
          <p:nvGrpSpPr>
            <p:cNvPr id="86" name="Group 85"/>
            <p:cNvGrpSpPr>
              <a:grpSpLocks/>
            </p:cNvGrpSpPr>
            <p:nvPr/>
          </p:nvGrpSpPr>
          <p:grpSpPr bwMode="auto">
            <a:xfrm>
              <a:off x="4212" y="2144"/>
              <a:ext cx="424" cy="504"/>
              <a:chOff x="4212" y="2144"/>
              <a:chExt cx="424" cy="504"/>
            </a:xfrm>
          </p:grpSpPr>
          <p:grpSp>
            <p:nvGrpSpPr>
              <p:cNvPr id="88" name="Group 21"/>
              <p:cNvGrpSpPr>
                <a:grpSpLocks/>
              </p:cNvGrpSpPr>
              <p:nvPr/>
            </p:nvGrpSpPr>
            <p:grpSpPr bwMode="auto">
              <a:xfrm>
                <a:off x="4212" y="2144"/>
                <a:ext cx="424" cy="504"/>
                <a:chOff x="4212" y="2144"/>
                <a:chExt cx="424" cy="504"/>
              </a:xfrm>
            </p:grpSpPr>
            <p:sp>
              <p:nvSpPr>
                <p:cNvPr id="90"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1"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89"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87"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pic>
        <p:nvPicPr>
          <p:cNvPr id="92" name="Picture 91"/>
          <p:cNvPicPr>
            <a:picLocks noChangeAspect="1"/>
          </p:cNvPicPr>
          <p:nvPr/>
        </p:nvPicPr>
        <p:blipFill>
          <a:blip r:embed="rId2"/>
          <a:stretch>
            <a:fillRect/>
          </a:stretch>
        </p:blipFill>
        <p:spPr>
          <a:xfrm>
            <a:off x="3847917" y="3469405"/>
            <a:ext cx="292035" cy="405011"/>
          </a:xfrm>
          <a:prstGeom prst="rect">
            <a:avLst/>
          </a:prstGeom>
        </p:spPr>
      </p:pic>
      <p:grpSp>
        <p:nvGrpSpPr>
          <p:cNvPr id="93" name="Group 92"/>
          <p:cNvGrpSpPr>
            <a:grpSpLocks/>
          </p:cNvGrpSpPr>
          <p:nvPr/>
        </p:nvGrpSpPr>
        <p:grpSpPr bwMode="auto">
          <a:xfrm>
            <a:off x="3404676" y="4189905"/>
            <a:ext cx="271137" cy="391019"/>
            <a:chOff x="4228" y="2820"/>
            <a:chExt cx="424" cy="504"/>
          </a:xfrm>
        </p:grpSpPr>
        <p:grpSp>
          <p:nvGrpSpPr>
            <p:cNvPr id="94" name="Group 93"/>
            <p:cNvGrpSpPr>
              <a:grpSpLocks/>
            </p:cNvGrpSpPr>
            <p:nvPr/>
          </p:nvGrpSpPr>
          <p:grpSpPr bwMode="auto">
            <a:xfrm>
              <a:off x="4228" y="2820"/>
              <a:ext cx="424" cy="504"/>
              <a:chOff x="4228" y="2820"/>
              <a:chExt cx="424" cy="504"/>
            </a:xfrm>
          </p:grpSpPr>
          <p:sp>
            <p:nvSpPr>
              <p:cNvPr id="97"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8"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95"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6"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99" name="Group 98"/>
          <p:cNvGrpSpPr>
            <a:grpSpLocks/>
          </p:cNvGrpSpPr>
          <p:nvPr/>
        </p:nvGrpSpPr>
        <p:grpSpPr bwMode="auto">
          <a:xfrm>
            <a:off x="3892112" y="4245765"/>
            <a:ext cx="330205" cy="329176"/>
            <a:chOff x="4319" y="3408"/>
            <a:chExt cx="417" cy="409"/>
          </a:xfrm>
        </p:grpSpPr>
        <p:grpSp>
          <p:nvGrpSpPr>
            <p:cNvPr id="100" name="Group 99"/>
            <p:cNvGrpSpPr>
              <a:grpSpLocks/>
            </p:cNvGrpSpPr>
            <p:nvPr/>
          </p:nvGrpSpPr>
          <p:grpSpPr bwMode="auto">
            <a:xfrm>
              <a:off x="4321" y="3601"/>
              <a:ext cx="415" cy="216"/>
              <a:chOff x="4321" y="3601"/>
              <a:chExt cx="415" cy="216"/>
            </a:xfrm>
          </p:grpSpPr>
          <p:sp>
            <p:nvSpPr>
              <p:cNvPr id="104" name="Freeform 103"/>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Lst>
                <a:ahLst/>
                <a:cxnLst>
                  <a:cxn ang="0">
                    <a:pos x="T0" y="T1"/>
                  </a:cxn>
                  <a:cxn ang="0">
                    <a:pos x="T2" y="T3"/>
                  </a:cxn>
                  <a:cxn ang="0">
                    <a:pos x="T4" y="T5"/>
                  </a:cxn>
                  <a:cxn ang="0">
                    <a:pos x="T6" y="T7"/>
                  </a:cxn>
                  <a:cxn ang="0">
                    <a:pos x="T8" y="T9"/>
                  </a:cxn>
                </a:cxnLst>
                <a:rect l="0" t="0" r="r" b="b"/>
                <a:pathLst>
                  <a:path w="96" h="215">
                    <a:moveTo>
                      <a:pt x="69" y="0"/>
                    </a:moveTo>
                    <a:lnTo>
                      <a:pt x="95" y="0"/>
                    </a:lnTo>
                    <a:lnTo>
                      <a:pt x="26" y="214"/>
                    </a:lnTo>
                    <a:lnTo>
                      <a:pt x="0" y="214"/>
                    </a:lnTo>
                    <a:lnTo>
                      <a:pt x="69" y="0"/>
                    </a:lnTo>
                  </a:path>
                </a:pathLst>
              </a:custGeom>
              <a:solidFill>
                <a:srgbClr val="FC0128"/>
              </a:solidFill>
              <a:ln>
                <a:noFill/>
              </a:ln>
              <a:effectLst/>
              <a:extLst>
                <a:ext uri="{91240B29-F687-4F45-9708-019B960494DF}">
                  <a14:hiddenLine xmlns:a14="http://schemas.microsoft.com/office/drawing/2010/main" w="127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5" name="Rectangle 104"/>
              <p:cNvSpPr>
                <a:spLocks noChangeArrowheads="1"/>
              </p:cNvSpPr>
              <p:nvPr/>
            </p:nvSpPr>
            <p:spPr bwMode="auto">
              <a:xfrm>
                <a:off x="4518" y="3601"/>
                <a:ext cx="218" cy="12"/>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6" name="Rectangle 105"/>
              <p:cNvSpPr>
                <a:spLocks noChangeArrowheads="1"/>
              </p:cNvSpPr>
              <p:nvPr/>
            </p:nvSpPr>
            <p:spPr bwMode="auto">
              <a:xfrm>
                <a:off x="4517" y="3692"/>
                <a:ext cx="218"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7" name="Rectangle 106"/>
              <p:cNvSpPr>
                <a:spLocks noChangeArrowheads="1"/>
              </p:cNvSpPr>
              <p:nvPr/>
            </p:nvSpPr>
            <p:spPr bwMode="auto">
              <a:xfrm>
                <a:off x="4321" y="3692"/>
                <a:ext cx="116" cy="13"/>
              </a:xfrm>
              <a:prstGeom prst="rect">
                <a:avLst/>
              </a:prstGeom>
              <a:solidFill>
                <a:srgbClr val="FC0128"/>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01" name="Group 16"/>
            <p:cNvGrpSpPr>
              <a:grpSpLocks/>
            </p:cNvGrpSpPr>
            <p:nvPr/>
          </p:nvGrpSpPr>
          <p:grpSpPr bwMode="auto">
            <a:xfrm>
              <a:off x="4319" y="3408"/>
              <a:ext cx="217" cy="409"/>
              <a:chOff x="4319" y="3408"/>
              <a:chExt cx="217" cy="409"/>
            </a:xfrm>
          </p:grpSpPr>
          <p:sp>
            <p:nvSpPr>
              <p:cNvPr id="102"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3" name="Freeform 18"/>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ffectLst/>
              <a:extLst>
                <a:ext uri="{91240B29-F687-4F45-9708-019B960494DF}">
                  <a14:hiddenLine xmlns:a14="http://schemas.microsoft.com/office/drawing/2010/main" w="127000" cap="rnd">
                    <a:pattFill prst="narHorz">
                      <a:fgClr>
                        <a:schemeClr val="tx1"/>
                      </a:fgClr>
                      <a:bgClr>
                        <a:schemeClr val="bg1"/>
                      </a:bgClr>
                    </a:pattFill>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108" name="Group 107"/>
          <p:cNvGrpSpPr>
            <a:grpSpLocks/>
          </p:cNvGrpSpPr>
          <p:nvPr/>
        </p:nvGrpSpPr>
        <p:grpSpPr bwMode="auto">
          <a:xfrm>
            <a:off x="2915816" y="4216984"/>
            <a:ext cx="272561" cy="363940"/>
            <a:chOff x="4212" y="2144"/>
            <a:chExt cx="424" cy="504"/>
          </a:xfrm>
        </p:grpSpPr>
        <p:grpSp>
          <p:nvGrpSpPr>
            <p:cNvPr id="109" name="Group 108"/>
            <p:cNvGrpSpPr>
              <a:grpSpLocks/>
            </p:cNvGrpSpPr>
            <p:nvPr/>
          </p:nvGrpSpPr>
          <p:grpSpPr bwMode="auto">
            <a:xfrm>
              <a:off x="4212" y="2144"/>
              <a:ext cx="424" cy="504"/>
              <a:chOff x="4212" y="2144"/>
              <a:chExt cx="424" cy="504"/>
            </a:xfrm>
          </p:grpSpPr>
          <p:grpSp>
            <p:nvGrpSpPr>
              <p:cNvPr id="111" name="Group 21"/>
              <p:cNvGrpSpPr>
                <a:grpSpLocks/>
              </p:cNvGrpSpPr>
              <p:nvPr/>
            </p:nvGrpSpPr>
            <p:grpSpPr bwMode="auto">
              <a:xfrm>
                <a:off x="4212" y="2144"/>
                <a:ext cx="424" cy="504"/>
                <a:chOff x="4212" y="2144"/>
                <a:chExt cx="424" cy="504"/>
              </a:xfrm>
            </p:grpSpPr>
            <p:sp>
              <p:nvSpPr>
                <p:cNvPr id="113"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12"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10"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pic>
        <p:nvPicPr>
          <p:cNvPr id="115" name="Picture 114"/>
          <p:cNvPicPr>
            <a:picLocks noChangeAspect="1"/>
          </p:cNvPicPr>
          <p:nvPr/>
        </p:nvPicPr>
        <p:blipFill>
          <a:blip r:embed="rId2"/>
          <a:stretch>
            <a:fillRect/>
          </a:stretch>
        </p:blipFill>
        <p:spPr>
          <a:xfrm>
            <a:off x="4289624" y="4169930"/>
            <a:ext cx="292035" cy="405011"/>
          </a:xfrm>
          <a:prstGeom prst="rect">
            <a:avLst/>
          </a:prstGeom>
        </p:spPr>
      </p:pic>
      <p:cxnSp>
        <p:nvCxnSpPr>
          <p:cNvPr id="116" name="Straight Arrow Connector 115"/>
          <p:cNvCxnSpPr/>
          <p:nvPr/>
        </p:nvCxnSpPr>
        <p:spPr bwMode="auto">
          <a:xfrm>
            <a:off x="646132" y="2096329"/>
            <a:ext cx="0" cy="2602741"/>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117" name="TextBox 116"/>
          <p:cNvSpPr txBox="1"/>
          <p:nvPr/>
        </p:nvSpPr>
        <p:spPr>
          <a:xfrm>
            <a:off x="99272" y="2380761"/>
            <a:ext cx="326513" cy="1569660"/>
          </a:xfrm>
          <a:prstGeom prst="rect">
            <a:avLst/>
          </a:prstGeom>
          <a:noFill/>
        </p:spPr>
        <p:txBody>
          <a:bodyPr wrap="square" rtlCol="0">
            <a:spAutoFit/>
          </a:bodyPr>
          <a:lstStyle/>
          <a:p>
            <a:r>
              <a:rPr lang="zh-CN" altLang="en-US" sz="2400"/>
              <a:t>任务顺序</a:t>
            </a:r>
            <a:endParaRPr lang="en-US" sz="2400" dirty="0"/>
          </a:p>
        </p:txBody>
      </p:sp>
      <p:cxnSp>
        <p:nvCxnSpPr>
          <p:cNvPr id="118" name="Straight Connector 117"/>
          <p:cNvCxnSpPr/>
          <p:nvPr/>
        </p:nvCxnSpPr>
        <p:spPr bwMode="auto">
          <a:xfrm>
            <a:off x="1417605" y="1268760"/>
            <a:ext cx="0" cy="432048"/>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19" name="Straight Arrow Connector 118"/>
          <p:cNvCxnSpPr/>
          <p:nvPr/>
        </p:nvCxnSpPr>
        <p:spPr bwMode="auto">
          <a:xfrm>
            <a:off x="1417605" y="1484784"/>
            <a:ext cx="3118409"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76974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流水线概念</a:t>
            </a:r>
            <a:endParaRPr lang="en-US" dirty="0"/>
          </a:p>
        </p:txBody>
      </p:sp>
      <p:sp>
        <p:nvSpPr>
          <p:cNvPr id="3" name="Content Placeholder 2"/>
          <p:cNvSpPr>
            <a:spLocks noGrp="1"/>
          </p:cNvSpPr>
          <p:nvPr>
            <p:ph idx="1"/>
          </p:nvPr>
        </p:nvSpPr>
        <p:spPr/>
        <p:txBody>
          <a:bodyPr/>
          <a:lstStyle/>
          <a:p>
            <a:r>
              <a:rPr lang="zh-CN" altLang="en-US" sz="2000" dirty="0"/>
              <a:t>计算机中的流水线是把一个重复的过程分解为若干个子过程，每个子过程与其他子过程并行进行。由于这种工作方式与工厂中的生产流水线十分相似，因此称为流水线技术。</a:t>
            </a:r>
          </a:p>
          <a:p>
            <a:r>
              <a:rPr lang="zh-CN" altLang="en-US" sz="2000" dirty="0"/>
              <a:t>提高处理机内部的并行性</a:t>
            </a:r>
          </a:p>
          <a:p>
            <a:pPr lvl="1"/>
            <a:r>
              <a:rPr lang="zh-CN" altLang="en-US" sz="1800" dirty="0"/>
              <a:t>空间并行性，即在一个处理机内设置多个独立的操作部件，并且使这些部件并行工作；</a:t>
            </a:r>
          </a:p>
          <a:p>
            <a:pPr lvl="1"/>
            <a:r>
              <a:rPr lang="zh-CN" altLang="en-US" sz="1800" dirty="0"/>
              <a:t>时间并行性，就是采用流水线技术。流水线技术是一种非常经济、对提高计算机的运算速度非常有效的技术。采用流水线技术只需增加少量硬件就能把计算机的运算速度提高几倍，成为计算机中普遍使用的一种并行处理技术。</a:t>
            </a:r>
          </a:p>
          <a:p>
            <a:r>
              <a:rPr lang="zh-CN" altLang="en-US" sz="2000" dirty="0"/>
              <a:t>计算机各个部分几乎都可以采用流水线技术</a:t>
            </a:r>
          </a:p>
          <a:p>
            <a:pPr lvl="1"/>
            <a:r>
              <a:rPr lang="zh-CN" altLang="en-US" sz="1800" dirty="0"/>
              <a:t>指令流水线：指令的执行过程采用流水线</a:t>
            </a:r>
          </a:p>
          <a:p>
            <a:pPr lvl="1"/>
            <a:r>
              <a:rPr lang="zh-CN" altLang="en-US" sz="1800" dirty="0"/>
              <a:t>操作部件流水线：运算器中的操作部件，如浮点加法器、浮点乘法器等可以采用流水线</a:t>
            </a:r>
          </a:p>
          <a:p>
            <a:pPr lvl="1"/>
            <a:r>
              <a:rPr lang="zh-CN" altLang="en-US" sz="1800" dirty="0"/>
              <a:t>宏流水线：多个计算机之间，通过存储器连接，可以采用流水线</a:t>
            </a:r>
          </a:p>
          <a:p>
            <a:endParaRPr lang="en-US" sz="20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9</a:t>
            </a:fld>
            <a:endParaRPr lang="zh-CN" altLang="en-US">
              <a:solidFill>
                <a:srgbClr val="1F497D"/>
              </a:solidFill>
            </a:endParaRPr>
          </a:p>
        </p:txBody>
      </p:sp>
    </p:spTree>
    <p:extLst>
      <p:ext uri="{BB962C8B-B14F-4D97-AF65-F5344CB8AC3E}">
        <p14:creationId xmlns:p14="http://schemas.microsoft.com/office/powerpoint/2010/main" val="747248266"/>
      </p:ext>
    </p:extLst>
  </p:cSld>
  <p:clrMapOvr>
    <a:masterClrMapping/>
  </p:clrMapOvr>
</p:sld>
</file>

<file path=ppt/theme/theme1.xml><?xml version="1.0" encoding="utf-8"?>
<a:theme xmlns:a="http://schemas.openxmlformats.org/drawingml/2006/main" name="主题1">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黑体"/>
        <a:cs typeface=""/>
      </a:majorFont>
      <a:minorFont>
        <a:latin typeface="Gill Sans M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主题1 1">
        <a:dk1>
          <a:srgbClr val="000000"/>
        </a:dk1>
        <a:lt1>
          <a:srgbClr val="FFFFFF"/>
        </a:lt1>
        <a:dk2>
          <a:srgbClr val="464653"/>
        </a:dk2>
        <a:lt2>
          <a:srgbClr val="DDE9EC"/>
        </a:lt2>
        <a:accent1>
          <a:srgbClr val="727CA3"/>
        </a:accent1>
        <a:accent2>
          <a:srgbClr val="9FB8CD"/>
        </a:accent2>
        <a:accent3>
          <a:srgbClr val="FFFFFF"/>
        </a:accent3>
        <a:accent4>
          <a:srgbClr val="000000"/>
        </a:accent4>
        <a:accent5>
          <a:srgbClr val="BCBFCE"/>
        </a:accent5>
        <a:accent6>
          <a:srgbClr val="90A6BA"/>
        </a:accent6>
        <a:hlink>
          <a:srgbClr val="B292CA"/>
        </a:hlink>
        <a:folHlink>
          <a:srgbClr val="6B56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4506</TotalTime>
  <Words>3761</Words>
  <Application>Microsoft Macintosh PowerPoint</Application>
  <PresentationFormat>On-screen Show (4:3)</PresentationFormat>
  <Paragraphs>1408</Paragraphs>
  <Slides>50</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微软雅黑</vt:lpstr>
      <vt:lpstr>Arial</vt:lpstr>
      <vt:lpstr>Calibri</vt:lpstr>
      <vt:lpstr>Courier New</vt:lpstr>
      <vt:lpstr>Gill Sans MT</vt:lpstr>
      <vt:lpstr>Times New Roman</vt:lpstr>
      <vt:lpstr>Wingdings</vt:lpstr>
      <vt:lpstr>Wingdings 3</vt:lpstr>
      <vt:lpstr>主题1</vt:lpstr>
      <vt:lpstr>流水线技术概述</vt:lpstr>
      <vt:lpstr>本讲概要</vt:lpstr>
      <vt:lpstr>多周期CPU</vt:lpstr>
      <vt:lpstr>生活中的流水线</vt:lpstr>
      <vt:lpstr>顺序洗衣</vt:lpstr>
      <vt:lpstr>流水线：尽快启动任务</vt:lpstr>
      <vt:lpstr>流水线操作的前提</vt:lpstr>
      <vt:lpstr>流水线操的特性</vt:lpstr>
      <vt:lpstr>流水线概念</vt:lpstr>
      <vt:lpstr>指令流水阶段</vt:lpstr>
      <vt:lpstr>指令执行方式</vt:lpstr>
      <vt:lpstr>指令流水执行性能比较</vt:lpstr>
      <vt:lpstr>流水线的表示</vt:lpstr>
      <vt:lpstr>流水线连接图表示法</vt:lpstr>
      <vt:lpstr>流水线时空图表示法</vt:lpstr>
      <vt:lpstr>流水线的特点</vt:lpstr>
      <vt:lpstr>流水线的特点</vt:lpstr>
      <vt:lpstr>流水线分类</vt:lpstr>
      <vt:lpstr>流水线的性能指标</vt:lpstr>
      <vt:lpstr>流水线的实现原理</vt:lpstr>
      <vt:lpstr>MIPS指令的流水实现</vt:lpstr>
      <vt:lpstr>多周期CPU</vt:lpstr>
      <vt:lpstr>单周期CPU</vt:lpstr>
      <vt:lpstr>划分流水段</vt:lpstr>
      <vt:lpstr>流水线的实现</vt:lpstr>
      <vt:lpstr>流水线的数据通路划分</vt:lpstr>
      <vt:lpstr>流水线的（各个阶）段寄存器</vt:lpstr>
      <vt:lpstr>各阶段寄存器保存的值</vt:lpstr>
      <vt:lpstr>LW指令在流水线中的执行</vt:lpstr>
      <vt:lpstr>lw指令的取指部分</vt:lpstr>
      <vt:lpstr>LW指令的译码阶段</vt:lpstr>
      <vt:lpstr>lw指令的执行阶段</vt:lpstr>
      <vt:lpstr>lw指令的访存阶段</vt:lpstr>
      <vt:lpstr>lw的写回阶段</vt:lpstr>
      <vt:lpstr>依据指令进行数据通路修正</vt:lpstr>
      <vt:lpstr>指令系统的配合</vt:lpstr>
      <vt:lpstr>流水线的控制</vt:lpstr>
      <vt:lpstr>流水线控制的实现</vt:lpstr>
      <vt:lpstr>支持流水的CPU</vt:lpstr>
      <vt:lpstr>比较</vt:lpstr>
      <vt:lpstr>流水线的实现原理</vt:lpstr>
      <vt:lpstr>流水线的实现原理</vt:lpstr>
      <vt:lpstr>流水线的实现原理</vt:lpstr>
      <vt:lpstr>资源发生冲突</vt:lpstr>
      <vt:lpstr>数据发生冲突</vt:lpstr>
      <vt:lpstr>转移地址的问题</vt:lpstr>
      <vt:lpstr>流水线的冲突（Hazard）</vt:lpstr>
      <vt:lpstr>小结</vt:lpstr>
      <vt:lpstr>阅读和思考</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面向云计算的网络化操作系统 课题三 启动预备会</dc:title>
  <dc:creator>Hu Chunming</dc:creator>
  <cp:lastModifiedBy>Kang Chen</cp:lastModifiedBy>
  <cp:revision>659</cp:revision>
  <dcterms:created xsi:type="dcterms:W3CDTF">2016-09-06T00:35:26Z</dcterms:created>
  <dcterms:modified xsi:type="dcterms:W3CDTF">2019-09-02T12:00:43Z</dcterms:modified>
</cp:coreProperties>
</file>